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76" r:id="rId3"/>
    <p:sldId id="277" r:id="rId4"/>
    <p:sldId id="279" r:id="rId5"/>
    <p:sldId id="278" r:id="rId6"/>
    <p:sldId id="280" r:id="rId7"/>
    <p:sldId id="281" r:id="rId8"/>
    <p:sldId id="282" r:id="rId9"/>
    <p:sldId id="283" r:id="rId10"/>
    <p:sldId id="28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76"/>
    <p:restoredTop sz="94705"/>
  </p:normalViewPr>
  <p:slideViewPr>
    <p:cSldViewPr snapToGrid="0" snapToObjects="1">
      <p:cViewPr varScale="1">
        <p:scale>
          <a:sx n="44" d="100"/>
          <a:sy n="44" d="100"/>
        </p:scale>
        <p:origin x="224" y="17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B2395-E310-524B-B99A-990E687B4E9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9289D8D-B1CE-804B-96F9-1ABE572FAA8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10FC9E8-A434-C347-8545-8A20C1D6E1D8}"/>
              </a:ext>
            </a:extLst>
          </p:cNvPr>
          <p:cNvSpPr>
            <a:spLocks noGrp="1"/>
          </p:cNvSpPr>
          <p:nvPr>
            <p:ph type="dt" sz="half" idx="10"/>
          </p:nvPr>
        </p:nvSpPr>
        <p:spPr/>
        <p:txBody>
          <a:bodyPr/>
          <a:lstStyle/>
          <a:p>
            <a:fld id="{C7D53954-4434-6D40-8661-C49ABF9D6794}" type="datetimeFigureOut">
              <a:rPr lang="en-US" smtClean="0"/>
              <a:t>4/17/20</a:t>
            </a:fld>
            <a:endParaRPr lang="en-US"/>
          </a:p>
        </p:txBody>
      </p:sp>
      <p:sp>
        <p:nvSpPr>
          <p:cNvPr id="5" name="Footer Placeholder 4">
            <a:extLst>
              <a:ext uri="{FF2B5EF4-FFF2-40B4-BE49-F238E27FC236}">
                <a16:creationId xmlns:a16="http://schemas.microsoft.com/office/drawing/2014/main" id="{7533A200-A1E3-DB4D-87AE-146245CE84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0F4CDF-72A3-0B44-AE5A-7F2311224ECC}"/>
              </a:ext>
            </a:extLst>
          </p:cNvPr>
          <p:cNvSpPr>
            <a:spLocks noGrp="1"/>
          </p:cNvSpPr>
          <p:nvPr>
            <p:ph type="sldNum" sz="quarter" idx="12"/>
          </p:nvPr>
        </p:nvSpPr>
        <p:spPr/>
        <p:txBody>
          <a:bodyPr/>
          <a:lstStyle/>
          <a:p>
            <a:fld id="{67770C20-3332-D04A-A41C-666D332E642D}" type="slidenum">
              <a:rPr lang="en-US" smtClean="0"/>
              <a:t>‹#›</a:t>
            </a:fld>
            <a:endParaRPr lang="en-US"/>
          </a:p>
        </p:txBody>
      </p:sp>
    </p:spTree>
    <p:extLst>
      <p:ext uri="{BB962C8B-B14F-4D97-AF65-F5344CB8AC3E}">
        <p14:creationId xmlns:p14="http://schemas.microsoft.com/office/powerpoint/2010/main" val="490132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2D788-8B2E-D342-B25B-465AA78F54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B16EFBA-B667-A045-A619-E1DAC9338C5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C631C6-69A9-5947-AF54-70081B2E6DD5}"/>
              </a:ext>
            </a:extLst>
          </p:cNvPr>
          <p:cNvSpPr>
            <a:spLocks noGrp="1"/>
          </p:cNvSpPr>
          <p:nvPr>
            <p:ph type="dt" sz="half" idx="10"/>
          </p:nvPr>
        </p:nvSpPr>
        <p:spPr/>
        <p:txBody>
          <a:bodyPr/>
          <a:lstStyle/>
          <a:p>
            <a:fld id="{C7D53954-4434-6D40-8661-C49ABF9D6794}" type="datetimeFigureOut">
              <a:rPr lang="en-US" smtClean="0"/>
              <a:t>4/17/20</a:t>
            </a:fld>
            <a:endParaRPr lang="en-US"/>
          </a:p>
        </p:txBody>
      </p:sp>
      <p:sp>
        <p:nvSpPr>
          <p:cNvPr id="5" name="Footer Placeholder 4">
            <a:extLst>
              <a:ext uri="{FF2B5EF4-FFF2-40B4-BE49-F238E27FC236}">
                <a16:creationId xmlns:a16="http://schemas.microsoft.com/office/drawing/2014/main" id="{E47683AE-54CF-294B-8EB1-6952C38A88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2EF151-A6DC-F947-B4D1-DE588AF9BE6E}"/>
              </a:ext>
            </a:extLst>
          </p:cNvPr>
          <p:cNvSpPr>
            <a:spLocks noGrp="1"/>
          </p:cNvSpPr>
          <p:nvPr>
            <p:ph type="sldNum" sz="quarter" idx="12"/>
          </p:nvPr>
        </p:nvSpPr>
        <p:spPr/>
        <p:txBody>
          <a:bodyPr/>
          <a:lstStyle/>
          <a:p>
            <a:fld id="{67770C20-3332-D04A-A41C-666D332E642D}" type="slidenum">
              <a:rPr lang="en-US" smtClean="0"/>
              <a:t>‹#›</a:t>
            </a:fld>
            <a:endParaRPr lang="en-US"/>
          </a:p>
        </p:txBody>
      </p:sp>
    </p:spTree>
    <p:extLst>
      <p:ext uri="{BB962C8B-B14F-4D97-AF65-F5344CB8AC3E}">
        <p14:creationId xmlns:p14="http://schemas.microsoft.com/office/powerpoint/2010/main" val="1222768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11C54-7F93-E94F-8802-D496610F5A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14072A6-B1F8-8B47-BDA4-463B3C66AB8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51FCFE0-11DB-A846-B6E2-4E15F3EA0023}"/>
              </a:ext>
            </a:extLst>
          </p:cNvPr>
          <p:cNvSpPr>
            <a:spLocks noGrp="1"/>
          </p:cNvSpPr>
          <p:nvPr>
            <p:ph type="dt" sz="half" idx="10"/>
          </p:nvPr>
        </p:nvSpPr>
        <p:spPr/>
        <p:txBody>
          <a:bodyPr/>
          <a:lstStyle/>
          <a:p>
            <a:fld id="{C7D53954-4434-6D40-8661-C49ABF9D6794}" type="datetimeFigureOut">
              <a:rPr lang="en-US" smtClean="0"/>
              <a:t>4/17/20</a:t>
            </a:fld>
            <a:endParaRPr lang="en-US"/>
          </a:p>
        </p:txBody>
      </p:sp>
      <p:sp>
        <p:nvSpPr>
          <p:cNvPr id="5" name="Footer Placeholder 4">
            <a:extLst>
              <a:ext uri="{FF2B5EF4-FFF2-40B4-BE49-F238E27FC236}">
                <a16:creationId xmlns:a16="http://schemas.microsoft.com/office/drawing/2014/main" id="{21433E56-D75A-BC49-A876-6AFFCBDA09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D7FCF8-67DD-AA49-A9C4-F193BE4F0BB9}"/>
              </a:ext>
            </a:extLst>
          </p:cNvPr>
          <p:cNvSpPr>
            <a:spLocks noGrp="1"/>
          </p:cNvSpPr>
          <p:nvPr>
            <p:ph type="sldNum" sz="quarter" idx="12"/>
          </p:nvPr>
        </p:nvSpPr>
        <p:spPr/>
        <p:txBody>
          <a:bodyPr/>
          <a:lstStyle/>
          <a:p>
            <a:fld id="{67770C20-3332-D04A-A41C-666D332E642D}" type="slidenum">
              <a:rPr lang="en-US" smtClean="0"/>
              <a:t>‹#›</a:t>
            </a:fld>
            <a:endParaRPr lang="en-US"/>
          </a:p>
        </p:txBody>
      </p:sp>
    </p:spTree>
    <p:extLst>
      <p:ext uri="{BB962C8B-B14F-4D97-AF65-F5344CB8AC3E}">
        <p14:creationId xmlns:p14="http://schemas.microsoft.com/office/powerpoint/2010/main" val="879833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281A9-5616-8546-B2CF-E67719599FB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121E3D-A06D-7248-80D5-DB54FA23CA8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E9AAAFA-A931-FF4A-96C4-810DDC032D6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E908E45-E945-C546-A3D5-B3421C22A829}"/>
              </a:ext>
            </a:extLst>
          </p:cNvPr>
          <p:cNvSpPr>
            <a:spLocks noGrp="1"/>
          </p:cNvSpPr>
          <p:nvPr>
            <p:ph type="dt" sz="half" idx="10"/>
          </p:nvPr>
        </p:nvSpPr>
        <p:spPr/>
        <p:txBody>
          <a:bodyPr/>
          <a:lstStyle/>
          <a:p>
            <a:fld id="{C7D53954-4434-6D40-8661-C49ABF9D6794}" type="datetimeFigureOut">
              <a:rPr lang="en-US" smtClean="0"/>
              <a:t>4/17/20</a:t>
            </a:fld>
            <a:endParaRPr lang="en-US"/>
          </a:p>
        </p:txBody>
      </p:sp>
      <p:sp>
        <p:nvSpPr>
          <p:cNvPr id="6" name="Footer Placeholder 5">
            <a:extLst>
              <a:ext uri="{FF2B5EF4-FFF2-40B4-BE49-F238E27FC236}">
                <a16:creationId xmlns:a16="http://schemas.microsoft.com/office/drawing/2014/main" id="{35BEA0F3-A28E-0346-A315-951EDD1530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6F18C7-2BB9-B146-9707-6CC70F09FC0D}"/>
              </a:ext>
            </a:extLst>
          </p:cNvPr>
          <p:cNvSpPr>
            <a:spLocks noGrp="1"/>
          </p:cNvSpPr>
          <p:nvPr>
            <p:ph type="sldNum" sz="quarter" idx="12"/>
          </p:nvPr>
        </p:nvSpPr>
        <p:spPr/>
        <p:txBody>
          <a:bodyPr/>
          <a:lstStyle/>
          <a:p>
            <a:fld id="{67770C20-3332-D04A-A41C-666D332E642D}" type="slidenum">
              <a:rPr lang="en-US" smtClean="0"/>
              <a:t>‹#›</a:t>
            </a:fld>
            <a:endParaRPr lang="en-US"/>
          </a:p>
        </p:txBody>
      </p:sp>
    </p:spTree>
    <p:extLst>
      <p:ext uri="{BB962C8B-B14F-4D97-AF65-F5344CB8AC3E}">
        <p14:creationId xmlns:p14="http://schemas.microsoft.com/office/powerpoint/2010/main" val="613519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D58B7-D2BF-7943-9CC7-0E59D433B41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F01B7F3-E382-6F4B-8E35-A27BF254EE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C57FC73-DCA3-D44C-B5B3-F36194703BF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F2D134D-778A-444B-8B44-10313E2BC5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708385B-0B95-6C45-BD60-636D1A3D494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E41611-CD36-E048-8069-31ACFB51C622}"/>
              </a:ext>
            </a:extLst>
          </p:cNvPr>
          <p:cNvSpPr>
            <a:spLocks noGrp="1"/>
          </p:cNvSpPr>
          <p:nvPr>
            <p:ph type="dt" sz="half" idx="10"/>
          </p:nvPr>
        </p:nvSpPr>
        <p:spPr/>
        <p:txBody>
          <a:bodyPr/>
          <a:lstStyle/>
          <a:p>
            <a:fld id="{C7D53954-4434-6D40-8661-C49ABF9D6794}" type="datetimeFigureOut">
              <a:rPr lang="en-US" smtClean="0"/>
              <a:t>4/17/20</a:t>
            </a:fld>
            <a:endParaRPr lang="en-US"/>
          </a:p>
        </p:txBody>
      </p:sp>
      <p:sp>
        <p:nvSpPr>
          <p:cNvPr id="8" name="Footer Placeholder 7">
            <a:extLst>
              <a:ext uri="{FF2B5EF4-FFF2-40B4-BE49-F238E27FC236}">
                <a16:creationId xmlns:a16="http://schemas.microsoft.com/office/drawing/2014/main" id="{F37A466B-45FD-C84A-ABA2-DE2E51F10A5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1752232-9297-CE4E-A973-60F1A9732699}"/>
              </a:ext>
            </a:extLst>
          </p:cNvPr>
          <p:cNvSpPr>
            <a:spLocks noGrp="1"/>
          </p:cNvSpPr>
          <p:nvPr>
            <p:ph type="sldNum" sz="quarter" idx="12"/>
          </p:nvPr>
        </p:nvSpPr>
        <p:spPr/>
        <p:txBody>
          <a:bodyPr/>
          <a:lstStyle/>
          <a:p>
            <a:fld id="{67770C20-3332-D04A-A41C-666D332E642D}" type="slidenum">
              <a:rPr lang="en-US" smtClean="0"/>
              <a:t>‹#›</a:t>
            </a:fld>
            <a:endParaRPr lang="en-US"/>
          </a:p>
        </p:txBody>
      </p:sp>
    </p:spTree>
    <p:extLst>
      <p:ext uri="{BB962C8B-B14F-4D97-AF65-F5344CB8AC3E}">
        <p14:creationId xmlns:p14="http://schemas.microsoft.com/office/powerpoint/2010/main" val="558649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E9AD9-8070-9140-B4A5-C627AF4B9AF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5E1816A-AEC2-0A42-8595-EBD21A6ACAC2}"/>
              </a:ext>
            </a:extLst>
          </p:cNvPr>
          <p:cNvSpPr>
            <a:spLocks noGrp="1"/>
          </p:cNvSpPr>
          <p:nvPr>
            <p:ph type="dt" sz="half" idx="10"/>
          </p:nvPr>
        </p:nvSpPr>
        <p:spPr/>
        <p:txBody>
          <a:bodyPr/>
          <a:lstStyle/>
          <a:p>
            <a:fld id="{C7D53954-4434-6D40-8661-C49ABF9D6794}" type="datetimeFigureOut">
              <a:rPr lang="en-US" smtClean="0"/>
              <a:t>4/17/20</a:t>
            </a:fld>
            <a:endParaRPr lang="en-US"/>
          </a:p>
        </p:txBody>
      </p:sp>
      <p:sp>
        <p:nvSpPr>
          <p:cNvPr id="4" name="Footer Placeholder 3">
            <a:extLst>
              <a:ext uri="{FF2B5EF4-FFF2-40B4-BE49-F238E27FC236}">
                <a16:creationId xmlns:a16="http://schemas.microsoft.com/office/drawing/2014/main" id="{F82B4CC3-192A-E143-96B4-BA765EBCD0F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1588992-5576-EA4E-B630-F3D5D46DCD6F}"/>
              </a:ext>
            </a:extLst>
          </p:cNvPr>
          <p:cNvSpPr>
            <a:spLocks noGrp="1"/>
          </p:cNvSpPr>
          <p:nvPr>
            <p:ph type="sldNum" sz="quarter" idx="12"/>
          </p:nvPr>
        </p:nvSpPr>
        <p:spPr/>
        <p:txBody>
          <a:bodyPr/>
          <a:lstStyle/>
          <a:p>
            <a:fld id="{67770C20-3332-D04A-A41C-666D332E642D}" type="slidenum">
              <a:rPr lang="en-US" smtClean="0"/>
              <a:t>‹#›</a:t>
            </a:fld>
            <a:endParaRPr lang="en-US"/>
          </a:p>
        </p:txBody>
      </p:sp>
    </p:spTree>
    <p:extLst>
      <p:ext uri="{BB962C8B-B14F-4D97-AF65-F5344CB8AC3E}">
        <p14:creationId xmlns:p14="http://schemas.microsoft.com/office/powerpoint/2010/main" val="3969668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E9409F-82A7-574E-868E-8583507475F8}"/>
              </a:ext>
            </a:extLst>
          </p:cNvPr>
          <p:cNvSpPr>
            <a:spLocks noGrp="1"/>
          </p:cNvSpPr>
          <p:nvPr>
            <p:ph type="dt" sz="half" idx="10"/>
          </p:nvPr>
        </p:nvSpPr>
        <p:spPr/>
        <p:txBody>
          <a:bodyPr/>
          <a:lstStyle/>
          <a:p>
            <a:fld id="{C7D53954-4434-6D40-8661-C49ABF9D6794}" type="datetimeFigureOut">
              <a:rPr lang="en-US" smtClean="0"/>
              <a:t>4/17/20</a:t>
            </a:fld>
            <a:endParaRPr lang="en-US"/>
          </a:p>
        </p:txBody>
      </p:sp>
      <p:sp>
        <p:nvSpPr>
          <p:cNvPr id="3" name="Footer Placeholder 2">
            <a:extLst>
              <a:ext uri="{FF2B5EF4-FFF2-40B4-BE49-F238E27FC236}">
                <a16:creationId xmlns:a16="http://schemas.microsoft.com/office/drawing/2014/main" id="{DEA66B7D-B0EE-F84B-BD5E-3B09589A40F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160D4A-F39C-A549-AF5C-683787A95E9A}"/>
              </a:ext>
            </a:extLst>
          </p:cNvPr>
          <p:cNvSpPr>
            <a:spLocks noGrp="1"/>
          </p:cNvSpPr>
          <p:nvPr>
            <p:ph type="sldNum" sz="quarter" idx="12"/>
          </p:nvPr>
        </p:nvSpPr>
        <p:spPr/>
        <p:txBody>
          <a:bodyPr/>
          <a:lstStyle/>
          <a:p>
            <a:fld id="{67770C20-3332-D04A-A41C-666D332E642D}" type="slidenum">
              <a:rPr lang="en-US" smtClean="0"/>
              <a:t>‹#›</a:t>
            </a:fld>
            <a:endParaRPr lang="en-US"/>
          </a:p>
        </p:txBody>
      </p:sp>
    </p:spTree>
    <p:extLst>
      <p:ext uri="{BB962C8B-B14F-4D97-AF65-F5344CB8AC3E}">
        <p14:creationId xmlns:p14="http://schemas.microsoft.com/office/powerpoint/2010/main" val="3904746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2AFAE-9D62-9648-ADBD-4DDCF0E194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53BA58B-A9FF-D44E-B7DA-9301515152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A69095C-2D02-924C-84D8-03887E9B96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FEFE36A-4054-504F-89C2-27BE2D500DFD}"/>
              </a:ext>
            </a:extLst>
          </p:cNvPr>
          <p:cNvSpPr>
            <a:spLocks noGrp="1"/>
          </p:cNvSpPr>
          <p:nvPr>
            <p:ph type="dt" sz="half" idx="10"/>
          </p:nvPr>
        </p:nvSpPr>
        <p:spPr/>
        <p:txBody>
          <a:bodyPr/>
          <a:lstStyle/>
          <a:p>
            <a:fld id="{C7D53954-4434-6D40-8661-C49ABF9D6794}" type="datetimeFigureOut">
              <a:rPr lang="en-US" smtClean="0"/>
              <a:t>4/17/20</a:t>
            </a:fld>
            <a:endParaRPr lang="en-US"/>
          </a:p>
        </p:txBody>
      </p:sp>
      <p:sp>
        <p:nvSpPr>
          <p:cNvPr id="6" name="Footer Placeholder 5">
            <a:extLst>
              <a:ext uri="{FF2B5EF4-FFF2-40B4-BE49-F238E27FC236}">
                <a16:creationId xmlns:a16="http://schemas.microsoft.com/office/drawing/2014/main" id="{959A29BB-8562-904E-B3CC-07660F1CC52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7A0B779-D732-C04F-B1E9-DD774998AE3A}"/>
              </a:ext>
            </a:extLst>
          </p:cNvPr>
          <p:cNvSpPr>
            <a:spLocks noGrp="1"/>
          </p:cNvSpPr>
          <p:nvPr>
            <p:ph type="sldNum" sz="quarter" idx="12"/>
          </p:nvPr>
        </p:nvSpPr>
        <p:spPr/>
        <p:txBody>
          <a:bodyPr/>
          <a:lstStyle/>
          <a:p>
            <a:fld id="{67770C20-3332-D04A-A41C-666D332E642D}" type="slidenum">
              <a:rPr lang="en-US" smtClean="0"/>
              <a:t>‹#›</a:t>
            </a:fld>
            <a:endParaRPr lang="en-US"/>
          </a:p>
        </p:txBody>
      </p:sp>
    </p:spTree>
    <p:extLst>
      <p:ext uri="{BB962C8B-B14F-4D97-AF65-F5344CB8AC3E}">
        <p14:creationId xmlns:p14="http://schemas.microsoft.com/office/powerpoint/2010/main" val="4166088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7761D-B537-C244-89BA-8476D8DA9B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CB7028C-4EC7-3449-9F4A-364FDDB9D0D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26907BB-A57C-1845-A506-6B7C08C797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049418D-89E0-3248-A27A-91BEAAC1614E}"/>
              </a:ext>
            </a:extLst>
          </p:cNvPr>
          <p:cNvSpPr>
            <a:spLocks noGrp="1"/>
          </p:cNvSpPr>
          <p:nvPr>
            <p:ph type="dt" sz="half" idx="10"/>
          </p:nvPr>
        </p:nvSpPr>
        <p:spPr/>
        <p:txBody>
          <a:bodyPr/>
          <a:lstStyle/>
          <a:p>
            <a:fld id="{C7D53954-4434-6D40-8661-C49ABF9D6794}" type="datetimeFigureOut">
              <a:rPr lang="en-US" smtClean="0"/>
              <a:t>4/17/20</a:t>
            </a:fld>
            <a:endParaRPr lang="en-US"/>
          </a:p>
        </p:txBody>
      </p:sp>
      <p:sp>
        <p:nvSpPr>
          <p:cNvPr id="6" name="Footer Placeholder 5">
            <a:extLst>
              <a:ext uri="{FF2B5EF4-FFF2-40B4-BE49-F238E27FC236}">
                <a16:creationId xmlns:a16="http://schemas.microsoft.com/office/drawing/2014/main" id="{DE02B99B-EF62-4F47-9133-EAE6DBC69E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C18AB57-ED05-E147-A695-8E2754791720}"/>
              </a:ext>
            </a:extLst>
          </p:cNvPr>
          <p:cNvSpPr>
            <a:spLocks noGrp="1"/>
          </p:cNvSpPr>
          <p:nvPr>
            <p:ph type="sldNum" sz="quarter" idx="12"/>
          </p:nvPr>
        </p:nvSpPr>
        <p:spPr/>
        <p:txBody>
          <a:bodyPr/>
          <a:lstStyle/>
          <a:p>
            <a:fld id="{67770C20-3332-D04A-A41C-666D332E642D}" type="slidenum">
              <a:rPr lang="en-US" smtClean="0"/>
              <a:t>‹#›</a:t>
            </a:fld>
            <a:endParaRPr lang="en-US"/>
          </a:p>
        </p:txBody>
      </p:sp>
    </p:spTree>
    <p:extLst>
      <p:ext uri="{BB962C8B-B14F-4D97-AF65-F5344CB8AC3E}">
        <p14:creationId xmlns:p14="http://schemas.microsoft.com/office/powerpoint/2010/main" val="128033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84EC8-FA25-5041-84D5-466BFE21F17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30C63CC-DD5D-C440-A527-581F7BF8647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210442-31F2-9B4B-8D7C-2B1AE07E998B}"/>
              </a:ext>
            </a:extLst>
          </p:cNvPr>
          <p:cNvSpPr>
            <a:spLocks noGrp="1"/>
          </p:cNvSpPr>
          <p:nvPr>
            <p:ph type="dt" sz="half" idx="10"/>
          </p:nvPr>
        </p:nvSpPr>
        <p:spPr/>
        <p:txBody>
          <a:bodyPr/>
          <a:lstStyle/>
          <a:p>
            <a:fld id="{C7D53954-4434-6D40-8661-C49ABF9D6794}" type="datetimeFigureOut">
              <a:rPr lang="en-US" smtClean="0"/>
              <a:t>4/17/20</a:t>
            </a:fld>
            <a:endParaRPr lang="en-US"/>
          </a:p>
        </p:txBody>
      </p:sp>
      <p:sp>
        <p:nvSpPr>
          <p:cNvPr id="5" name="Footer Placeholder 4">
            <a:extLst>
              <a:ext uri="{FF2B5EF4-FFF2-40B4-BE49-F238E27FC236}">
                <a16:creationId xmlns:a16="http://schemas.microsoft.com/office/drawing/2014/main" id="{6F0B9A1F-17C6-9C4E-9F92-B459CFC8D2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2EF397-9DF9-404A-A3DC-776DAD3DD3A8}"/>
              </a:ext>
            </a:extLst>
          </p:cNvPr>
          <p:cNvSpPr>
            <a:spLocks noGrp="1"/>
          </p:cNvSpPr>
          <p:nvPr>
            <p:ph type="sldNum" sz="quarter" idx="12"/>
          </p:nvPr>
        </p:nvSpPr>
        <p:spPr/>
        <p:txBody>
          <a:bodyPr/>
          <a:lstStyle/>
          <a:p>
            <a:fld id="{67770C20-3332-D04A-A41C-666D332E642D}" type="slidenum">
              <a:rPr lang="en-US" smtClean="0"/>
              <a:t>‹#›</a:t>
            </a:fld>
            <a:endParaRPr lang="en-US"/>
          </a:p>
        </p:txBody>
      </p:sp>
    </p:spTree>
    <p:extLst>
      <p:ext uri="{BB962C8B-B14F-4D97-AF65-F5344CB8AC3E}">
        <p14:creationId xmlns:p14="http://schemas.microsoft.com/office/powerpoint/2010/main" val="2258120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102BB3-8BA4-8445-ABCE-6A6A0937A34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53DEBF3-810F-6044-982B-9462C0E6882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953981-0EA6-2445-8197-2975C31352A0}"/>
              </a:ext>
            </a:extLst>
          </p:cNvPr>
          <p:cNvSpPr>
            <a:spLocks noGrp="1"/>
          </p:cNvSpPr>
          <p:nvPr>
            <p:ph type="dt" sz="half" idx="10"/>
          </p:nvPr>
        </p:nvSpPr>
        <p:spPr/>
        <p:txBody>
          <a:bodyPr/>
          <a:lstStyle/>
          <a:p>
            <a:fld id="{C7D53954-4434-6D40-8661-C49ABF9D6794}" type="datetimeFigureOut">
              <a:rPr lang="en-US" smtClean="0"/>
              <a:t>4/17/20</a:t>
            </a:fld>
            <a:endParaRPr lang="en-US"/>
          </a:p>
        </p:txBody>
      </p:sp>
      <p:sp>
        <p:nvSpPr>
          <p:cNvPr id="5" name="Footer Placeholder 4">
            <a:extLst>
              <a:ext uri="{FF2B5EF4-FFF2-40B4-BE49-F238E27FC236}">
                <a16:creationId xmlns:a16="http://schemas.microsoft.com/office/drawing/2014/main" id="{B5DC4E81-99F7-7842-8D9A-F166172C54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9C02BC-03E9-2C4D-9641-6D4FE16EE887}"/>
              </a:ext>
            </a:extLst>
          </p:cNvPr>
          <p:cNvSpPr>
            <a:spLocks noGrp="1"/>
          </p:cNvSpPr>
          <p:nvPr>
            <p:ph type="sldNum" sz="quarter" idx="12"/>
          </p:nvPr>
        </p:nvSpPr>
        <p:spPr/>
        <p:txBody>
          <a:bodyPr/>
          <a:lstStyle/>
          <a:p>
            <a:fld id="{67770C20-3332-D04A-A41C-666D332E642D}" type="slidenum">
              <a:rPr lang="en-US" smtClean="0"/>
              <a:t>‹#›</a:t>
            </a:fld>
            <a:endParaRPr lang="en-US"/>
          </a:p>
        </p:txBody>
      </p:sp>
    </p:spTree>
    <p:extLst>
      <p:ext uri="{BB962C8B-B14F-4D97-AF65-F5344CB8AC3E}">
        <p14:creationId xmlns:p14="http://schemas.microsoft.com/office/powerpoint/2010/main" val="30658128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531840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813662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024425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190771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053910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64509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863968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902931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932632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0D23A0-98E6-F14F-894C-3074B12E11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7E96318-0BC4-5E40-8EBC-66342849D5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E3A707-1E89-2644-98E1-3F55FBA8D8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D53954-4434-6D40-8661-C49ABF9D6794}" type="datetimeFigureOut">
              <a:rPr lang="en-US" smtClean="0"/>
              <a:t>4/17/20</a:t>
            </a:fld>
            <a:endParaRPr lang="en-US"/>
          </a:p>
        </p:txBody>
      </p:sp>
      <p:sp>
        <p:nvSpPr>
          <p:cNvPr id="5" name="Footer Placeholder 4">
            <a:extLst>
              <a:ext uri="{FF2B5EF4-FFF2-40B4-BE49-F238E27FC236}">
                <a16:creationId xmlns:a16="http://schemas.microsoft.com/office/drawing/2014/main" id="{E7CA1450-0E02-D243-BAC7-C6B18EF562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A089BD-3A87-A94A-AC58-07DA7728AC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770C20-3332-D04A-A41C-666D332E642D}" type="slidenum">
              <a:rPr lang="en-US" smtClean="0"/>
              <a:t>‹#›</a:t>
            </a:fld>
            <a:endParaRPr lang="en-US"/>
          </a:p>
        </p:txBody>
      </p:sp>
    </p:spTree>
    <p:extLst>
      <p:ext uri="{BB962C8B-B14F-4D97-AF65-F5344CB8AC3E}">
        <p14:creationId xmlns:p14="http://schemas.microsoft.com/office/powerpoint/2010/main" val="10835242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twinkl.co.uk/resource/t2-g-182-india-factsheet-writing-template" TargetMode="Externa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slide" Target="slide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twinkl.co.uk/resource/t2-re-295-the-eightfold-path-drama-cards" TargetMode="Externa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5D58A-5842-014A-A973-85D93B692088}"/>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D08C31FB-0A76-8A40-AE82-A8103A2E9F0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908014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20">
            <a:extLst>
              <a:ext uri="{FF2B5EF4-FFF2-40B4-BE49-F238E27FC236}">
                <a16:creationId xmlns:a16="http://schemas.microsoft.com/office/drawing/2014/main" id="{CFAFD27D-EBD6-E04A-8DE6-F4AEC2FDE25D}"/>
              </a:ext>
            </a:extLst>
          </p:cNvPr>
          <p:cNvSpPr>
            <a:spLocks noGrp="1"/>
          </p:cNvSpPr>
          <p:nvPr>
            <p:ph type="title"/>
          </p:nvPr>
        </p:nvSpPr>
        <p:spPr>
          <a:xfrm>
            <a:off x="1981201" y="479426"/>
            <a:ext cx="8220075" cy="993775"/>
          </a:xfrm>
        </p:spPr>
        <p:txBody>
          <a:bodyPr/>
          <a:lstStyle/>
          <a:p>
            <a:pPr algn="ctr" eaLnBrk="1" hangingPunct="1"/>
            <a:r>
              <a:rPr lang="en-GB" altLang="en-US" sz="3600">
                <a:latin typeface="Twinkl" pitchFamily="2" charset="77"/>
              </a:rPr>
              <a:t>India</a:t>
            </a:r>
            <a:endParaRPr lang="en-GB" altLang="en-US" sz="1600">
              <a:latin typeface="Twinkl" pitchFamily="2" charset="77"/>
            </a:endParaRPr>
          </a:p>
        </p:txBody>
      </p:sp>
      <p:sp>
        <p:nvSpPr>
          <p:cNvPr id="11" name="Rectangle 10">
            <a:extLst>
              <a:ext uri="{FF2B5EF4-FFF2-40B4-BE49-F238E27FC236}">
                <a16:creationId xmlns:a16="http://schemas.microsoft.com/office/drawing/2014/main" id="{26327191-E511-2A42-A2B2-F4B6B2D5289A}"/>
              </a:ext>
            </a:extLst>
          </p:cNvPr>
          <p:cNvSpPr>
            <a:spLocks noChangeArrowheads="1"/>
          </p:cNvSpPr>
          <p:nvPr/>
        </p:nvSpPr>
        <p:spPr bwMode="auto">
          <a:xfrm>
            <a:off x="2203451" y="4506913"/>
            <a:ext cx="76374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9525">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2400">
                <a:solidFill>
                  <a:schemeClr val="tx1"/>
                </a:solidFill>
              </a:rPr>
              <a:t>Try It Activities:</a:t>
            </a:r>
          </a:p>
        </p:txBody>
      </p:sp>
      <p:grpSp>
        <p:nvGrpSpPr>
          <p:cNvPr id="9" name="Group 8">
            <a:extLst>
              <a:ext uri="{FF2B5EF4-FFF2-40B4-BE49-F238E27FC236}">
                <a16:creationId xmlns:a16="http://schemas.microsoft.com/office/drawing/2014/main" id="{97BF89B7-F19E-9B46-86A4-C6D3E0AD9307}"/>
              </a:ext>
            </a:extLst>
          </p:cNvPr>
          <p:cNvGrpSpPr>
            <a:grpSpLocks/>
          </p:cNvGrpSpPr>
          <p:nvPr/>
        </p:nvGrpSpPr>
        <p:grpSpPr bwMode="auto">
          <a:xfrm>
            <a:off x="2271713" y="4948238"/>
            <a:ext cx="7632700" cy="1117600"/>
            <a:chOff x="784834" y="4393492"/>
            <a:chExt cx="7632700" cy="1117109"/>
          </a:xfrm>
        </p:grpSpPr>
        <p:pic>
          <p:nvPicPr>
            <p:cNvPr id="16396" name="Picture 6">
              <a:hlinkClick r:id="rId2"/>
              <a:extLst>
                <a:ext uri="{FF2B5EF4-FFF2-40B4-BE49-F238E27FC236}">
                  <a16:creationId xmlns:a16="http://schemas.microsoft.com/office/drawing/2014/main" id="{1D65AA0D-7E05-1741-B2D3-D9B5959CCDF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4834" y="4395230"/>
              <a:ext cx="2230741" cy="1115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7">
              <a:extLst>
                <a:ext uri="{FF2B5EF4-FFF2-40B4-BE49-F238E27FC236}">
                  <a16:creationId xmlns:a16="http://schemas.microsoft.com/office/drawing/2014/main" id="{B2D1C3D5-5C31-434A-AC5A-E89E5C4EC4C0}"/>
                </a:ext>
              </a:extLst>
            </p:cNvPr>
            <p:cNvGrpSpPr/>
            <p:nvPr/>
          </p:nvGrpSpPr>
          <p:grpSpPr>
            <a:xfrm>
              <a:off x="3015575" y="4393492"/>
              <a:ext cx="5401959" cy="1117109"/>
              <a:chOff x="2986391" y="4409595"/>
              <a:chExt cx="5401959" cy="1091277"/>
            </a:xfrm>
            <a:solidFill>
              <a:srgbClr val="DFFFA9"/>
            </a:solidFill>
          </p:grpSpPr>
          <p:sp>
            <p:nvSpPr>
              <p:cNvPr id="18" name="Rectangle 17">
                <a:extLst>
                  <a:ext uri="{FF2B5EF4-FFF2-40B4-BE49-F238E27FC236}">
                    <a16:creationId xmlns:a16="http://schemas.microsoft.com/office/drawing/2014/main" id="{3320D180-6F60-034B-A514-3E8EE8C352AB}"/>
                  </a:ext>
                </a:extLst>
              </p:cNvPr>
              <p:cNvSpPr/>
              <p:nvPr/>
            </p:nvSpPr>
            <p:spPr>
              <a:xfrm>
                <a:off x="2986391" y="4409595"/>
                <a:ext cx="5401959" cy="109127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Rectangle 18">
                <a:extLst>
                  <a:ext uri="{FF2B5EF4-FFF2-40B4-BE49-F238E27FC236}">
                    <a16:creationId xmlns:a16="http://schemas.microsoft.com/office/drawing/2014/main" id="{FBFB096F-5636-D544-9AA2-A41A9B34F24B}"/>
                  </a:ext>
                </a:extLst>
              </p:cNvPr>
              <p:cNvSpPr/>
              <p:nvPr/>
            </p:nvSpPr>
            <p:spPr>
              <a:xfrm>
                <a:off x="2986391" y="4637899"/>
                <a:ext cx="5401959" cy="646331"/>
              </a:xfrm>
              <a:prstGeom prst="rect">
                <a:avLst/>
              </a:prstGeom>
              <a:grpFill/>
            </p:spPr>
            <p:txBody>
              <a:bodyPr>
                <a:spAutoFit/>
              </a:bodyPr>
              <a:lstStyle/>
              <a:p>
                <a:pPr indent="9525">
                  <a:defRPr/>
                </a:pPr>
                <a:r>
                  <a:rPr lang="en-GB" dirty="0">
                    <a:latin typeface="Twinkl" pitchFamily="50" charset="0"/>
                  </a:rPr>
                  <a:t>Find out some facts about India and record them in this fact file template. </a:t>
                </a:r>
              </a:p>
            </p:txBody>
          </p:sp>
        </p:grpSp>
      </p:grpSp>
      <p:grpSp>
        <p:nvGrpSpPr>
          <p:cNvPr id="32" name="Group 31">
            <a:extLst>
              <a:ext uri="{FF2B5EF4-FFF2-40B4-BE49-F238E27FC236}">
                <a16:creationId xmlns:a16="http://schemas.microsoft.com/office/drawing/2014/main" id="{2977DD0A-1BEC-B640-AA43-0F26548EE06E}"/>
              </a:ext>
            </a:extLst>
          </p:cNvPr>
          <p:cNvGrpSpPr>
            <a:grpSpLocks/>
          </p:cNvGrpSpPr>
          <p:nvPr/>
        </p:nvGrpSpPr>
        <p:grpSpPr bwMode="auto">
          <a:xfrm>
            <a:off x="2271713" y="1646238"/>
            <a:ext cx="7677150" cy="1447800"/>
            <a:chOff x="748503" y="1646720"/>
            <a:chExt cx="7676612" cy="1447810"/>
          </a:xfrm>
        </p:grpSpPr>
        <p:sp>
          <p:nvSpPr>
            <p:cNvPr id="16393" name="Rectangle 1">
              <a:extLst>
                <a:ext uri="{FF2B5EF4-FFF2-40B4-BE49-F238E27FC236}">
                  <a16:creationId xmlns:a16="http://schemas.microsoft.com/office/drawing/2014/main" id="{A9081EC3-A349-A94B-AC7E-294993A27C24}"/>
                </a:ext>
              </a:extLst>
            </p:cNvPr>
            <p:cNvSpPr>
              <a:spLocks noChangeArrowheads="1"/>
            </p:cNvSpPr>
            <p:nvPr/>
          </p:nvSpPr>
          <p:spPr bwMode="auto">
            <a:xfrm>
              <a:off x="2788467" y="1790092"/>
              <a:ext cx="563664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pPr>
              <a:r>
                <a:rPr lang="en-GB" altLang="en-US">
                  <a:solidFill>
                    <a:schemeClr val="tx1"/>
                  </a:solidFill>
                </a:rPr>
                <a:t>The Buddha was born in Lumbini, which was part of northern India, but is now part of Nepal. </a:t>
              </a:r>
            </a:p>
            <a:p>
              <a:pPr eaLnBrk="1" hangingPunct="1">
                <a:lnSpc>
                  <a:spcPct val="100000"/>
                </a:lnSpc>
                <a:spcBef>
                  <a:spcPct val="0"/>
                </a:spcBef>
              </a:pPr>
              <a:r>
                <a:rPr lang="en-GB" altLang="en-US">
                  <a:solidFill>
                    <a:schemeClr val="tx1"/>
                  </a:solidFill>
                </a:rPr>
                <a:t>Buddhism originated in India.</a:t>
              </a:r>
            </a:p>
            <a:p>
              <a:pPr eaLnBrk="1" hangingPunct="1">
                <a:lnSpc>
                  <a:spcPct val="100000"/>
                </a:lnSpc>
                <a:spcBef>
                  <a:spcPct val="0"/>
                </a:spcBef>
              </a:pPr>
              <a:r>
                <a:rPr lang="en-GB" altLang="en-US">
                  <a:solidFill>
                    <a:schemeClr val="tx1"/>
                  </a:solidFill>
                </a:rPr>
                <a:t>India is in the largest continent of the world: Asia.</a:t>
              </a:r>
            </a:p>
          </p:txBody>
        </p:sp>
        <p:pic>
          <p:nvPicPr>
            <p:cNvPr id="16394" name="Picture 22">
              <a:extLst>
                <a:ext uri="{FF2B5EF4-FFF2-40B4-BE49-F238E27FC236}">
                  <a16:creationId xmlns:a16="http://schemas.microsoft.com/office/drawing/2014/main" id="{A72D2C5D-F689-3C44-AC26-492799A5BDC2}"/>
                </a:ext>
              </a:extLst>
            </p:cNvPr>
            <p:cNvPicPr>
              <a:picLocks noChangeAspect="1"/>
            </p:cNvPicPr>
            <p:nvPr/>
          </p:nvPicPr>
          <p:blipFill>
            <a:blip r:embed="rId4">
              <a:extLst>
                <a:ext uri="{28A0092B-C50C-407E-A947-70E740481C1C}">
                  <a14:useLocalDpi xmlns:a14="http://schemas.microsoft.com/office/drawing/2010/main" val="0"/>
                </a:ext>
              </a:extLst>
            </a:blip>
            <a:srcRect l="1572" t="-961" r="731" b="961"/>
            <a:stretch>
              <a:fillRect/>
            </a:stretch>
          </p:blipFill>
          <p:spPr bwMode="auto">
            <a:xfrm>
              <a:off x="760059" y="1646720"/>
              <a:ext cx="1986054" cy="143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a:extLst>
                <a:ext uri="{FF2B5EF4-FFF2-40B4-BE49-F238E27FC236}">
                  <a16:creationId xmlns:a16="http://schemas.microsoft.com/office/drawing/2014/main" id="{46400820-A520-A34A-A9DE-B73FA2D77B11}"/>
                </a:ext>
              </a:extLst>
            </p:cNvPr>
            <p:cNvSpPr/>
            <p:nvPr/>
          </p:nvSpPr>
          <p:spPr>
            <a:xfrm>
              <a:off x="748503" y="1657832"/>
              <a:ext cx="7640102" cy="1436698"/>
            </a:xfrm>
            <a:prstGeom prst="rect">
              <a:avLst/>
            </a:prstGeom>
            <a:noFill/>
            <a:ln w="19050">
              <a:solidFill>
                <a:srgbClr val="E19D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31" name="Group 30">
            <a:extLst>
              <a:ext uri="{FF2B5EF4-FFF2-40B4-BE49-F238E27FC236}">
                <a16:creationId xmlns:a16="http://schemas.microsoft.com/office/drawing/2014/main" id="{170CF0BB-16A9-8440-A6FE-FE963200AA0B}"/>
              </a:ext>
            </a:extLst>
          </p:cNvPr>
          <p:cNvGrpSpPr>
            <a:grpSpLocks/>
          </p:cNvGrpSpPr>
          <p:nvPr/>
        </p:nvGrpSpPr>
        <p:grpSpPr bwMode="auto">
          <a:xfrm>
            <a:off x="2284413" y="3281364"/>
            <a:ext cx="7556500" cy="1163637"/>
            <a:chOff x="760059" y="3281714"/>
            <a:chExt cx="7557542" cy="1163822"/>
          </a:xfrm>
        </p:grpSpPr>
        <p:sp>
          <p:nvSpPr>
            <p:cNvPr id="16390" name="Rectangle 26">
              <a:hlinkClick r:id="rId5" action="ppaction://hlinksldjump"/>
              <a:extLst>
                <a:ext uri="{FF2B5EF4-FFF2-40B4-BE49-F238E27FC236}">
                  <a16:creationId xmlns:a16="http://schemas.microsoft.com/office/drawing/2014/main" id="{9EBF9D9E-3C06-964B-93A0-694F9713B953}"/>
                </a:ext>
              </a:extLst>
            </p:cNvPr>
            <p:cNvSpPr>
              <a:spLocks noChangeArrowheads="1"/>
            </p:cNvSpPr>
            <p:nvPr/>
          </p:nvSpPr>
          <p:spPr bwMode="auto">
            <a:xfrm>
              <a:off x="2573090" y="3659286"/>
              <a:ext cx="2521231" cy="36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9525">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Click to see a bigger map</a:t>
              </a:r>
            </a:p>
          </p:txBody>
        </p:sp>
        <p:pic>
          <p:nvPicPr>
            <p:cNvPr id="16391" name="Picture 28">
              <a:extLst>
                <a:ext uri="{FF2B5EF4-FFF2-40B4-BE49-F238E27FC236}">
                  <a16:creationId xmlns:a16="http://schemas.microsoft.com/office/drawing/2014/main" id="{C69E4B6C-81DA-8F46-860E-2A7E0AC70906}"/>
                </a:ext>
              </a:extLst>
            </p:cNvPr>
            <p:cNvPicPr>
              <a:picLocks noChangeAspect="1"/>
            </p:cNvPicPr>
            <p:nvPr/>
          </p:nvPicPr>
          <p:blipFill>
            <a:blip r:embed="rId6">
              <a:extLst>
                <a:ext uri="{28A0092B-C50C-407E-A947-70E740481C1C}">
                  <a14:useLocalDpi xmlns:a14="http://schemas.microsoft.com/office/drawing/2010/main" val="0"/>
                </a:ext>
              </a:extLst>
            </a:blip>
            <a:srcRect t="10616" b="13933"/>
            <a:stretch>
              <a:fillRect/>
            </a:stretch>
          </p:blipFill>
          <p:spPr bwMode="auto">
            <a:xfrm>
              <a:off x="7148416" y="3281714"/>
              <a:ext cx="1169185" cy="1163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29">
              <a:extLst>
                <a:ext uri="{FF2B5EF4-FFF2-40B4-BE49-F238E27FC236}">
                  <a16:creationId xmlns:a16="http://schemas.microsoft.com/office/drawing/2014/main" id="{8F8B34AE-1DDE-0143-AC43-8F99A785C96B}"/>
                </a:ext>
              </a:extLst>
            </p:cNvPr>
            <p:cNvSpPr/>
            <p:nvPr/>
          </p:nvSpPr>
          <p:spPr>
            <a:xfrm>
              <a:off x="760059" y="3281714"/>
              <a:ext cx="7557542" cy="1163822"/>
            </a:xfrm>
            <a:prstGeom prst="rect">
              <a:avLst/>
            </a:prstGeom>
            <a:noFill/>
            <a:ln w="19050">
              <a:solidFill>
                <a:srgbClr val="A5DD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Tree>
    <p:extLst>
      <p:ext uri="{BB962C8B-B14F-4D97-AF65-F5344CB8AC3E}">
        <p14:creationId xmlns:p14="http://schemas.microsoft.com/office/powerpoint/2010/main" val="6557922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right)">
                                      <p:cBhvr>
                                        <p:cTn id="12" dur="500"/>
                                        <p:tgtEl>
                                          <p:spTgt spid="3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7409" name="Picture 5">
            <a:extLst>
              <a:ext uri="{FF2B5EF4-FFF2-40B4-BE49-F238E27FC236}">
                <a16:creationId xmlns:a16="http://schemas.microsoft.com/office/drawing/2014/main" id="{2EF5D009-82D2-6C49-9C4E-6946A2F90EB8}"/>
              </a:ext>
            </a:extLst>
          </p:cNvPr>
          <p:cNvPicPr>
            <a:picLocks noChangeAspect="1"/>
          </p:cNvPicPr>
          <p:nvPr/>
        </p:nvPicPr>
        <p:blipFill>
          <a:blip r:embed="rId2">
            <a:extLst>
              <a:ext uri="{28A0092B-C50C-407E-A947-70E740481C1C}">
                <a14:useLocalDpi xmlns:a14="http://schemas.microsoft.com/office/drawing/2010/main" val="0"/>
              </a:ext>
            </a:extLst>
          </a:blip>
          <a:srcRect t="-2" b="1289"/>
          <a:stretch>
            <a:fillRect/>
          </a:stretch>
        </p:blipFill>
        <p:spPr bwMode="auto">
          <a:xfrm>
            <a:off x="2279650" y="765175"/>
            <a:ext cx="7632700"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a:extLst>
              <a:ext uri="{FF2B5EF4-FFF2-40B4-BE49-F238E27FC236}">
                <a16:creationId xmlns:a16="http://schemas.microsoft.com/office/drawing/2014/main" id="{6D21F946-6617-D248-8A9D-53901A423C61}"/>
              </a:ext>
            </a:extLst>
          </p:cNvPr>
          <p:cNvSpPr/>
          <p:nvPr/>
        </p:nvSpPr>
        <p:spPr>
          <a:xfrm>
            <a:off x="3714751" y="4257675"/>
            <a:ext cx="1019175" cy="209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dirty="0">
                <a:solidFill>
                  <a:schemeClr val="tx1"/>
                </a:solidFill>
              </a:rPr>
              <a:t>India</a:t>
            </a:r>
          </a:p>
        </p:txBody>
      </p:sp>
      <p:sp>
        <p:nvSpPr>
          <p:cNvPr id="25" name="Rectangle 24">
            <a:extLst>
              <a:ext uri="{FF2B5EF4-FFF2-40B4-BE49-F238E27FC236}">
                <a16:creationId xmlns:a16="http://schemas.microsoft.com/office/drawing/2014/main" id="{9DD9C1BA-F07D-6D4D-8720-DE1DE1C69CE9}"/>
              </a:ext>
            </a:extLst>
          </p:cNvPr>
          <p:cNvSpPr/>
          <p:nvPr/>
        </p:nvSpPr>
        <p:spPr>
          <a:xfrm>
            <a:off x="2838451" y="3590925"/>
            <a:ext cx="1019175" cy="209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800" dirty="0">
                <a:solidFill>
                  <a:schemeClr val="tx1"/>
                </a:solidFill>
              </a:rPr>
              <a:t>Pakistan</a:t>
            </a:r>
          </a:p>
        </p:txBody>
      </p:sp>
      <p:sp>
        <p:nvSpPr>
          <p:cNvPr id="26" name="Rectangle 25">
            <a:extLst>
              <a:ext uri="{FF2B5EF4-FFF2-40B4-BE49-F238E27FC236}">
                <a16:creationId xmlns:a16="http://schemas.microsoft.com/office/drawing/2014/main" id="{EF21DD28-0F08-574C-AA3E-49ABF58F68B3}"/>
              </a:ext>
            </a:extLst>
          </p:cNvPr>
          <p:cNvSpPr/>
          <p:nvPr/>
        </p:nvSpPr>
        <p:spPr>
          <a:xfrm>
            <a:off x="4057651" y="3724275"/>
            <a:ext cx="1019175" cy="209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800" dirty="0">
                <a:solidFill>
                  <a:schemeClr val="tx1"/>
                </a:solidFill>
              </a:rPr>
              <a:t>Nepal</a:t>
            </a:r>
          </a:p>
        </p:txBody>
      </p:sp>
      <p:sp>
        <p:nvSpPr>
          <p:cNvPr id="28" name="Rectangle 27">
            <a:extLst>
              <a:ext uri="{FF2B5EF4-FFF2-40B4-BE49-F238E27FC236}">
                <a16:creationId xmlns:a16="http://schemas.microsoft.com/office/drawing/2014/main" id="{2D93DDF8-E0F1-1C4C-B6CE-E4D7D4B6016A}"/>
              </a:ext>
            </a:extLst>
          </p:cNvPr>
          <p:cNvSpPr/>
          <p:nvPr/>
        </p:nvSpPr>
        <p:spPr>
          <a:xfrm>
            <a:off x="4752976" y="3028950"/>
            <a:ext cx="1019175" cy="209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800" dirty="0">
                <a:solidFill>
                  <a:schemeClr val="tx1"/>
                </a:solidFill>
              </a:rPr>
              <a:t>China</a:t>
            </a:r>
          </a:p>
        </p:txBody>
      </p:sp>
      <p:sp>
        <p:nvSpPr>
          <p:cNvPr id="33" name="Rectangle 32">
            <a:extLst>
              <a:ext uri="{FF2B5EF4-FFF2-40B4-BE49-F238E27FC236}">
                <a16:creationId xmlns:a16="http://schemas.microsoft.com/office/drawing/2014/main" id="{98844B64-5E6A-3E45-B3C3-9C829751F5A1}"/>
              </a:ext>
            </a:extLst>
          </p:cNvPr>
          <p:cNvSpPr/>
          <p:nvPr/>
        </p:nvSpPr>
        <p:spPr>
          <a:xfrm>
            <a:off x="2497139" y="3133725"/>
            <a:ext cx="1019175" cy="209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800" dirty="0" err="1">
                <a:solidFill>
                  <a:schemeClr val="tx1"/>
                </a:solidFill>
              </a:rPr>
              <a:t>Afganistan</a:t>
            </a:r>
            <a:endParaRPr lang="en-GB" sz="800" dirty="0">
              <a:solidFill>
                <a:schemeClr val="tx1"/>
              </a:solidFill>
            </a:endParaRPr>
          </a:p>
        </p:txBody>
      </p:sp>
      <p:sp>
        <p:nvSpPr>
          <p:cNvPr id="34" name="Rectangle 33">
            <a:extLst>
              <a:ext uri="{FF2B5EF4-FFF2-40B4-BE49-F238E27FC236}">
                <a16:creationId xmlns:a16="http://schemas.microsoft.com/office/drawing/2014/main" id="{C43EA0FA-68B0-2046-A92E-5375FC57FD35}"/>
              </a:ext>
            </a:extLst>
          </p:cNvPr>
          <p:cNvSpPr/>
          <p:nvPr/>
        </p:nvSpPr>
        <p:spPr>
          <a:xfrm>
            <a:off x="5076826" y="1460500"/>
            <a:ext cx="1019175" cy="209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800" dirty="0">
                <a:solidFill>
                  <a:schemeClr val="tx1"/>
                </a:solidFill>
              </a:rPr>
              <a:t>Mongolia</a:t>
            </a:r>
          </a:p>
        </p:txBody>
      </p:sp>
      <p:sp>
        <p:nvSpPr>
          <p:cNvPr id="35" name="Rectangle 34">
            <a:extLst>
              <a:ext uri="{FF2B5EF4-FFF2-40B4-BE49-F238E27FC236}">
                <a16:creationId xmlns:a16="http://schemas.microsoft.com/office/drawing/2014/main" id="{B16D2CD4-093A-7C43-B950-C894C52476B4}"/>
              </a:ext>
            </a:extLst>
          </p:cNvPr>
          <p:cNvSpPr/>
          <p:nvPr/>
        </p:nvSpPr>
        <p:spPr>
          <a:xfrm>
            <a:off x="2497139" y="1406525"/>
            <a:ext cx="1019175" cy="209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800" dirty="0">
                <a:solidFill>
                  <a:schemeClr val="tx1"/>
                </a:solidFill>
              </a:rPr>
              <a:t>Kazakhstan</a:t>
            </a:r>
          </a:p>
        </p:txBody>
      </p:sp>
      <p:sp>
        <p:nvSpPr>
          <p:cNvPr id="36" name="Rectangle 35">
            <a:extLst>
              <a:ext uri="{FF2B5EF4-FFF2-40B4-BE49-F238E27FC236}">
                <a16:creationId xmlns:a16="http://schemas.microsoft.com/office/drawing/2014/main" id="{58265320-9C4B-8C4E-8D4A-F3C232A23911}"/>
              </a:ext>
            </a:extLst>
          </p:cNvPr>
          <p:cNvSpPr/>
          <p:nvPr/>
        </p:nvSpPr>
        <p:spPr>
          <a:xfrm>
            <a:off x="5786439" y="4924425"/>
            <a:ext cx="1019175" cy="209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800" dirty="0">
                <a:solidFill>
                  <a:schemeClr val="tx1"/>
                </a:solidFill>
              </a:rPr>
              <a:t>Thailand</a:t>
            </a:r>
          </a:p>
        </p:txBody>
      </p:sp>
      <p:sp>
        <p:nvSpPr>
          <p:cNvPr id="37" name="Rectangle 36">
            <a:extLst>
              <a:ext uri="{FF2B5EF4-FFF2-40B4-BE49-F238E27FC236}">
                <a16:creationId xmlns:a16="http://schemas.microsoft.com/office/drawing/2014/main" id="{8F0051EC-9DA0-984C-BCEB-EBF0256064B8}"/>
              </a:ext>
            </a:extLst>
          </p:cNvPr>
          <p:cNvSpPr/>
          <p:nvPr/>
        </p:nvSpPr>
        <p:spPr>
          <a:xfrm>
            <a:off x="5262564" y="4351338"/>
            <a:ext cx="1019175" cy="209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800" dirty="0">
                <a:solidFill>
                  <a:schemeClr val="tx1"/>
                </a:solidFill>
              </a:rPr>
              <a:t>Burma</a:t>
            </a:r>
          </a:p>
        </p:txBody>
      </p:sp>
    </p:spTree>
    <p:extLst>
      <p:ext uri="{BB962C8B-B14F-4D97-AF65-F5344CB8AC3E}">
        <p14:creationId xmlns:p14="http://schemas.microsoft.com/office/powerpoint/2010/main" val="1775787859"/>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20">
            <a:extLst>
              <a:ext uri="{FF2B5EF4-FFF2-40B4-BE49-F238E27FC236}">
                <a16:creationId xmlns:a16="http://schemas.microsoft.com/office/drawing/2014/main" id="{3A7F70D9-AFBB-C24D-8092-C10CB3703E19}"/>
              </a:ext>
            </a:extLst>
          </p:cNvPr>
          <p:cNvSpPr>
            <a:spLocks noGrp="1"/>
          </p:cNvSpPr>
          <p:nvPr>
            <p:ph type="title"/>
          </p:nvPr>
        </p:nvSpPr>
        <p:spPr>
          <a:xfrm>
            <a:off x="1981201" y="479426"/>
            <a:ext cx="8220075" cy="993775"/>
          </a:xfrm>
        </p:spPr>
        <p:txBody>
          <a:bodyPr/>
          <a:lstStyle/>
          <a:p>
            <a:pPr algn="ctr" eaLnBrk="1" hangingPunct="1"/>
            <a:r>
              <a:rPr lang="en-GB" altLang="en-US" sz="3600">
                <a:latin typeface="Twinkl" pitchFamily="2" charset="77"/>
              </a:rPr>
              <a:t>The Five Buddhist Morals</a:t>
            </a:r>
            <a:endParaRPr lang="en-GB" altLang="en-US" sz="1600">
              <a:latin typeface="Twinkl" pitchFamily="2" charset="77"/>
            </a:endParaRPr>
          </a:p>
        </p:txBody>
      </p:sp>
      <p:grpSp>
        <p:nvGrpSpPr>
          <p:cNvPr id="10" name="Group 9">
            <a:extLst>
              <a:ext uri="{FF2B5EF4-FFF2-40B4-BE49-F238E27FC236}">
                <a16:creationId xmlns:a16="http://schemas.microsoft.com/office/drawing/2014/main" id="{F0CEE0DB-E24C-D645-86BB-031448BD35EA}"/>
              </a:ext>
            </a:extLst>
          </p:cNvPr>
          <p:cNvGrpSpPr>
            <a:grpSpLocks/>
          </p:cNvGrpSpPr>
          <p:nvPr/>
        </p:nvGrpSpPr>
        <p:grpSpPr bwMode="auto">
          <a:xfrm>
            <a:off x="2279651" y="3052763"/>
            <a:ext cx="5006975" cy="1395412"/>
            <a:chOff x="755650" y="3053433"/>
            <a:chExt cx="5006975" cy="1394742"/>
          </a:xfrm>
        </p:grpSpPr>
        <p:sp>
          <p:nvSpPr>
            <p:cNvPr id="6" name="Rectangle 5">
              <a:extLst>
                <a:ext uri="{FF2B5EF4-FFF2-40B4-BE49-F238E27FC236}">
                  <a16:creationId xmlns:a16="http://schemas.microsoft.com/office/drawing/2014/main" id="{202E8F35-DB9E-4D4E-AAC9-33B935996EA1}"/>
                </a:ext>
              </a:extLst>
            </p:cNvPr>
            <p:cNvSpPr/>
            <p:nvPr/>
          </p:nvSpPr>
          <p:spPr>
            <a:xfrm>
              <a:off x="755650" y="3053433"/>
              <a:ext cx="5006975" cy="1394742"/>
            </a:xfrm>
            <a:prstGeom prst="rect">
              <a:avLst/>
            </a:prstGeom>
            <a:solidFill>
              <a:srgbClr val="E19D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8" name="Rectangle 10">
              <a:extLst>
                <a:ext uri="{FF2B5EF4-FFF2-40B4-BE49-F238E27FC236}">
                  <a16:creationId xmlns:a16="http://schemas.microsoft.com/office/drawing/2014/main" id="{8D29C10D-3002-EA4E-9F8A-6CB1F8418A43}"/>
                </a:ext>
              </a:extLst>
            </p:cNvPr>
            <p:cNvSpPr>
              <a:spLocks noChangeArrowheads="1"/>
            </p:cNvSpPr>
            <p:nvPr/>
          </p:nvSpPr>
          <p:spPr bwMode="auto">
            <a:xfrm>
              <a:off x="841376" y="3082008"/>
              <a:ext cx="458787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2400">
                  <a:solidFill>
                    <a:schemeClr val="tx1"/>
                  </a:solidFill>
                </a:rPr>
                <a:t>Try It:</a:t>
              </a:r>
            </a:p>
            <a:p>
              <a:pPr eaLnBrk="1" hangingPunct="1">
                <a:lnSpc>
                  <a:spcPct val="100000"/>
                </a:lnSpc>
                <a:spcBef>
                  <a:spcPct val="0"/>
                </a:spcBef>
                <a:buFontTx/>
                <a:buNone/>
              </a:pPr>
              <a:r>
                <a:rPr lang="en-GB" altLang="en-US">
                  <a:solidFill>
                    <a:schemeClr val="tx1"/>
                  </a:solidFill>
                </a:rPr>
                <a:t>Get into small groups to discuss and create a short play demonstrating an example of one of these philosophies of life.</a:t>
              </a:r>
            </a:p>
          </p:txBody>
        </p:sp>
      </p:grpSp>
      <p:sp>
        <p:nvSpPr>
          <p:cNvPr id="3" name="Rectangle 2">
            <a:extLst>
              <a:ext uri="{FF2B5EF4-FFF2-40B4-BE49-F238E27FC236}">
                <a16:creationId xmlns:a16="http://schemas.microsoft.com/office/drawing/2014/main" id="{E9E5A7C8-8A97-2D43-BD29-A347E7D4481A}"/>
              </a:ext>
            </a:extLst>
          </p:cNvPr>
          <p:cNvSpPr>
            <a:spLocks noChangeArrowheads="1"/>
          </p:cNvSpPr>
          <p:nvPr/>
        </p:nvSpPr>
        <p:spPr bwMode="auto">
          <a:xfrm>
            <a:off x="2279650" y="1473201"/>
            <a:ext cx="7632700" cy="1477963"/>
          </a:xfrm>
          <a:prstGeom prst="rect">
            <a:avLst/>
          </a:prstGeom>
          <a:solidFill>
            <a:srgbClr val="E19D5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dirty="0"/>
              <a:t>Many believe that Buddhism is more of a ‘philosophy of life’ rather than a religion. They believe that Buddhism teaches people:</a:t>
            </a:r>
          </a:p>
          <a:p>
            <a:pPr marL="285750" indent="-285750">
              <a:buFont typeface="Arial" panose="020B0604020202020204" pitchFamily="34" charset="0"/>
              <a:buChar char="•"/>
              <a:defRPr/>
            </a:pPr>
            <a:r>
              <a:rPr lang="en-GB" altLang="en-US" dirty="0"/>
              <a:t>to lead a moral life;</a:t>
            </a:r>
          </a:p>
          <a:p>
            <a:pPr marL="285750" indent="-285750">
              <a:buFont typeface="Arial" panose="020B0604020202020204" pitchFamily="34" charset="0"/>
              <a:buChar char="•"/>
              <a:defRPr/>
            </a:pPr>
            <a:r>
              <a:rPr lang="en-GB" altLang="en-US" dirty="0"/>
              <a:t>to be mindful and aware of thoughts and actions;</a:t>
            </a:r>
          </a:p>
          <a:p>
            <a:pPr marL="285750" indent="-285750">
              <a:buFont typeface="Arial" panose="020B0604020202020204" pitchFamily="34" charset="0"/>
              <a:buChar char="•"/>
              <a:defRPr/>
            </a:pPr>
            <a:r>
              <a:rPr lang="en-GB" altLang="en-US" dirty="0"/>
              <a:t>to develop wisdom and understanding.</a:t>
            </a:r>
          </a:p>
        </p:txBody>
      </p:sp>
      <p:pic>
        <p:nvPicPr>
          <p:cNvPr id="18436" name="Picture 4">
            <a:extLst>
              <a:ext uri="{FF2B5EF4-FFF2-40B4-BE49-F238E27FC236}">
                <a16:creationId xmlns:a16="http://schemas.microsoft.com/office/drawing/2014/main" id="{E01238CE-C7A1-E449-AE00-08D3FAD337D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64339" y="2719389"/>
            <a:ext cx="3292475"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62466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2"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right)">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20">
            <a:extLst>
              <a:ext uri="{FF2B5EF4-FFF2-40B4-BE49-F238E27FC236}">
                <a16:creationId xmlns:a16="http://schemas.microsoft.com/office/drawing/2014/main" id="{E583FAFA-A25B-564E-9EA8-492252226F3E}"/>
              </a:ext>
            </a:extLst>
          </p:cNvPr>
          <p:cNvSpPr>
            <a:spLocks noGrp="1"/>
          </p:cNvSpPr>
          <p:nvPr>
            <p:ph type="title"/>
          </p:nvPr>
        </p:nvSpPr>
        <p:spPr>
          <a:xfrm>
            <a:off x="1981201" y="479426"/>
            <a:ext cx="8220075" cy="993775"/>
          </a:xfrm>
        </p:spPr>
        <p:txBody>
          <a:bodyPr/>
          <a:lstStyle/>
          <a:p>
            <a:pPr algn="ctr" eaLnBrk="1" hangingPunct="1"/>
            <a:r>
              <a:rPr lang="en-GB" altLang="en-US" sz="3600">
                <a:latin typeface="Twinkl" pitchFamily="2" charset="77"/>
              </a:rPr>
              <a:t>The Five Buddhist Morals</a:t>
            </a:r>
            <a:endParaRPr lang="en-GB" altLang="en-US" sz="1600">
              <a:latin typeface="Twinkl" pitchFamily="2" charset="77"/>
            </a:endParaRPr>
          </a:p>
        </p:txBody>
      </p:sp>
      <p:sp>
        <p:nvSpPr>
          <p:cNvPr id="13" name="1">
            <a:extLst>
              <a:ext uri="{FF2B5EF4-FFF2-40B4-BE49-F238E27FC236}">
                <a16:creationId xmlns:a16="http://schemas.microsoft.com/office/drawing/2014/main" id="{276F0F52-5CA9-504C-8687-D0D564FF910B}"/>
              </a:ext>
            </a:extLst>
          </p:cNvPr>
          <p:cNvSpPr/>
          <p:nvPr/>
        </p:nvSpPr>
        <p:spPr>
          <a:xfrm>
            <a:off x="2279651" y="1762126"/>
            <a:ext cx="561975" cy="561975"/>
          </a:xfrm>
          <a:prstGeom prst="rect">
            <a:avLst/>
          </a:prstGeom>
          <a:solidFill>
            <a:srgbClr val="E19D5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1</a:t>
            </a:r>
          </a:p>
        </p:txBody>
      </p:sp>
      <p:grpSp>
        <p:nvGrpSpPr>
          <p:cNvPr id="83" name="Group 82">
            <a:extLst>
              <a:ext uri="{FF2B5EF4-FFF2-40B4-BE49-F238E27FC236}">
                <a16:creationId xmlns:a16="http://schemas.microsoft.com/office/drawing/2014/main" id="{197143C3-A48C-2543-947A-245C56DD2AF0}"/>
              </a:ext>
            </a:extLst>
          </p:cNvPr>
          <p:cNvGrpSpPr>
            <a:grpSpLocks/>
          </p:cNvGrpSpPr>
          <p:nvPr/>
        </p:nvGrpSpPr>
        <p:grpSpPr bwMode="auto">
          <a:xfrm>
            <a:off x="2841626" y="1282700"/>
            <a:ext cx="6723063" cy="1041400"/>
            <a:chOff x="813422" y="1282712"/>
            <a:chExt cx="6722634" cy="1041388"/>
          </a:xfrm>
        </p:grpSpPr>
        <p:cxnSp>
          <p:nvCxnSpPr>
            <p:cNvPr id="15" name="Straight Connector 14">
              <a:extLst>
                <a:ext uri="{FF2B5EF4-FFF2-40B4-BE49-F238E27FC236}">
                  <a16:creationId xmlns:a16="http://schemas.microsoft.com/office/drawing/2014/main" id="{75D24ADA-4F72-864A-9159-8D827B380B75}"/>
                </a:ext>
              </a:extLst>
            </p:cNvPr>
            <p:cNvCxnSpPr>
              <a:cxnSpLocks/>
              <a:stCxn id="13" idx="3"/>
            </p:cNvCxnSpPr>
            <p:nvPr/>
          </p:nvCxnSpPr>
          <p:spPr>
            <a:xfrm>
              <a:off x="813422" y="2043116"/>
              <a:ext cx="825447" cy="0"/>
            </a:xfrm>
            <a:prstGeom prst="line">
              <a:avLst/>
            </a:prstGeom>
            <a:ln w="38100">
              <a:solidFill>
                <a:srgbClr val="E19D5A"/>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C9CFDC5B-DC56-124C-8E88-17B56E7560C8}"/>
                </a:ext>
              </a:extLst>
            </p:cNvPr>
            <p:cNvSpPr/>
            <p:nvPr/>
          </p:nvSpPr>
          <p:spPr>
            <a:xfrm>
              <a:off x="1619821" y="1762131"/>
              <a:ext cx="4676477" cy="561969"/>
            </a:xfrm>
            <a:prstGeom prst="rect">
              <a:avLst/>
            </a:prstGeom>
            <a:solidFill>
              <a:srgbClr val="E19D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cxnSp>
          <p:nvCxnSpPr>
            <p:cNvPr id="34" name="Straight Connector 33">
              <a:extLst>
                <a:ext uri="{FF2B5EF4-FFF2-40B4-BE49-F238E27FC236}">
                  <a16:creationId xmlns:a16="http://schemas.microsoft.com/office/drawing/2014/main" id="{356775BB-00C5-714D-8CC6-BA0B000F1E9F}"/>
                </a:ext>
              </a:extLst>
            </p:cNvPr>
            <p:cNvCxnSpPr/>
            <p:nvPr/>
          </p:nvCxnSpPr>
          <p:spPr>
            <a:xfrm flipV="1">
              <a:off x="6259787" y="2043116"/>
              <a:ext cx="320655" cy="0"/>
            </a:xfrm>
            <a:prstGeom prst="line">
              <a:avLst/>
            </a:prstGeom>
            <a:ln w="38100">
              <a:solidFill>
                <a:srgbClr val="E19D5A"/>
              </a:solidFill>
            </a:ln>
          </p:spPr>
          <p:style>
            <a:lnRef idx="1">
              <a:schemeClr val="accent1"/>
            </a:lnRef>
            <a:fillRef idx="0">
              <a:schemeClr val="accent1"/>
            </a:fillRef>
            <a:effectRef idx="0">
              <a:schemeClr val="accent1"/>
            </a:effectRef>
            <a:fontRef idx="minor">
              <a:schemeClr val="tx1"/>
            </a:fontRef>
          </p:style>
        </p:cxnSp>
        <p:sp>
          <p:nvSpPr>
            <p:cNvPr id="36" name="Rectangle 35">
              <a:extLst>
                <a:ext uri="{FF2B5EF4-FFF2-40B4-BE49-F238E27FC236}">
                  <a16:creationId xmlns:a16="http://schemas.microsoft.com/office/drawing/2014/main" id="{6469C125-5C51-BE47-9F82-68572CB58798}"/>
                </a:ext>
              </a:extLst>
            </p:cNvPr>
            <p:cNvSpPr/>
            <p:nvPr/>
          </p:nvSpPr>
          <p:spPr>
            <a:xfrm>
              <a:off x="6586792" y="1762131"/>
              <a:ext cx="860370" cy="561969"/>
            </a:xfrm>
            <a:prstGeom prst="rect">
              <a:avLst/>
            </a:prstGeom>
            <a:solidFill>
              <a:srgbClr val="E19D5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pic>
          <p:nvPicPr>
            <p:cNvPr id="19498" name="Picture 80">
              <a:extLst>
                <a:ext uri="{FF2B5EF4-FFF2-40B4-BE49-F238E27FC236}">
                  <a16:creationId xmlns:a16="http://schemas.microsoft.com/office/drawing/2014/main" id="{B8E66317-1135-7644-B286-ACCE6DF5BF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86410" y="1317077"/>
              <a:ext cx="523919" cy="971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99" name="Picture 21">
              <a:extLst>
                <a:ext uri="{FF2B5EF4-FFF2-40B4-BE49-F238E27FC236}">
                  <a16:creationId xmlns:a16="http://schemas.microsoft.com/office/drawing/2014/main" id="{793B7DB7-6AAB-F440-8387-B776F3474B3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87169" y="1282712"/>
              <a:ext cx="848887" cy="1005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500" name="Rectangle 16">
              <a:extLst>
                <a:ext uri="{FF2B5EF4-FFF2-40B4-BE49-F238E27FC236}">
                  <a16:creationId xmlns:a16="http://schemas.microsoft.com/office/drawing/2014/main" id="{049B1D37-8F0C-AF4C-9AED-3EE460ED6C99}"/>
                </a:ext>
              </a:extLst>
            </p:cNvPr>
            <p:cNvSpPr>
              <a:spLocks noChangeArrowheads="1"/>
            </p:cNvSpPr>
            <p:nvPr/>
          </p:nvSpPr>
          <p:spPr bwMode="auto">
            <a:xfrm>
              <a:off x="1762711" y="1858446"/>
              <a:ext cx="44571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a:solidFill>
                    <a:schemeClr val="tx1"/>
                  </a:solidFill>
                </a:rPr>
                <a:t>Do not take the life of any living thing.</a:t>
              </a:r>
            </a:p>
          </p:txBody>
        </p:sp>
      </p:grpSp>
      <p:sp>
        <p:nvSpPr>
          <p:cNvPr id="50" name="2">
            <a:extLst>
              <a:ext uri="{FF2B5EF4-FFF2-40B4-BE49-F238E27FC236}">
                <a16:creationId xmlns:a16="http://schemas.microsoft.com/office/drawing/2014/main" id="{1D80EC69-6D57-2340-95CF-7A757A301CDC}"/>
              </a:ext>
            </a:extLst>
          </p:cNvPr>
          <p:cNvSpPr/>
          <p:nvPr/>
        </p:nvSpPr>
        <p:spPr>
          <a:xfrm>
            <a:off x="2279651" y="2613026"/>
            <a:ext cx="561975" cy="561975"/>
          </a:xfrm>
          <a:prstGeom prst="rect">
            <a:avLst/>
          </a:prstGeom>
          <a:solidFill>
            <a:srgbClr val="E19D5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2</a:t>
            </a:r>
          </a:p>
        </p:txBody>
      </p:sp>
      <p:grpSp>
        <p:nvGrpSpPr>
          <p:cNvPr id="62" name="Group 61">
            <a:extLst>
              <a:ext uri="{FF2B5EF4-FFF2-40B4-BE49-F238E27FC236}">
                <a16:creationId xmlns:a16="http://schemas.microsoft.com/office/drawing/2014/main" id="{4AF328F4-57C8-0E47-91A0-13AC37D9DE08}"/>
              </a:ext>
            </a:extLst>
          </p:cNvPr>
          <p:cNvGrpSpPr>
            <a:grpSpLocks/>
          </p:cNvGrpSpPr>
          <p:nvPr/>
        </p:nvGrpSpPr>
        <p:grpSpPr bwMode="auto">
          <a:xfrm>
            <a:off x="2841626" y="2613026"/>
            <a:ext cx="6632575" cy="561975"/>
            <a:chOff x="813423" y="2613024"/>
            <a:chExt cx="6633114" cy="561975"/>
          </a:xfrm>
        </p:grpSpPr>
        <p:cxnSp>
          <p:nvCxnSpPr>
            <p:cNvPr id="54" name="Straight Connector 53">
              <a:extLst>
                <a:ext uri="{FF2B5EF4-FFF2-40B4-BE49-F238E27FC236}">
                  <a16:creationId xmlns:a16="http://schemas.microsoft.com/office/drawing/2014/main" id="{62533675-B2BC-854B-A366-B14C5AA5DD07}"/>
                </a:ext>
              </a:extLst>
            </p:cNvPr>
            <p:cNvCxnSpPr>
              <a:cxnSpLocks/>
              <a:stCxn id="50" idx="3"/>
            </p:cNvCxnSpPr>
            <p:nvPr/>
          </p:nvCxnSpPr>
          <p:spPr>
            <a:xfrm>
              <a:off x="813423" y="2894012"/>
              <a:ext cx="825567" cy="0"/>
            </a:xfrm>
            <a:prstGeom prst="line">
              <a:avLst/>
            </a:prstGeom>
            <a:ln w="38100">
              <a:solidFill>
                <a:srgbClr val="E19D5A"/>
              </a:solidFill>
            </a:ln>
          </p:spPr>
          <p:style>
            <a:lnRef idx="1">
              <a:schemeClr val="accent1"/>
            </a:lnRef>
            <a:fillRef idx="0">
              <a:schemeClr val="accent1"/>
            </a:fillRef>
            <a:effectRef idx="0">
              <a:schemeClr val="accent1"/>
            </a:effectRef>
            <a:fontRef idx="minor">
              <a:schemeClr val="tx1"/>
            </a:fontRef>
          </p:style>
        </p:cxnSp>
        <p:sp>
          <p:nvSpPr>
            <p:cNvPr id="55" name="Rectangle 54">
              <a:extLst>
                <a:ext uri="{FF2B5EF4-FFF2-40B4-BE49-F238E27FC236}">
                  <a16:creationId xmlns:a16="http://schemas.microsoft.com/office/drawing/2014/main" id="{708C05F4-371D-B449-B141-4EA1BE6B7BC0}"/>
                </a:ext>
              </a:extLst>
            </p:cNvPr>
            <p:cNvSpPr/>
            <p:nvPr/>
          </p:nvSpPr>
          <p:spPr>
            <a:xfrm>
              <a:off x="1619939" y="2613024"/>
              <a:ext cx="4675568" cy="561975"/>
            </a:xfrm>
            <a:prstGeom prst="rect">
              <a:avLst/>
            </a:prstGeom>
            <a:solidFill>
              <a:srgbClr val="E19D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cxnSp>
          <p:nvCxnSpPr>
            <p:cNvPr id="56" name="Straight Connector 55">
              <a:extLst>
                <a:ext uri="{FF2B5EF4-FFF2-40B4-BE49-F238E27FC236}">
                  <a16:creationId xmlns:a16="http://schemas.microsoft.com/office/drawing/2014/main" id="{42366B1A-87D7-C544-9956-3A4115D3A6A2}"/>
                </a:ext>
              </a:extLst>
            </p:cNvPr>
            <p:cNvCxnSpPr/>
            <p:nvPr/>
          </p:nvCxnSpPr>
          <p:spPr>
            <a:xfrm flipV="1">
              <a:off x="6260579" y="2894012"/>
              <a:ext cx="320701" cy="0"/>
            </a:xfrm>
            <a:prstGeom prst="line">
              <a:avLst/>
            </a:prstGeom>
            <a:ln w="38100">
              <a:solidFill>
                <a:srgbClr val="E19D5A"/>
              </a:solidFill>
            </a:ln>
          </p:spPr>
          <p:style>
            <a:lnRef idx="1">
              <a:schemeClr val="accent1"/>
            </a:lnRef>
            <a:fillRef idx="0">
              <a:schemeClr val="accent1"/>
            </a:fillRef>
            <a:effectRef idx="0">
              <a:schemeClr val="accent1"/>
            </a:effectRef>
            <a:fontRef idx="minor">
              <a:schemeClr val="tx1"/>
            </a:fontRef>
          </p:style>
        </p:cxnSp>
        <p:sp>
          <p:nvSpPr>
            <p:cNvPr id="58" name="Rectangle 57">
              <a:extLst>
                <a:ext uri="{FF2B5EF4-FFF2-40B4-BE49-F238E27FC236}">
                  <a16:creationId xmlns:a16="http://schemas.microsoft.com/office/drawing/2014/main" id="{938454DA-06BD-2146-AED7-AE4E4655C724}"/>
                </a:ext>
              </a:extLst>
            </p:cNvPr>
            <p:cNvSpPr/>
            <p:nvPr/>
          </p:nvSpPr>
          <p:spPr>
            <a:xfrm>
              <a:off x="6587630" y="2613024"/>
              <a:ext cx="858907" cy="561975"/>
            </a:xfrm>
            <a:prstGeom prst="rect">
              <a:avLst/>
            </a:prstGeom>
            <a:solidFill>
              <a:srgbClr val="E19D5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9492" name="Rectangle 52">
              <a:extLst>
                <a:ext uri="{FF2B5EF4-FFF2-40B4-BE49-F238E27FC236}">
                  <a16:creationId xmlns:a16="http://schemas.microsoft.com/office/drawing/2014/main" id="{73D0304C-6D24-C140-93D2-47C839FA22DB}"/>
                </a:ext>
              </a:extLst>
            </p:cNvPr>
            <p:cNvSpPr>
              <a:spLocks noChangeArrowheads="1"/>
            </p:cNvSpPr>
            <p:nvPr/>
          </p:nvSpPr>
          <p:spPr bwMode="auto">
            <a:xfrm>
              <a:off x="1762711" y="2709345"/>
              <a:ext cx="44571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Do not steal.</a:t>
              </a:r>
            </a:p>
          </p:txBody>
        </p:sp>
        <p:pic>
          <p:nvPicPr>
            <p:cNvPr id="19493" name="Picture 60">
              <a:extLst>
                <a:ext uri="{FF2B5EF4-FFF2-40B4-BE49-F238E27FC236}">
                  <a16:creationId xmlns:a16="http://schemas.microsoft.com/office/drawing/2014/main" id="{9C17CDCD-FD95-3D43-B393-C12A4900F13A}"/>
                </a:ext>
              </a:extLst>
            </p:cNvPr>
            <p:cNvPicPr>
              <a:picLocks noChangeAspect="1"/>
            </p:cNvPicPr>
            <p:nvPr/>
          </p:nvPicPr>
          <p:blipFill>
            <a:blip r:embed="rId4">
              <a:extLst>
                <a:ext uri="{28A0092B-C50C-407E-A947-70E740481C1C}">
                  <a14:useLocalDpi xmlns:a14="http://schemas.microsoft.com/office/drawing/2010/main" val="0"/>
                </a:ext>
              </a:extLst>
            </a:blip>
            <a:srcRect t="-2" b="13452"/>
            <a:stretch>
              <a:fillRect/>
            </a:stretch>
          </p:blipFill>
          <p:spPr bwMode="auto">
            <a:xfrm>
              <a:off x="6580773" y="2613024"/>
              <a:ext cx="865764"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1" name="3">
            <a:extLst>
              <a:ext uri="{FF2B5EF4-FFF2-40B4-BE49-F238E27FC236}">
                <a16:creationId xmlns:a16="http://schemas.microsoft.com/office/drawing/2014/main" id="{3D6C3CC9-02A3-9145-BAAD-24708CD0B3AB}"/>
              </a:ext>
            </a:extLst>
          </p:cNvPr>
          <p:cNvSpPr/>
          <p:nvPr/>
        </p:nvSpPr>
        <p:spPr>
          <a:xfrm>
            <a:off x="2260601" y="3444876"/>
            <a:ext cx="561975" cy="561975"/>
          </a:xfrm>
          <a:prstGeom prst="rect">
            <a:avLst/>
          </a:prstGeom>
          <a:solidFill>
            <a:srgbClr val="E19D5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3</a:t>
            </a:r>
          </a:p>
        </p:txBody>
      </p:sp>
      <p:grpSp>
        <p:nvGrpSpPr>
          <p:cNvPr id="86" name="Group 85">
            <a:extLst>
              <a:ext uri="{FF2B5EF4-FFF2-40B4-BE49-F238E27FC236}">
                <a16:creationId xmlns:a16="http://schemas.microsoft.com/office/drawing/2014/main" id="{7CC3C885-1D6B-1E43-AA11-34163F8AAA4C}"/>
              </a:ext>
            </a:extLst>
          </p:cNvPr>
          <p:cNvGrpSpPr>
            <a:grpSpLocks/>
          </p:cNvGrpSpPr>
          <p:nvPr/>
        </p:nvGrpSpPr>
        <p:grpSpPr bwMode="auto">
          <a:xfrm>
            <a:off x="2822576" y="3287714"/>
            <a:ext cx="6632575" cy="719137"/>
            <a:chOff x="794373" y="3287049"/>
            <a:chExt cx="6633114" cy="720334"/>
          </a:xfrm>
        </p:grpSpPr>
        <p:cxnSp>
          <p:nvCxnSpPr>
            <p:cNvPr id="73" name="Straight Connector 72">
              <a:extLst>
                <a:ext uri="{FF2B5EF4-FFF2-40B4-BE49-F238E27FC236}">
                  <a16:creationId xmlns:a16="http://schemas.microsoft.com/office/drawing/2014/main" id="{6966FDE4-E050-AD4D-8406-8A56CC49F113}"/>
                </a:ext>
              </a:extLst>
            </p:cNvPr>
            <p:cNvCxnSpPr>
              <a:cxnSpLocks/>
              <a:stCxn id="71" idx="3"/>
            </p:cNvCxnSpPr>
            <p:nvPr/>
          </p:nvCxnSpPr>
          <p:spPr>
            <a:xfrm>
              <a:off x="794373" y="3725928"/>
              <a:ext cx="825567" cy="0"/>
            </a:xfrm>
            <a:prstGeom prst="line">
              <a:avLst/>
            </a:prstGeom>
            <a:ln w="38100">
              <a:solidFill>
                <a:srgbClr val="E19D5A"/>
              </a:solidFill>
            </a:ln>
          </p:spPr>
          <p:style>
            <a:lnRef idx="1">
              <a:schemeClr val="accent1"/>
            </a:lnRef>
            <a:fillRef idx="0">
              <a:schemeClr val="accent1"/>
            </a:fillRef>
            <a:effectRef idx="0">
              <a:schemeClr val="accent1"/>
            </a:effectRef>
            <a:fontRef idx="minor">
              <a:schemeClr val="tx1"/>
            </a:fontRef>
          </p:style>
        </p:cxnSp>
        <p:sp>
          <p:nvSpPr>
            <p:cNvPr id="74" name="Rectangle 73">
              <a:extLst>
                <a:ext uri="{FF2B5EF4-FFF2-40B4-BE49-F238E27FC236}">
                  <a16:creationId xmlns:a16="http://schemas.microsoft.com/office/drawing/2014/main" id="{289015EF-7475-DB42-9625-AA880AB1B2CA}"/>
                </a:ext>
              </a:extLst>
            </p:cNvPr>
            <p:cNvSpPr/>
            <p:nvPr/>
          </p:nvSpPr>
          <p:spPr>
            <a:xfrm>
              <a:off x="1600889" y="3446063"/>
              <a:ext cx="4675568" cy="561320"/>
            </a:xfrm>
            <a:prstGeom prst="rect">
              <a:avLst/>
            </a:prstGeom>
            <a:solidFill>
              <a:srgbClr val="E19D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cxnSp>
          <p:nvCxnSpPr>
            <p:cNvPr id="75" name="Straight Connector 74">
              <a:extLst>
                <a:ext uri="{FF2B5EF4-FFF2-40B4-BE49-F238E27FC236}">
                  <a16:creationId xmlns:a16="http://schemas.microsoft.com/office/drawing/2014/main" id="{82AC3F4C-046C-6343-8ACB-B731BCBEEE4C}"/>
                </a:ext>
              </a:extLst>
            </p:cNvPr>
            <p:cNvCxnSpPr/>
            <p:nvPr/>
          </p:nvCxnSpPr>
          <p:spPr>
            <a:xfrm flipV="1">
              <a:off x="6266931" y="3725928"/>
              <a:ext cx="320701" cy="0"/>
            </a:xfrm>
            <a:prstGeom prst="line">
              <a:avLst/>
            </a:prstGeom>
            <a:ln w="38100">
              <a:solidFill>
                <a:srgbClr val="E19D5A"/>
              </a:solidFill>
            </a:ln>
          </p:spPr>
          <p:style>
            <a:lnRef idx="1">
              <a:schemeClr val="accent1"/>
            </a:lnRef>
            <a:fillRef idx="0">
              <a:schemeClr val="accent1"/>
            </a:fillRef>
            <a:effectRef idx="0">
              <a:schemeClr val="accent1"/>
            </a:effectRef>
            <a:fontRef idx="minor">
              <a:schemeClr val="tx1"/>
            </a:fontRef>
          </p:style>
        </p:cxnSp>
        <p:sp>
          <p:nvSpPr>
            <p:cNvPr id="76" name="Rectangle 75">
              <a:extLst>
                <a:ext uri="{FF2B5EF4-FFF2-40B4-BE49-F238E27FC236}">
                  <a16:creationId xmlns:a16="http://schemas.microsoft.com/office/drawing/2014/main" id="{8AD9DAC6-74D9-CA42-968D-3A809CC4D917}"/>
                </a:ext>
              </a:extLst>
            </p:cNvPr>
            <p:cNvSpPr/>
            <p:nvPr/>
          </p:nvSpPr>
          <p:spPr>
            <a:xfrm>
              <a:off x="6562230" y="3446063"/>
              <a:ext cx="865257" cy="561320"/>
            </a:xfrm>
            <a:prstGeom prst="rect">
              <a:avLst/>
            </a:prstGeom>
            <a:solidFill>
              <a:srgbClr val="E19D5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9486" name="Rectangle 76">
              <a:extLst>
                <a:ext uri="{FF2B5EF4-FFF2-40B4-BE49-F238E27FC236}">
                  <a16:creationId xmlns:a16="http://schemas.microsoft.com/office/drawing/2014/main" id="{5D498579-96FC-8647-A3F3-F2864650E0F0}"/>
                </a:ext>
              </a:extLst>
            </p:cNvPr>
            <p:cNvSpPr>
              <a:spLocks noChangeArrowheads="1"/>
            </p:cNvSpPr>
            <p:nvPr/>
          </p:nvSpPr>
          <p:spPr bwMode="auto">
            <a:xfrm>
              <a:off x="1743661" y="3541729"/>
              <a:ext cx="44571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Be faithful to your partner.</a:t>
              </a:r>
            </a:p>
          </p:txBody>
        </p:sp>
        <p:pic>
          <p:nvPicPr>
            <p:cNvPr id="19487" name="Picture 84">
              <a:extLst>
                <a:ext uri="{FF2B5EF4-FFF2-40B4-BE49-F238E27FC236}">
                  <a16:creationId xmlns:a16="http://schemas.microsoft.com/office/drawing/2014/main" id="{75DFB18B-A397-E647-82FF-2F9CD95ED7AF}"/>
                </a:ext>
              </a:extLst>
            </p:cNvPr>
            <p:cNvPicPr>
              <a:picLocks noChangeAspect="1"/>
            </p:cNvPicPr>
            <p:nvPr/>
          </p:nvPicPr>
          <p:blipFill>
            <a:blip r:embed="rId5">
              <a:extLst>
                <a:ext uri="{28A0092B-C50C-407E-A947-70E740481C1C}">
                  <a14:useLocalDpi xmlns:a14="http://schemas.microsoft.com/office/drawing/2010/main" val="0"/>
                </a:ext>
              </a:extLst>
            </a:blip>
            <a:srcRect b="61574"/>
            <a:stretch>
              <a:fillRect/>
            </a:stretch>
          </p:blipFill>
          <p:spPr bwMode="auto">
            <a:xfrm>
              <a:off x="6485523" y="3287049"/>
              <a:ext cx="859446" cy="720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7" name="4">
            <a:extLst>
              <a:ext uri="{FF2B5EF4-FFF2-40B4-BE49-F238E27FC236}">
                <a16:creationId xmlns:a16="http://schemas.microsoft.com/office/drawing/2014/main" id="{A1919C9F-0D85-9144-8C7C-383954DB7738}"/>
              </a:ext>
            </a:extLst>
          </p:cNvPr>
          <p:cNvSpPr/>
          <p:nvPr/>
        </p:nvSpPr>
        <p:spPr>
          <a:xfrm>
            <a:off x="2260601" y="4254501"/>
            <a:ext cx="561975" cy="561975"/>
          </a:xfrm>
          <a:prstGeom prst="rect">
            <a:avLst/>
          </a:prstGeom>
          <a:solidFill>
            <a:srgbClr val="E19D5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4</a:t>
            </a:r>
          </a:p>
        </p:txBody>
      </p:sp>
      <p:grpSp>
        <p:nvGrpSpPr>
          <p:cNvPr id="97" name="Group 96">
            <a:extLst>
              <a:ext uri="{FF2B5EF4-FFF2-40B4-BE49-F238E27FC236}">
                <a16:creationId xmlns:a16="http://schemas.microsoft.com/office/drawing/2014/main" id="{99C91711-084F-CD41-B27C-3E950FC08340}"/>
              </a:ext>
            </a:extLst>
          </p:cNvPr>
          <p:cNvGrpSpPr>
            <a:grpSpLocks/>
          </p:cNvGrpSpPr>
          <p:nvPr/>
        </p:nvGrpSpPr>
        <p:grpSpPr bwMode="auto">
          <a:xfrm>
            <a:off x="2822576" y="4081463"/>
            <a:ext cx="6632575" cy="735012"/>
            <a:chOff x="794373" y="4081512"/>
            <a:chExt cx="6633114" cy="734260"/>
          </a:xfrm>
        </p:grpSpPr>
        <p:cxnSp>
          <p:nvCxnSpPr>
            <p:cNvPr id="89" name="Straight Connector 88">
              <a:extLst>
                <a:ext uri="{FF2B5EF4-FFF2-40B4-BE49-F238E27FC236}">
                  <a16:creationId xmlns:a16="http://schemas.microsoft.com/office/drawing/2014/main" id="{71CBECFD-7B85-F240-AFC7-F0DF6A4BA74E}"/>
                </a:ext>
              </a:extLst>
            </p:cNvPr>
            <p:cNvCxnSpPr>
              <a:cxnSpLocks/>
              <a:stCxn id="87" idx="3"/>
            </p:cNvCxnSpPr>
            <p:nvPr/>
          </p:nvCxnSpPr>
          <p:spPr>
            <a:xfrm>
              <a:off x="794373" y="4535072"/>
              <a:ext cx="825567" cy="7929"/>
            </a:xfrm>
            <a:prstGeom prst="line">
              <a:avLst/>
            </a:prstGeom>
            <a:ln w="38100">
              <a:solidFill>
                <a:srgbClr val="E19D5A"/>
              </a:solidFill>
            </a:ln>
          </p:spPr>
          <p:style>
            <a:lnRef idx="1">
              <a:schemeClr val="accent1"/>
            </a:lnRef>
            <a:fillRef idx="0">
              <a:schemeClr val="accent1"/>
            </a:fillRef>
            <a:effectRef idx="0">
              <a:schemeClr val="accent1"/>
            </a:effectRef>
            <a:fontRef idx="minor">
              <a:schemeClr val="tx1"/>
            </a:fontRef>
          </p:style>
        </p:cxnSp>
        <p:sp>
          <p:nvSpPr>
            <p:cNvPr id="90" name="Rectangle 89">
              <a:extLst>
                <a:ext uri="{FF2B5EF4-FFF2-40B4-BE49-F238E27FC236}">
                  <a16:creationId xmlns:a16="http://schemas.microsoft.com/office/drawing/2014/main" id="{5CE25A23-A004-AB4A-BDBB-B0B8F36BA9F5}"/>
                </a:ext>
              </a:extLst>
            </p:cNvPr>
            <p:cNvSpPr/>
            <p:nvPr/>
          </p:nvSpPr>
          <p:spPr>
            <a:xfrm>
              <a:off x="1600889" y="4254372"/>
              <a:ext cx="4675568" cy="561400"/>
            </a:xfrm>
            <a:prstGeom prst="rect">
              <a:avLst/>
            </a:prstGeom>
            <a:solidFill>
              <a:srgbClr val="E19D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cxnSp>
          <p:nvCxnSpPr>
            <p:cNvPr id="91" name="Straight Connector 90">
              <a:extLst>
                <a:ext uri="{FF2B5EF4-FFF2-40B4-BE49-F238E27FC236}">
                  <a16:creationId xmlns:a16="http://schemas.microsoft.com/office/drawing/2014/main" id="{137F686A-F154-4C4A-ACBB-FAD898E51819}"/>
                </a:ext>
              </a:extLst>
            </p:cNvPr>
            <p:cNvCxnSpPr/>
            <p:nvPr/>
          </p:nvCxnSpPr>
          <p:spPr>
            <a:xfrm flipV="1">
              <a:off x="6266931" y="4535072"/>
              <a:ext cx="320701" cy="0"/>
            </a:xfrm>
            <a:prstGeom prst="line">
              <a:avLst/>
            </a:prstGeom>
            <a:ln w="38100">
              <a:solidFill>
                <a:srgbClr val="E19D5A"/>
              </a:solidFill>
            </a:ln>
          </p:spPr>
          <p:style>
            <a:lnRef idx="1">
              <a:schemeClr val="accent1"/>
            </a:lnRef>
            <a:fillRef idx="0">
              <a:schemeClr val="accent1"/>
            </a:fillRef>
            <a:effectRef idx="0">
              <a:schemeClr val="accent1"/>
            </a:effectRef>
            <a:fontRef idx="minor">
              <a:schemeClr val="tx1"/>
            </a:fontRef>
          </p:style>
        </p:cxnSp>
        <p:sp>
          <p:nvSpPr>
            <p:cNvPr id="92" name="Rectangle 91">
              <a:extLst>
                <a:ext uri="{FF2B5EF4-FFF2-40B4-BE49-F238E27FC236}">
                  <a16:creationId xmlns:a16="http://schemas.microsoft.com/office/drawing/2014/main" id="{E7341F0A-4DC9-5D43-A93C-83A79A7A78DD}"/>
                </a:ext>
              </a:extLst>
            </p:cNvPr>
            <p:cNvSpPr/>
            <p:nvPr/>
          </p:nvSpPr>
          <p:spPr>
            <a:xfrm>
              <a:off x="6562230" y="4254372"/>
              <a:ext cx="865257" cy="561400"/>
            </a:xfrm>
            <a:prstGeom prst="rect">
              <a:avLst/>
            </a:prstGeom>
            <a:solidFill>
              <a:srgbClr val="E19D5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9480" name="Rectangle 92">
              <a:extLst>
                <a:ext uri="{FF2B5EF4-FFF2-40B4-BE49-F238E27FC236}">
                  <a16:creationId xmlns:a16="http://schemas.microsoft.com/office/drawing/2014/main" id="{C5EE8AD7-C2EB-9348-A3DD-85D8D66E49FD}"/>
                </a:ext>
              </a:extLst>
            </p:cNvPr>
            <p:cNvSpPr>
              <a:spLocks noChangeArrowheads="1"/>
            </p:cNvSpPr>
            <p:nvPr/>
          </p:nvSpPr>
          <p:spPr bwMode="auto">
            <a:xfrm>
              <a:off x="1743661" y="4350118"/>
              <a:ext cx="44571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Do not lie.</a:t>
              </a:r>
            </a:p>
          </p:txBody>
        </p:sp>
        <p:pic>
          <p:nvPicPr>
            <p:cNvPr id="19481" name="Picture 95">
              <a:extLst>
                <a:ext uri="{FF2B5EF4-FFF2-40B4-BE49-F238E27FC236}">
                  <a16:creationId xmlns:a16="http://schemas.microsoft.com/office/drawing/2014/main" id="{D4BCFAB5-943E-D646-BE9A-B4BF893C7245}"/>
                </a:ext>
              </a:extLst>
            </p:cNvPr>
            <p:cNvPicPr>
              <a:picLocks noChangeAspect="1"/>
            </p:cNvPicPr>
            <p:nvPr/>
          </p:nvPicPr>
          <p:blipFill>
            <a:blip r:embed="rId6">
              <a:extLst>
                <a:ext uri="{28A0092B-C50C-407E-A947-70E740481C1C}">
                  <a14:useLocalDpi xmlns:a14="http://schemas.microsoft.com/office/drawing/2010/main" val="0"/>
                </a:ext>
              </a:extLst>
            </a:blip>
            <a:srcRect b="19005"/>
            <a:stretch>
              <a:fillRect/>
            </a:stretch>
          </p:blipFill>
          <p:spPr bwMode="auto">
            <a:xfrm>
              <a:off x="6613581" y="4081512"/>
              <a:ext cx="762048" cy="734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8" name="5">
            <a:extLst>
              <a:ext uri="{FF2B5EF4-FFF2-40B4-BE49-F238E27FC236}">
                <a16:creationId xmlns:a16="http://schemas.microsoft.com/office/drawing/2014/main" id="{DE1672DF-2F34-DE49-B5EC-7507BEAC7DCB}"/>
              </a:ext>
            </a:extLst>
          </p:cNvPr>
          <p:cNvSpPr/>
          <p:nvPr/>
        </p:nvSpPr>
        <p:spPr>
          <a:xfrm>
            <a:off x="2260601" y="5084764"/>
            <a:ext cx="561975" cy="561975"/>
          </a:xfrm>
          <a:prstGeom prst="rect">
            <a:avLst/>
          </a:prstGeom>
          <a:solidFill>
            <a:srgbClr val="E19D5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5</a:t>
            </a:r>
          </a:p>
        </p:txBody>
      </p:sp>
      <p:grpSp>
        <p:nvGrpSpPr>
          <p:cNvPr id="109" name="Group 108">
            <a:extLst>
              <a:ext uri="{FF2B5EF4-FFF2-40B4-BE49-F238E27FC236}">
                <a16:creationId xmlns:a16="http://schemas.microsoft.com/office/drawing/2014/main" id="{753491AD-B62F-D64F-BD0F-0C1F8C4D6A7C}"/>
              </a:ext>
            </a:extLst>
          </p:cNvPr>
          <p:cNvGrpSpPr>
            <a:grpSpLocks/>
          </p:cNvGrpSpPr>
          <p:nvPr/>
        </p:nvGrpSpPr>
        <p:grpSpPr bwMode="auto">
          <a:xfrm>
            <a:off x="2822576" y="4894264"/>
            <a:ext cx="6632575" cy="752475"/>
            <a:chOff x="794373" y="4893844"/>
            <a:chExt cx="6633114" cy="752509"/>
          </a:xfrm>
        </p:grpSpPr>
        <p:cxnSp>
          <p:nvCxnSpPr>
            <p:cNvPr id="100" name="Straight Connector 99">
              <a:extLst>
                <a:ext uri="{FF2B5EF4-FFF2-40B4-BE49-F238E27FC236}">
                  <a16:creationId xmlns:a16="http://schemas.microsoft.com/office/drawing/2014/main" id="{9A62F5DD-0BF4-2F48-B276-88301FABE4A1}"/>
                </a:ext>
              </a:extLst>
            </p:cNvPr>
            <p:cNvCxnSpPr>
              <a:cxnSpLocks/>
              <a:stCxn id="98" idx="3"/>
              <a:endCxn id="101" idx="1"/>
            </p:cNvCxnSpPr>
            <p:nvPr/>
          </p:nvCxnSpPr>
          <p:spPr>
            <a:xfrm>
              <a:off x="794373" y="5365352"/>
              <a:ext cx="806516" cy="0"/>
            </a:xfrm>
            <a:prstGeom prst="line">
              <a:avLst/>
            </a:prstGeom>
            <a:ln w="38100">
              <a:solidFill>
                <a:srgbClr val="E19D5A"/>
              </a:solidFill>
            </a:ln>
          </p:spPr>
          <p:style>
            <a:lnRef idx="1">
              <a:schemeClr val="accent1"/>
            </a:lnRef>
            <a:fillRef idx="0">
              <a:schemeClr val="accent1"/>
            </a:fillRef>
            <a:effectRef idx="0">
              <a:schemeClr val="accent1"/>
            </a:effectRef>
            <a:fontRef idx="minor">
              <a:schemeClr val="tx1"/>
            </a:fontRef>
          </p:style>
        </p:cxnSp>
        <p:sp>
          <p:nvSpPr>
            <p:cNvPr id="101" name="Rectangle 100">
              <a:extLst>
                <a:ext uri="{FF2B5EF4-FFF2-40B4-BE49-F238E27FC236}">
                  <a16:creationId xmlns:a16="http://schemas.microsoft.com/office/drawing/2014/main" id="{42230BD7-AF7E-AC4B-AC9E-188E7FCDB6DD}"/>
                </a:ext>
              </a:extLst>
            </p:cNvPr>
            <p:cNvSpPr/>
            <p:nvPr/>
          </p:nvSpPr>
          <p:spPr>
            <a:xfrm>
              <a:off x="1600889" y="5084353"/>
              <a:ext cx="4675568" cy="562000"/>
            </a:xfrm>
            <a:prstGeom prst="rect">
              <a:avLst/>
            </a:prstGeom>
            <a:solidFill>
              <a:srgbClr val="E19D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cxnSp>
          <p:nvCxnSpPr>
            <p:cNvPr id="102" name="Straight Connector 101">
              <a:extLst>
                <a:ext uri="{FF2B5EF4-FFF2-40B4-BE49-F238E27FC236}">
                  <a16:creationId xmlns:a16="http://schemas.microsoft.com/office/drawing/2014/main" id="{E11B929B-37B5-424A-AEFC-70F27C7021DF}"/>
                </a:ext>
              </a:extLst>
            </p:cNvPr>
            <p:cNvCxnSpPr/>
            <p:nvPr/>
          </p:nvCxnSpPr>
          <p:spPr>
            <a:xfrm flipV="1">
              <a:off x="6266931" y="5365352"/>
              <a:ext cx="320701" cy="0"/>
            </a:xfrm>
            <a:prstGeom prst="line">
              <a:avLst/>
            </a:prstGeom>
            <a:ln w="38100">
              <a:solidFill>
                <a:srgbClr val="E19D5A"/>
              </a:solidFill>
            </a:ln>
          </p:spPr>
          <p:style>
            <a:lnRef idx="1">
              <a:schemeClr val="accent1"/>
            </a:lnRef>
            <a:fillRef idx="0">
              <a:schemeClr val="accent1"/>
            </a:fillRef>
            <a:effectRef idx="0">
              <a:schemeClr val="accent1"/>
            </a:effectRef>
            <a:fontRef idx="minor">
              <a:schemeClr val="tx1"/>
            </a:fontRef>
          </p:style>
        </p:cxnSp>
        <p:sp>
          <p:nvSpPr>
            <p:cNvPr id="103" name="Rectangle 102">
              <a:extLst>
                <a:ext uri="{FF2B5EF4-FFF2-40B4-BE49-F238E27FC236}">
                  <a16:creationId xmlns:a16="http://schemas.microsoft.com/office/drawing/2014/main" id="{1C0F930B-9253-194E-901E-B5964CCEE976}"/>
                </a:ext>
              </a:extLst>
            </p:cNvPr>
            <p:cNvSpPr/>
            <p:nvPr/>
          </p:nvSpPr>
          <p:spPr>
            <a:xfrm>
              <a:off x="6562230" y="5084353"/>
              <a:ext cx="865257" cy="562000"/>
            </a:xfrm>
            <a:prstGeom prst="rect">
              <a:avLst/>
            </a:prstGeom>
            <a:solidFill>
              <a:srgbClr val="E19D5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9473" name="Rectangle 103">
              <a:extLst>
                <a:ext uri="{FF2B5EF4-FFF2-40B4-BE49-F238E27FC236}">
                  <a16:creationId xmlns:a16="http://schemas.microsoft.com/office/drawing/2014/main" id="{63F731E2-C9E3-DB47-8761-4A8B96C6AA72}"/>
                </a:ext>
              </a:extLst>
            </p:cNvPr>
            <p:cNvSpPr>
              <a:spLocks noChangeArrowheads="1"/>
            </p:cNvSpPr>
            <p:nvPr/>
          </p:nvSpPr>
          <p:spPr bwMode="auto">
            <a:xfrm>
              <a:off x="1743661" y="5180699"/>
              <a:ext cx="44571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Do not drink alcohol.</a:t>
              </a:r>
            </a:p>
          </p:txBody>
        </p:sp>
        <p:pic>
          <p:nvPicPr>
            <p:cNvPr id="19474" name="Picture 106">
              <a:extLst>
                <a:ext uri="{FF2B5EF4-FFF2-40B4-BE49-F238E27FC236}">
                  <a16:creationId xmlns:a16="http://schemas.microsoft.com/office/drawing/2014/main" id="{BFC1DD26-11A0-C148-86C9-FDD833D809F5}"/>
                </a:ext>
              </a:extLst>
            </p:cNvPr>
            <p:cNvPicPr>
              <a:picLocks noChangeAspect="1"/>
            </p:cNvPicPr>
            <p:nvPr/>
          </p:nvPicPr>
          <p:blipFill>
            <a:blip r:embed="rId7">
              <a:extLst>
                <a:ext uri="{28A0092B-C50C-407E-A947-70E740481C1C}">
                  <a14:useLocalDpi xmlns:a14="http://schemas.microsoft.com/office/drawing/2010/main" val="0"/>
                </a:ext>
              </a:extLst>
            </a:blip>
            <a:srcRect l="-17552" r="-33264" b="20204"/>
            <a:stretch>
              <a:fillRect/>
            </a:stretch>
          </p:blipFill>
          <p:spPr bwMode="auto">
            <a:xfrm flipH="1">
              <a:off x="6872109" y="4893844"/>
              <a:ext cx="555378" cy="752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5" name="Picture 107">
              <a:extLst>
                <a:ext uri="{FF2B5EF4-FFF2-40B4-BE49-F238E27FC236}">
                  <a16:creationId xmlns:a16="http://schemas.microsoft.com/office/drawing/2014/main" id="{5D03A99F-19C3-5B45-9597-84C47F97C2C9}"/>
                </a:ext>
              </a:extLst>
            </p:cNvPr>
            <p:cNvPicPr>
              <a:picLocks noChangeAspect="1"/>
            </p:cNvPicPr>
            <p:nvPr/>
          </p:nvPicPr>
          <p:blipFill>
            <a:blip r:embed="rId7">
              <a:extLst>
                <a:ext uri="{28A0092B-C50C-407E-A947-70E740481C1C}">
                  <a14:useLocalDpi xmlns:a14="http://schemas.microsoft.com/office/drawing/2010/main" val="0"/>
                </a:ext>
              </a:extLst>
            </a:blip>
            <a:srcRect l="-17552" r="-33264" b="20204"/>
            <a:stretch>
              <a:fillRect/>
            </a:stretch>
          </p:blipFill>
          <p:spPr bwMode="auto">
            <a:xfrm flipH="1">
              <a:off x="6485523" y="4893844"/>
              <a:ext cx="555378" cy="752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a:extLst>
              <a:ext uri="{FF2B5EF4-FFF2-40B4-BE49-F238E27FC236}">
                <a16:creationId xmlns:a16="http://schemas.microsoft.com/office/drawing/2014/main" id="{4158FF05-BE42-3649-96F5-8D1E5BFC983C}"/>
              </a:ext>
            </a:extLst>
          </p:cNvPr>
          <p:cNvSpPr/>
          <p:nvPr/>
        </p:nvSpPr>
        <p:spPr>
          <a:xfrm>
            <a:off x="3565526" y="1192214"/>
            <a:ext cx="6202363" cy="307975"/>
          </a:xfrm>
          <a:prstGeom prst="rect">
            <a:avLst/>
          </a:prstGeom>
        </p:spPr>
        <p:txBody>
          <a:bodyPr>
            <a:spAutoFit/>
          </a:bodyPr>
          <a:lstStyle/>
          <a:p>
            <a:pPr>
              <a:defRPr/>
            </a:pPr>
            <a:r>
              <a:rPr lang="en-GB" sz="1400" dirty="0">
                <a:solidFill>
                  <a:srgbClr val="000000"/>
                </a:solidFill>
              </a:rPr>
              <a:t>Click on the numbers to find out about the morals of Buddhism.</a:t>
            </a:r>
            <a:endParaRPr lang="en-GB" sz="1400" dirty="0"/>
          </a:p>
        </p:txBody>
      </p:sp>
    </p:spTree>
    <p:extLst>
      <p:ext uri="{BB962C8B-B14F-4D97-AF65-F5344CB8AC3E}">
        <p14:creationId xmlns:p14="http://schemas.microsoft.com/office/powerpoint/2010/main" val="15567315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0"/>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left)">
                                      <p:cBhvr>
                                        <p:cTn id="7" dur="500"/>
                                        <p:tgtEl>
                                          <p:spTgt spid="62"/>
                                        </p:tgtEl>
                                      </p:cBhvr>
                                    </p:animEffect>
                                  </p:childTnLst>
                                </p:cTn>
                              </p:par>
                            </p:childTnLst>
                          </p:cTn>
                        </p:par>
                      </p:childTnLst>
                    </p:cTn>
                  </p:par>
                </p:childTnLst>
              </p:cTn>
              <p:nextCondLst>
                <p:cond evt="onClick" delay="0">
                  <p:tgtEl>
                    <p:spTgt spid="50"/>
                  </p:tgtEl>
                </p:cond>
              </p:nextCondLst>
            </p:seq>
            <p:seq concurrent="1" nextAc="seek">
              <p:cTn id="8" restart="whenNotActive" fill="hold" evtFilter="cancelBubble" nodeType="interactiveSeq">
                <p:stCondLst>
                  <p:cond evt="onClick" delay="0">
                    <p:tgtEl>
                      <p:spTgt spid="13"/>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83"/>
                                        </p:tgtEl>
                                        <p:attrNameLst>
                                          <p:attrName>style.visibility</p:attrName>
                                        </p:attrNameLst>
                                      </p:cBhvr>
                                      <p:to>
                                        <p:strVal val="visible"/>
                                      </p:to>
                                    </p:set>
                                    <p:animEffect transition="in" filter="wipe(left)">
                                      <p:cBhvr>
                                        <p:cTn id="13" dur="500"/>
                                        <p:tgtEl>
                                          <p:spTgt spid="83"/>
                                        </p:tgtEl>
                                      </p:cBhvr>
                                    </p:animEffect>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71"/>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nodeType="click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wipe(left)">
                                      <p:cBhvr>
                                        <p:cTn id="19" dur="500"/>
                                        <p:tgtEl>
                                          <p:spTgt spid="86"/>
                                        </p:tgtEl>
                                      </p:cBhvr>
                                    </p:animEffect>
                                  </p:childTnLst>
                                </p:cTn>
                              </p:par>
                            </p:childTnLst>
                          </p:cTn>
                        </p:par>
                      </p:childTnLst>
                    </p:cTn>
                  </p:par>
                </p:childTnLst>
              </p:cTn>
              <p:nextCondLst>
                <p:cond evt="onClick" delay="0">
                  <p:tgtEl>
                    <p:spTgt spid="71"/>
                  </p:tgtEl>
                </p:cond>
              </p:nextCondLst>
            </p:seq>
            <p:seq concurrent="1" nextAc="seek">
              <p:cTn id="20" restart="whenNotActive" fill="hold" evtFilter="cancelBubble" nodeType="interactiveSeq">
                <p:stCondLst>
                  <p:cond evt="onClick" delay="0">
                    <p:tgtEl>
                      <p:spTgt spid="87"/>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97"/>
                                        </p:tgtEl>
                                        <p:attrNameLst>
                                          <p:attrName>style.visibility</p:attrName>
                                        </p:attrNameLst>
                                      </p:cBhvr>
                                      <p:to>
                                        <p:strVal val="visible"/>
                                      </p:to>
                                    </p:set>
                                    <p:animEffect transition="in" filter="wipe(left)">
                                      <p:cBhvr>
                                        <p:cTn id="25" dur="500"/>
                                        <p:tgtEl>
                                          <p:spTgt spid="97"/>
                                        </p:tgtEl>
                                      </p:cBhvr>
                                    </p:animEffect>
                                  </p:childTnLst>
                                </p:cTn>
                              </p:par>
                            </p:childTnLst>
                          </p:cTn>
                        </p:par>
                      </p:childTnLst>
                    </p:cTn>
                  </p:par>
                </p:childTnLst>
              </p:cTn>
              <p:nextCondLst>
                <p:cond evt="onClick" delay="0">
                  <p:tgtEl>
                    <p:spTgt spid="87"/>
                  </p:tgtEl>
                </p:cond>
              </p:nextCondLst>
            </p:seq>
            <p:seq concurrent="1" nextAc="seek">
              <p:cTn id="26" restart="whenNotActive" fill="hold" evtFilter="cancelBubble" nodeType="interactiveSeq">
                <p:stCondLst>
                  <p:cond evt="onClick" delay="0">
                    <p:tgtEl>
                      <p:spTgt spid="98"/>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109"/>
                                        </p:tgtEl>
                                        <p:attrNameLst>
                                          <p:attrName>style.visibility</p:attrName>
                                        </p:attrNameLst>
                                      </p:cBhvr>
                                      <p:to>
                                        <p:strVal val="visible"/>
                                      </p:to>
                                    </p:set>
                                    <p:animEffect transition="in" filter="wipe(left)">
                                      <p:cBhvr>
                                        <p:cTn id="31" dur="500"/>
                                        <p:tgtEl>
                                          <p:spTgt spid="109"/>
                                        </p:tgtEl>
                                      </p:cBhvr>
                                    </p:animEffect>
                                  </p:childTnLst>
                                </p:cTn>
                              </p:par>
                            </p:childTnLst>
                          </p:cTn>
                        </p:par>
                      </p:childTnLst>
                    </p:cTn>
                  </p:par>
                </p:childTnLst>
              </p:cTn>
              <p:nextCondLst>
                <p:cond evt="onClick" delay="0">
                  <p:tgtEl>
                    <p:spTgt spid="9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20">
            <a:extLst>
              <a:ext uri="{FF2B5EF4-FFF2-40B4-BE49-F238E27FC236}">
                <a16:creationId xmlns:a16="http://schemas.microsoft.com/office/drawing/2014/main" id="{10BA0FA8-0024-2640-B0CE-F76157C5E429}"/>
              </a:ext>
            </a:extLst>
          </p:cNvPr>
          <p:cNvSpPr>
            <a:spLocks noGrp="1"/>
          </p:cNvSpPr>
          <p:nvPr>
            <p:ph type="title"/>
          </p:nvPr>
        </p:nvSpPr>
        <p:spPr>
          <a:xfrm>
            <a:off x="1981201" y="479426"/>
            <a:ext cx="8220075" cy="993775"/>
          </a:xfrm>
        </p:spPr>
        <p:txBody>
          <a:bodyPr/>
          <a:lstStyle/>
          <a:p>
            <a:pPr algn="ctr" eaLnBrk="1" hangingPunct="1"/>
            <a:r>
              <a:rPr lang="en-GB" altLang="en-US" sz="3600">
                <a:latin typeface="Twinkl" pitchFamily="2" charset="77"/>
              </a:rPr>
              <a:t>The Four Noble Truths</a:t>
            </a:r>
            <a:endParaRPr lang="en-GB" altLang="en-US" sz="1600">
              <a:latin typeface="Twinkl" pitchFamily="2" charset="77"/>
            </a:endParaRPr>
          </a:p>
        </p:txBody>
      </p:sp>
      <p:sp>
        <p:nvSpPr>
          <p:cNvPr id="5" name="1">
            <a:extLst>
              <a:ext uri="{FF2B5EF4-FFF2-40B4-BE49-F238E27FC236}">
                <a16:creationId xmlns:a16="http://schemas.microsoft.com/office/drawing/2014/main" id="{84A86348-BC65-FD42-875F-C49FCCD79E28}"/>
              </a:ext>
            </a:extLst>
          </p:cNvPr>
          <p:cNvSpPr/>
          <p:nvPr/>
        </p:nvSpPr>
        <p:spPr>
          <a:xfrm>
            <a:off x="2243139" y="1843089"/>
            <a:ext cx="1323975" cy="561975"/>
          </a:xfrm>
          <a:prstGeom prst="rect">
            <a:avLst/>
          </a:prstGeom>
          <a:solidFill>
            <a:srgbClr val="E19D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Dukkha</a:t>
            </a:r>
          </a:p>
        </p:txBody>
      </p:sp>
      <p:sp>
        <p:nvSpPr>
          <p:cNvPr id="6" name="Rectangle 5">
            <a:extLst>
              <a:ext uri="{FF2B5EF4-FFF2-40B4-BE49-F238E27FC236}">
                <a16:creationId xmlns:a16="http://schemas.microsoft.com/office/drawing/2014/main" id="{EE942034-EFFD-6B48-8422-9EF27367A8E7}"/>
              </a:ext>
            </a:extLst>
          </p:cNvPr>
          <p:cNvSpPr/>
          <p:nvPr/>
        </p:nvSpPr>
        <p:spPr>
          <a:xfrm>
            <a:off x="3567114" y="1843089"/>
            <a:ext cx="6345237" cy="561975"/>
          </a:xfrm>
          <a:prstGeom prst="rect">
            <a:avLst/>
          </a:prstGeom>
          <a:solidFill>
            <a:srgbClr val="FFC1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rPr>
              <a:t>Suffering exists: people feel lonely, angry or frightened. </a:t>
            </a:r>
            <a:endParaRPr lang="en-GB" dirty="0">
              <a:solidFill>
                <a:schemeClr val="tx1"/>
              </a:solidFill>
            </a:endParaRPr>
          </a:p>
        </p:txBody>
      </p:sp>
      <p:sp>
        <p:nvSpPr>
          <p:cNvPr id="7" name="2">
            <a:extLst>
              <a:ext uri="{FF2B5EF4-FFF2-40B4-BE49-F238E27FC236}">
                <a16:creationId xmlns:a16="http://schemas.microsoft.com/office/drawing/2014/main" id="{BBC75921-5743-AF48-8167-F8F65D220BFA}"/>
              </a:ext>
            </a:extLst>
          </p:cNvPr>
          <p:cNvSpPr/>
          <p:nvPr/>
        </p:nvSpPr>
        <p:spPr>
          <a:xfrm>
            <a:off x="2243139" y="2441576"/>
            <a:ext cx="1323975" cy="987425"/>
          </a:xfrm>
          <a:prstGeom prst="rect">
            <a:avLst/>
          </a:prstGeom>
          <a:solidFill>
            <a:srgbClr val="E19D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dirty="0" err="1">
                <a:solidFill>
                  <a:schemeClr val="tx1"/>
                </a:solidFill>
              </a:rPr>
              <a:t>Samudaya</a:t>
            </a:r>
            <a:endParaRPr lang="en-GB" dirty="0">
              <a:solidFill>
                <a:schemeClr val="tx1"/>
              </a:solidFill>
            </a:endParaRPr>
          </a:p>
        </p:txBody>
      </p:sp>
      <p:sp>
        <p:nvSpPr>
          <p:cNvPr id="8" name="Rectangle 7">
            <a:extLst>
              <a:ext uri="{FF2B5EF4-FFF2-40B4-BE49-F238E27FC236}">
                <a16:creationId xmlns:a16="http://schemas.microsoft.com/office/drawing/2014/main" id="{987AC178-EE84-A843-9450-7C51E859B015}"/>
              </a:ext>
            </a:extLst>
          </p:cNvPr>
          <p:cNvSpPr/>
          <p:nvPr/>
        </p:nvSpPr>
        <p:spPr>
          <a:xfrm>
            <a:off x="3567114" y="2441576"/>
            <a:ext cx="6345237" cy="987425"/>
          </a:xfrm>
          <a:prstGeom prst="rect">
            <a:avLst/>
          </a:prstGeom>
          <a:solidFill>
            <a:srgbClr val="FFC1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rPr>
              <a:t>There is a cause for suffering: a need to control something, or a craving. For example, a desire for fame, money, or to avoid unpleasant feelings.</a:t>
            </a:r>
          </a:p>
        </p:txBody>
      </p:sp>
      <p:sp>
        <p:nvSpPr>
          <p:cNvPr id="9" name="3">
            <a:extLst>
              <a:ext uri="{FF2B5EF4-FFF2-40B4-BE49-F238E27FC236}">
                <a16:creationId xmlns:a16="http://schemas.microsoft.com/office/drawing/2014/main" id="{2AF5E1CE-DF31-A14D-83A9-6CBB742CBA87}"/>
              </a:ext>
            </a:extLst>
          </p:cNvPr>
          <p:cNvSpPr/>
          <p:nvPr/>
        </p:nvSpPr>
        <p:spPr>
          <a:xfrm>
            <a:off x="2243139" y="3465514"/>
            <a:ext cx="1323975" cy="987425"/>
          </a:xfrm>
          <a:prstGeom prst="rect">
            <a:avLst/>
          </a:prstGeom>
          <a:solidFill>
            <a:srgbClr val="E19D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dirty="0" err="1">
                <a:solidFill>
                  <a:schemeClr val="tx1"/>
                </a:solidFill>
              </a:rPr>
              <a:t>Nirodha</a:t>
            </a:r>
            <a:endParaRPr lang="en-GB" dirty="0">
              <a:solidFill>
                <a:schemeClr val="tx1"/>
              </a:solidFill>
            </a:endParaRPr>
          </a:p>
        </p:txBody>
      </p:sp>
      <p:sp>
        <p:nvSpPr>
          <p:cNvPr id="10" name="Rectangle 9">
            <a:extLst>
              <a:ext uri="{FF2B5EF4-FFF2-40B4-BE49-F238E27FC236}">
                <a16:creationId xmlns:a16="http://schemas.microsoft.com/office/drawing/2014/main" id="{B7E9FE74-86BA-5141-8C41-C92434610E60}"/>
              </a:ext>
            </a:extLst>
          </p:cNvPr>
          <p:cNvSpPr/>
          <p:nvPr/>
        </p:nvSpPr>
        <p:spPr>
          <a:xfrm>
            <a:off x="3567114" y="3465514"/>
            <a:ext cx="6345237" cy="987425"/>
          </a:xfrm>
          <a:prstGeom prst="rect">
            <a:avLst/>
          </a:prstGeom>
          <a:solidFill>
            <a:srgbClr val="FFC1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rPr>
              <a:t>There is an end to suffering: suffering can be overcome if we let go of our desires and learn to live each day at a time without going over the past or imagining a perfect future.</a:t>
            </a:r>
          </a:p>
        </p:txBody>
      </p:sp>
      <p:sp>
        <p:nvSpPr>
          <p:cNvPr id="13" name="4">
            <a:extLst>
              <a:ext uri="{FF2B5EF4-FFF2-40B4-BE49-F238E27FC236}">
                <a16:creationId xmlns:a16="http://schemas.microsoft.com/office/drawing/2014/main" id="{15CFB12B-999E-E941-920F-E42574F6E4A0}"/>
              </a:ext>
            </a:extLst>
          </p:cNvPr>
          <p:cNvSpPr/>
          <p:nvPr/>
        </p:nvSpPr>
        <p:spPr>
          <a:xfrm>
            <a:off x="2243139" y="4489451"/>
            <a:ext cx="1323975" cy="987425"/>
          </a:xfrm>
          <a:prstGeom prst="rect">
            <a:avLst/>
          </a:prstGeom>
          <a:solidFill>
            <a:srgbClr val="E19D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dirty="0" err="1">
                <a:solidFill>
                  <a:schemeClr val="tx1"/>
                </a:solidFill>
              </a:rPr>
              <a:t>Magga</a:t>
            </a:r>
            <a:endParaRPr lang="en-GB" dirty="0">
              <a:solidFill>
                <a:schemeClr val="tx1"/>
              </a:solidFill>
            </a:endParaRPr>
          </a:p>
        </p:txBody>
      </p:sp>
      <p:sp>
        <p:nvSpPr>
          <p:cNvPr id="14" name="Rectangle 13">
            <a:extLst>
              <a:ext uri="{FF2B5EF4-FFF2-40B4-BE49-F238E27FC236}">
                <a16:creationId xmlns:a16="http://schemas.microsoft.com/office/drawing/2014/main" id="{8ECA90A7-A424-8C46-8FE8-C713C5E749D3}"/>
              </a:ext>
            </a:extLst>
          </p:cNvPr>
          <p:cNvSpPr/>
          <p:nvPr/>
        </p:nvSpPr>
        <p:spPr>
          <a:xfrm>
            <a:off x="3567114" y="4489451"/>
            <a:ext cx="6345237" cy="987425"/>
          </a:xfrm>
          <a:prstGeom prst="rect">
            <a:avLst/>
          </a:prstGeom>
          <a:solidFill>
            <a:srgbClr val="FFC1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rPr>
              <a:t>In order to end suffering, follow the Eightfold Path: the set of eight rights, or instructions, concerned with wisdom, morality and meditation.</a:t>
            </a:r>
          </a:p>
        </p:txBody>
      </p:sp>
      <p:sp>
        <p:nvSpPr>
          <p:cNvPr id="11" name="Rectangle 10">
            <a:extLst>
              <a:ext uri="{FF2B5EF4-FFF2-40B4-BE49-F238E27FC236}">
                <a16:creationId xmlns:a16="http://schemas.microsoft.com/office/drawing/2014/main" id="{AA1A42F0-9F8E-BE45-BAA8-30531039000F}"/>
              </a:ext>
            </a:extLst>
          </p:cNvPr>
          <p:cNvSpPr/>
          <p:nvPr/>
        </p:nvSpPr>
        <p:spPr>
          <a:xfrm>
            <a:off x="3040063" y="1222376"/>
            <a:ext cx="6202362" cy="307975"/>
          </a:xfrm>
          <a:prstGeom prst="rect">
            <a:avLst/>
          </a:prstGeom>
        </p:spPr>
        <p:txBody>
          <a:bodyPr>
            <a:spAutoFit/>
          </a:bodyPr>
          <a:lstStyle/>
          <a:p>
            <a:pPr algn="ctr">
              <a:defRPr/>
            </a:pPr>
            <a:r>
              <a:rPr lang="en-GB" sz="1400" dirty="0">
                <a:latin typeface="Twinkl" pitchFamily="2" charset="0"/>
              </a:rPr>
              <a:t>Click on the truths to find out about more about them.</a:t>
            </a:r>
            <a:endParaRPr lang="en-GB" sz="1400" dirty="0"/>
          </a:p>
        </p:txBody>
      </p:sp>
    </p:spTree>
    <p:extLst>
      <p:ext uri="{BB962C8B-B14F-4D97-AF65-F5344CB8AC3E}">
        <p14:creationId xmlns:p14="http://schemas.microsoft.com/office/powerpoint/2010/main" val="13226968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3"/>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childTnLst>
                          </p:cTn>
                        </p:par>
                      </p:childTnLst>
                    </p:cTn>
                  </p:par>
                </p:childTnLst>
              </p:cTn>
              <p:nextCondLst>
                <p:cond evt="onClick" delay="0">
                  <p:tgtEl>
                    <p:spTgt spid="13"/>
                  </p:tgtEl>
                </p:cond>
              </p:nextCondLst>
            </p:seq>
          </p:childTnLst>
        </p:cTn>
      </p:par>
    </p:tnLst>
    <p:bldLst>
      <p:bldP spid="6" grpId="0" animBg="1"/>
      <p:bldP spid="8" grpId="0" animBg="1"/>
      <p:bldP spid="10"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a:extLst>
              <a:ext uri="{FF2B5EF4-FFF2-40B4-BE49-F238E27FC236}">
                <a16:creationId xmlns:a16="http://schemas.microsoft.com/office/drawing/2014/main" id="{9094A5C5-DB8A-5343-87BE-F98FB54AFA97}"/>
              </a:ext>
            </a:extLst>
          </p:cNvPr>
          <p:cNvSpPr>
            <a:spLocks noGrp="1"/>
          </p:cNvSpPr>
          <p:nvPr>
            <p:ph type="title"/>
          </p:nvPr>
        </p:nvSpPr>
        <p:spPr>
          <a:xfrm>
            <a:off x="1981201" y="479426"/>
            <a:ext cx="8220075" cy="993775"/>
          </a:xfrm>
        </p:spPr>
        <p:txBody>
          <a:bodyPr/>
          <a:lstStyle/>
          <a:p>
            <a:pPr eaLnBrk="1" hangingPunct="1"/>
            <a:r>
              <a:rPr lang="en-GB" altLang="en-US">
                <a:latin typeface="Twinkl" pitchFamily="2" charset="77"/>
              </a:rPr>
              <a:t>Buddhist Symbols </a:t>
            </a:r>
            <a:endParaRPr lang="en-GB" altLang="en-US"/>
          </a:p>
        </p:txBody>
      </p:sp>
      <p:grpSp>
        <p:nvGrpSpPr>
          <p:cNvPr id="13" name="Group 12">
            <a:extLst>
              <a:ext uri="{FF2B5EF4-FFF2-40B4-BE49-F238E27FC236}">
                <a16:creationId xmlns:a16="http://schemas.microsoft.com/office/drawing/2014/main" id="{20D344DE-0A29-B84F-B8B2-8F3F65EE4F81}"/>
              </a:ext>
            </a:extLst>
          </p:cNvPr>
          <p:cNvGrpSpPr>
            <a:grpSpLocks/>
          </p:cNvGrpSpPr>
          <p:nvPr/>
        </p:nvGrpSpPr>
        <p:grpSpPr bwMode="auto">
          <a:xfrm>
            <a:off x="3397250" y="1646239"/>
            <a:ext cx="5975350" cy="1050925"/>
            <a:chOff x="2627790" y="1622351"/>
            <a:chExt cx="5760560" cy="1051447"/>
          </a:xfrm>
        </p:grpSpPr>
        <p:sp>
          <p:nvSpPr>
            <p:cNvPr id="7" name="Rectangle 6">
              <a:extLst>
                <a:ext uri="{FF2B5EF4-FFF2-40B4-BE49-F238E27FC236}">
                  <a16:creationId xmlns:a16="http://schemas.microsoft.com/office/drawing/2014/main" id="{6250DEFC-3FBC-CC43-9255-E360C0D8EE16}"/>
                </a:ext>
              </a:extLst>
            </p:cNvPr>
            <p:cNvSpPr/>
            <p:nvPr/>
          </p:nvSpPr>
          <p:spPr>
            <a:xfrm>
              <a:off x="2627790" y="1622351"/>
              <a:ext cx="1023862" cy="1051447"/>
            </a:xfrm>
            <a:prstGeom prst="rect">
              <a:avLst/>
            </a:prstGeom>
            <a:solidFill>
              <a:srgbClr val="FDC2C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Rectangle 2">
              <a:extLst>
                <a:ext uri="{FF2B5EF4-FFF2-40B4-BE49-F238E27FC236}">
                  <a16:creationId xmlns:a16="http://schemas.microsoft.com/office/drawing/2014/main" id="{0A404A37-7397-2E4D-AC13-1457B331392C}"/>
                </a:ext>
              </a:extLst>
            </p:cNvPr>
            <p:cNvSpPr/>
            <p:nvPr/>
          </p:nvSpPr>
          <p:spPr>
            <a:xfrm>
              <a:off x="3045599" y="1622351"/>
              <a:ext cx="5342751" cy="1051447"/>
            </a:xfrm>
            <a:prstGeom prst="rect">
              <a:avLst/>
            </a:prstGeom>
            <a:solidFill>
              <a:srgbClr val="FDC2C6"/>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lgn="ctr">
                <a:defRPr/>
              </a:pPr>
              <a:r>
                <a:rPr lang="en-GB" b="1" dirty="0">
                  <a:solidFill>
                    <a:schemeClr val="tx1"/>
                  </a:solidFill>
                </a:rPr>
                <a:t>Lotus Flower: </a:t>
              </a:r>
              <a:r>
                <a:rPr lang="en-GB" dirty="0">
                  <a:solidFill>
                    <a:schemeClr val="tx1"/>
                  </a:solidFill>
                </a:rPr>
                <a:t>This represents the rise up from suffering to reach enlightenment, beauty and understanding. </a:t>
              </a:r>
            </a:p>
          </p:txBody>
        </p:sp>
      </p:grpSp>
      <p:grpSp>
        <p:nvGrpSpPr>
          <p:cNvPr id="19" name="Group 18">
            <a:extLst>
              <a:ext uri="{FF2B5EF4-FFF2-40B4-BE49-F238E27FC236}">
                <a16:creationId xmlns:a16="http://schemas.microsoft.com/office/drawing/2014/main" id="{CEDEEE2A-B141-1949-99AC-F3F4045C86CB}"/>
              </a:ext>
            </a:extLst>
          </p:cNvPr>
          <p:cNvGrpSpPr>
            <a:grpSpLocks/>
          </p:cNvGrpSpPr>
          <p:nvPr/>
        </p:nvGrpSpPr>
        <p:grpSpPr bwMode="auto">
          <a:xfrm>
            <a:off x="2797176" y="4038600"/>
            <a:ext cx="6672263" cy="611188"/>
            <a:chOff x="1322773" y="3688196"/>
            <a:chExt cx="6463117" cy="611883"/>
          </a:xfrm>
        </p:grpSpPr>
        <p:sp>
          <p:nvSpPr>
            <p:cNvPr id="15" name="Rectangle 14">
              <a:extLst>
                <a:ext uri="{FF2B5EF4-FFF2-40B4-BE49-F238E27FC236}">
                  <a16:creationId xmlns:a16="http://schemas.microsoft.com/office/drawing/2014/main" id="{EC80FF04-FBB1-5F41-A21C-70488D327ADD}"/>
                </a:ext>
              </a:extLst>
            </p:cNvPr>
            <p:cNvSpPr/>
            <p:nvPr/>
          </p:nvSpPr>
          <p:spPr>
            <a:xfrm>
              <a:off x="1322773" y="3688196"/>
              <a:ext cx="1117937" cy="611883"/>
            </a:xfrm>
            <a:prstGeom prst="rect">
              <a:avLst/>
            </a:prstGeom>
            <a:solidFill>
              <a:srgbClr val="FFC1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6" name="Rectangle 15">
              <a:extLst>
                <a:ext uri="{FF2B5EF4-FFF2-40B4-BE49-F238E27FC236}">
                  <a16:creationId xmlns:a16="http://schemas.microsoft.com/office/drawing/2014/main" id="{BEA589F0-F29E-CC47-A99F-A537C5384855}"/>
                </a:ext>
              </a:extLst>
            </p:cNvPr>
            <p:cNvSpPr/>
            <p:nvPr/>
          </p:nvSpPr>
          <p:spPr>
            <a:xfrm>
              <a:off x="1777944" y="3688196"/>
              <a:ext cx="6007946" cy="611883"/>
            </a:xfrm>
            <a:prstGeom prst="rect">
              <a:avLst/>
            </a:prstGeom>
            <a:solidFill>
              <a:srgbClr val="FFC182"/>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lgn="ctr">
                <a:defRPr/>
              </a:pPr>
              <a:r>
                <a:rPr lang="en-GB" b="1" dirty="0">
                  <a:solidFill>
                    <a:schemeClr val="tx1"/>
                  </a:solidFill>
                </a:rPr>
                <a:t>The Dharma Wheel: </a:t>
              </a:r>
              <a:r>
                <a:rPr lang="en-GB" dirty="0">
                  <a:solidFill>
                    <a:schemeClr val="tx1"/>
                  </a:solidFill>
                </a:rPr>
                <a:t>The eight spokes represent the Eightfold Path.</a:t>
              </a:r>
            </a:p>
          </p:txBody>
        </p:sp>
      </p:grpSp>
      <p:sp>
        <p:nvSpPr>
          <p:cNvPr id="11" name="Rectangle 10">
            <a:extLst>
              <a:ext uri="{FF2B5EF4-FFF2-40B4-BE49-F238E27FC236}">
                <a16:creationId xmlns:a16="http://schemas.microsoft.com/office/drawing/2014/main" id="{B63F7F13-9F4C-CB4E-B9F7-0ECD132C7B91}"/>
              </a:ext>
            </a:extLst>
          </p:cNvPr>
          <p:cNvSpPr/>
          <p:nvPr/>
        </p:nvSpPr>
        <p:spPr>
          <a:xfrm>
            <a:off x="2447926" y="3008314"/>
            <a:ext cx="6924675" cy="695325"/>
          </a:xfrm>
          <a:prstGeom prst="rect">
            <a:avLst/>
          </a:prstGeom>
          <a:solidFill>
            <a:srgbClr val="55C2B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rIns="324000" anchor="ctr"/>
          <a:lstStyle/>
          <a:p>
            <a:pPr algn="ctr">
              <a:defRPr/>
            </a:pPr>
            <a:r>
              <a:rPr lang="en-GB" b="1" dirty="0">
                <a:solidFill>
                  <a:schemeClr val="tx1"/>
                </a:solidFill>
              </a:rPr>
              <a:t>Parasol: </a:t>
            </a:r>
            <a:r>
              <a:rPr lang="en-GB" dirty="0">
                <a:solidFill>
                  <a:schemeClr val="tx1"/>
                </a:solidFill>
              </a:rPr>
              <a:t>This represents protection from suffering and harmful forces.</a:t>
            </a:r>
          </a:p>
        </p:txBody>
      </p:sp>
      <p:pic>
        <p:nvPicPr>
          <p:cNvPr id="8" name="Parasol">
            <a:extLst>
              <a:ext uri="{FF2B5EF4-FFF2-40B4-BE49-F238E27FC236}">
                <a16:creationId xmlns:a16="http://schemas.microsoft.com/office/drawing/2014/main" id="{C651D5B9-ED89-AD4D-BC00-100D1092067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28089" y="2501900"/>
            <a:ext cx="1296987"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Lotus">
            <a:extLst>
              <a:ext uri="{FF2B5EF4-FFF2-40B4-BE49-F238E27FC236}">
                <a16:creationId xmlns:a16="http://schemas.microsoft.com/office/drawing/2014/main" id="{FC1D122B-3742-0E47-A3E0-B61E59FEA2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43138" y="1473201"/>
            <a:ext cx="1733550" cy="131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lion" hidden="1">
            <a:extLst>
              <a:ext uri="{FF2B5EF4-FFF2-40B4-BE49-F238E27FC236}">
                <a16:creationId xmlns:a16="http://schemas.microsoft.com/office/drawing/2014/main" id="{C930D41F-60B6-B147-9A32-194D2555ED9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084639" y="4746625"/>
            <a:ext cx="942975"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fish" hidden="1">
            <a:extLst>
              <a:ext uri="{FF2B5EF4-FFF2-40B4-BE49-F238E27FC236}">
                <a16:creationId xmlns:a16="http://schemas.microsoft.com/office/drawing/2014/main" id="{89A5D832-FACA-FC4A-8220-CE47EE8860E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837363" y="4846639"/>
            <a:ext cx="2101850" cy="110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3" name="conch shell" hidden="1">
            <a:extLst>
              <a:ext uri="{FF2B5EF4-FFF2-40B4-BE49-F238E27FC236}">
                <a16:creationId xmlns:a16="http://schemas.microsoft.com/office/drawing/2014/main" id="{3D0B3611-EE82-0045-B2F5-AAD439EC3DFA}"/>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37364" y="1670051"/>
            <a:ext cx="1946275"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9">
            <a:extLst>
              <a:ext uri="{FF2B5EF4-FFF2-40B4-BE49-F238E27FC236}">
                <a16:creationId xmlns:a16="http://schemas.microsoft.com/office/drawing/2014/main" id="{9099067E-E5C3-3F42-8210-A56844B52798}"/>
              </a:ext>
            </a:extLst>
          </p:cNvPr>
          <p:cNvSpPr/>
          <p:nvPr/>
        </p:nvSpPr>
        <p:spPr>
          <a:xfrm>
            <a:off x="2489200" y="4956176"/>
            <a:ext cx="6838950" cy="714375"/>
          </a:xfrm>
          <a:prstGeom prst="rect">
            <a:avLst/>
          </a:prstGeom>
          <a:solidFill>
            <a:srgbClr val="55C2B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rIns="324000" anchor="ctr"/>
          <a:lstStyle/>
          <a:p>
            <a:pPr algn="ctr">
              <a:defRPr/>
            </a:pPr>
            <a:r>
              <a:rPr lang="en-GB" b="1" dirty="0">
                <a:solidFill>
                  <a:schemeClr val="tx1"/>
                </a:solidFill>
              </a:rPr>
              <a:t>The Eternal Knot: </a:t>
            </a:r>
            <a:r>
              <a:rPr lang="en-GB" dirty="0">
                <a:solidFill>
                  <a:schemeClr val="tx1"/>
                </a:solidFill>
              </a:rPr>
              <a:t>This represents how everything is linked, especially compassion and wisdom.</a:t>
            </a:r>
          </a:p>
        </p:txBody>
      </p:sp>
      <p:pic>
        <p:nvPicPr>
          <p:cNvPr id="10" name="Knot">
            <a:extLst>
              <a:ext uri="{FF2B5EF4-FFF2-40B4-BE49-F238E27FC236}">
                <a16:creationId xmlns:a16="http://schemas.microsoft.com/office/drawing/2014/main" id="{6525D62E-6756-B247-B209-40637BE3EF3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974138" y="4884738"/>
            <a:ext cx="107315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 name="wheel">
            <a:extLst>
              <a:ext uri="{FF2B5EF4-FFF2-40B4-BE49-F238E27FC236}">
                <a16:creationId xmlns:a16="http://schemas.microsoft.com/office/drawing/2014/main" id="{A5C6AF66-4392-BD48-A41F-ADE7B91E906B}"/>
              </a:ext>
            </a:extLst>
          </p:cNvPr>
          <p:cNvGrpSpPr>
            <a:grpSpLocks/>
          </p:cNvGrpSpPr>
          <p:nvPr/>
        </p:nvGrpSpPr>
        <p:grpSpPr bwMode="auto">
          <a:xfrm>
            <a:off x="2141538" y="3562350"/>
            <a:ext cx="1409700" cy="1474788"/>
            <a:chOff x="719138" y="3598962"/>
            <a:chExt cx="1304971" cy="1348864"/>
          </a:xfrm>
        </p:grpSpPr>
        <p:sp>
          <p:nvSpPr>
            <p:cNvPr id="17" name="Oval 16">
              <a:extLst>
                <a:ext uri="{FF2B5EF4-FFF2-40B4-BE49-F238E27FC236}">
                  <a16:creationId xmlns:a16="http://schemas.microsoft.com/office/drawing/2014/main" id="{39F921E6-A703-E747-9DAC-82EFB4E4BAB6}"/>
                </a:ext>
              </a:extLst>
            </p:cNvPr>
            <p:cNvSpPr/>
            <p:nvPr/>
          </p:nvSpPr>
          <p:spPr>
            <a:xfrm>
              <a:off x="923407" y="3805139"/>
              <a:ext cx="896433" cy="953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1520" name="wheel">
              <a:extLst>
                <a:ext uri="{FF2B5EF4-FFF2-40B4-BE49-F238E27FC236}">
                  <a16:creationId xmlns:a16="http://schemas.microsoft.com/office/drawing/2014/main" id="{28134299-B48D-0749-95D0-CA995A3BB750}"/>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flipH="1">
              <a:off x="719138" y="3598962"/>
              <a:ext cx="1304971" cy="1348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 name="Rectangle 22">
            <a:hlinkClick r:id="" action="ppaction://hlinkshowjump?jump=nextslide"/>
            <a:extLst>
              <a:ext uri="{FF2B5EF4-FFF2-40B4-BE49-F238E27FC236}">
                <a16:creationId xmlns:a16="http://schemas.microsoft.com/office/drawing/2014/main" id="{91922948-8ADE-DF49-9BFF-439573FE8F19}"/>
              </a:ext>
            </a:extLst>
          </p:cNvPr>
          <p:cNvSpPr/>
          <p:nvPr/>
        </p:nvSpPr>
        <p:spPr>
          <a:xfrm>
            <a:off x="5154614" y="5919789"/>
            <a:ext cx="1920875" cy="395287"/>
          </a:xfrm>
          <a:prstGeom prst="rect">
            <a:avLst/>
          </a:prstGeom>
          <a:solidFill>
            <a:srgbClr val="FFC1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More symbols</a:t>
            </a:r>
          </a:p>
        </p:txBody>
      </p:sp>
      <p:sp>
        <p:nvSpPr>
          <p:cNvPr id="22" name="Rectangle 21">
            <a:extLst>
              <a:ext uri="{FF2B5EF4-FFF2-40B4-BE49-F238E27FC236}">
                <a16:creationId xmlns:a16="http://schemas.microsoft.com/office/drawing/2014/main" id="{CEC46501-6480-6542-82E6-99B537775DED}"/>
              </a:ext>
            </a:extLst>
          </p:cNvPr>
          <p:cNvSpPr/>
          <p:nvPr/>
        </p:nvSpPr>
        <p:spPr>
          <a:xfrm>
            <a:off x="3040063" y="1222376"/>
            <a:ext cx="6202362" cy="307975"/>
          </a:xfrm>
          <a:prstGeom prst="rect">
            <a:avLst/>
          </a:prstGeom>
        </p:spPr>
        <p:txBody>
          <a:bodyPr>
            <a:spAutoFit/>
          </a:bodyPr>
          <a:lstStyle/>
          <a:p>
            <a:pPr algn="ctr">
              <a:defRPr/>
            </a:pPr>
            <a:r>
              <a:rPr lang="en-GB" sz="1400" dirty="0">
                <a:latin typeface="Twinkl" pitchFamily="2" charset="0"/>
              </a:rPr>
              <a:t>Click on the symbols to find out about more about them.</a:t>
            </a:r>
            <a:endParaRPr lang="en-GB" sz="1400" dirty="0"/>
          </a:p>
        </p:txBody>
      </p:sp>
    </p:spTree>
    <p:extLst>
      <p:ext uri="{BB962C8B-B14F-4D97-AF65-F5344CB8AC3E}">
        <p14:creationId xmlns:p14="http://schemas.microsoft.com/office/powerpoint/2010/main" val="150280678"/>
      </p:ext>
    </p:extLst>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2"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right)">
                                      <p:cBhvr>
                                        <p:cTn id="13" dur="500"/>
                                        <p:tgtEl>
                                          <p:spTgt spid="11"/>
                                        </p:tgtEl>
                                      </p:cBhvr>
                                    </p:animEffec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18"/>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nextCondLst>
                <p:cond evt="onClick" delay="0">
                  <p:tgtEl>
                    <p:spTgt spid="18"/>
                  </p:tgtEl>
                </p:cond>
              </p:nextCondLst>
            </p:seq>
            <p:seq concurrent="1" nextAc="seek">
              <p:cTn id="20" restart="whenNotActive" fill="hold" evtFilter="cancelBubble" nodeType="interactiveSeq">
                <p:stCondLst>
                  <p:cond evt="onClick" delay="0">
                    <p:tgtEl>
                      <p:spTgt spid="10"/>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22" presetClass="entr" presetSubtype="2"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right)">
                                      <p:cBhvr>
                                        <p:cTn id="25" dur="500"/>
                                        <p:tgtEl>
                                          <p:spTgt spid="20"/>
                                        </p:tgtEl>
                                      </p:cBhvr>
                                    </p:animEffect>
                                  </p:childTnLst>
                                </p:cTn>
                              </p:par>
                            </p:childTnLst>
                          </p:cTn>
                        </p:par>
                      </p:childTnLst>
                    </p:cTn>
                  </p:par>
                </p:childTnLst>
              </p:cTn>
              <p:nextCondLst>
                <p:cond evt="onClick" delay="0">
                  <p:tgtEl>
                    <p:spTgt spid="10"/>
                  </p:tgtEl>
                </p:cond>
              </p:nextCondLst>
            </p:seq>
          </p:childTnLst>
        </p:cTn>
      </p:par>
    </p:tnLst>
    <p:bldLst>
      <p:bldP spid="11"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a:extLst>
              <a:ext uri="{FF2B5EF4-FFF2-40B4-BE49-F238E27FC236}">
                <a16:creationId xmlns:a16="http://schemas.microsoft.com/office/drawing/2014/main" id="{B832D1C6-0B14-0647-96BB-201EAD993BEC}"/>
              </a:ext>
            </a:extLst>
          </p:cNvPr>
          <p:cNvSpPr>
            <a:spLocks noGrp="1"/>
          </p:cNvSpPr>
          <p:nvPr>
            <p:ph type="title"/>
          </p:nvPr>
        </p:nvSpPr>
        <p:spPr>
          <a:xfrm>
            <a:off x="1981201" y="479426"/>
            <a:ext cx="8220075" cy="993775"/>
          </a:xfrm>
        </p:spPr>
        <p:txBody>
          <a:bodyPr/>
          <a:lstStyle/>
          <a:p>
            <a:pPr eaLnBrk="1" hangingPunct="1"/>
            <a:r>
              <a:rPr lang="en-GB" altLang="en-US">
                <a:latin typeface="Twinkl" pitchFamily="2" charset="77"/>
              </a:rPr>
              <a:t>Buddhist Symbols </a:t>
            </a:r>
            <a:endParaRPr lang="en-GB" altLang="en-US"/>
          </a:p>
        </p:txBody>
      </p:sp>
      <p:sp>
        <p:nvSpPr>
          <p:cNvPr id="3" name="Rectangle 2">
            <a:extLst>
              <a:ext uri="{FF2B5EF4-FFF2-40B4-BE49-F238E27FC236}">
                <a16:creationId xmlns:a16="http://schemas.microsoft.com/office/drawing/2014/main" id="{3BDAB7B7-301D-DF4B-8A78-53A4B490DF13}"/>
              </a:ext>
            </a:extLst>
          </p:cNvPr>
          <p:cNvSpPr/>
          <p:nvPr/>
        </p:nvSpPr>
        <p:spPr>
          <a:xfrm>
            <a:off x="3636964" y="2232025"/>
            <a:ext cx="6275387" cy="539750"/>
          </a:xfrm>
          <a:prstGeom prst="rect">
            <a:avLst/>
          </a:prstGeom>
          <a:solidFill>
            <a:srgbClr val="FFC18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pPr algn="ctr">
              <a:defRPr/>
            </a:pPr>
            <a:r>
              <a:rPr lang="en-GB" b="1" dirty="0">
                <a:solidFill>
                  <a:schemeClr val="tx1"/>
                </a:solidFill>
              </a:rPr>
              <a:t>The Lion: </a:t>
            </a:r>
            <a:r>
              <a:rPr lang="en-GB" dirty="0">
                <a:solidFill>
                  <a:schemeClr val="tx1"/>
                </a:solidFill>
              </a:rPr>
              <a:t>This represents the power of Buddha’s teachings.</a:t>
            </a:r>
          </a:p>
        </p:txBody>
      </p:sp>
      <p:sp>
        <p:nvSpPr>
          <p:cNvPr id="11" name="Rectangle 10">
            <a:extLst>
              <a:ext uri="{FF2B5EF4-FFF2-40B4-BE49-F238E27FC236}">
                <a16:creationId xmlns:a16="http://schemas.microsoft.com/office/drawing/2014/main" id="{DDFC4646-8DE7-E343-90E0-FF6B5DEFCC06}"/>
              </a:ext>
            </a:extLst>
          </p:cNvPr>
          <p:cNvSpPr/>
          <p:nvPr/>
        </p:nvSpPr>
        <p:spPr>
          <a:xfrm>
            <a:off x="2651126" y="3206751"/>
            <a:ext cx="6143625" cy="790575"/>
          </a:xfrm>
          <a:prstGeom prst="rect">
            <a:avLst/>
          </a:prstGeom>
          <a:solidFill>
            <a:srgbClr val="55C2B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rIns="324000" anchor="ctr"/>
          <a:lstStyle/>
          <a:p>
            <a:pPr algn="ctr">
              <a:defRPr/>
            </a:pPr>
            <a:r>
              <a:rPr lang="en-GB" b="1" dirty="0">
                <a:solidFill>
                  <a:schemeClr val="tx1"/>
                </a:solidFill>
              </a:rPr>
              <a:t>The Golden Fish: </a:t>
            </a:r>
            <a:r>
              <a:rPr lang="en-GB" dirty="0">
                <a:solidFill>
                  <a:schemeClr val="tx1"/>
                </a:solidFill>
              </a:rPr>
              <a:t>This</a:t>
            </a:r>
            <a:r>
              <a:rPr lang="en-GB" b="1" dirty="0">
                <a:solidFill>
                  <a:schemeClr val="tx1"/>
                </a:solidFill>
              </a:rPr>
              <a:t> </a:t>
            </a:r>
            <a:r>
              <a:rPr lang="en-GB" dirty="0">
                <a:solidFill>
                  <a:schemeClr val="tx1"/>
                </a:solidFill>
              </a:rPr>
              <a:t>represents luck, fortune and having courage to face the ocean of suffering.</a:t>
            </a:r>
          </a:p>
        </p:txBody>
      </p:sp>
      <p:pic>
        <p:nvPicPr>
          <p:cNvPr id="12" name="lion">
            <a:extLst>
              <a:ext uri="{FF2B5EF4-FFF2-40B4-BE49-F238E27FC236}">
                <a16:creationId xmlns:a16="http://schemas.microsoft.com/office/drawing/2014/main" id="{1F0B673F-C8C7-F24A-921C-9AF581994AE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87625" y="976314"/>
            <a:ext cx="133985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fish">
            <a:extLst>
              <a:ext uri="{FF2B5EF4-FFF2-40B4-BE49-F238E27FC236}">
                <a16:creationId xmlns:a16="http://schemas.microsoft.com/office/drawing/2014/main" id="{7FCDA6D7-7E60-6044-A4D1-A1917EB27D6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099425" y="3048000"/>
            <a:ext cx="2101850"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a:extLst>
              <a:ext uri="{FF2B5EF4-FFF2-40B4-BE49-F238E27FC236}">
                <a16:creationId xmlns:a16="http://schemas.microsoft.com/office/drawing/2014/main" id="{5032C95B-5481-AC4A-B254-B01CA29B3B05}"/>
              </a:ext>
            </a:extLst>
          </p:cNvPr>
          <p:cNvSpPr/>
          <p:nvPr/>
        </p:nvSpPr>
        <p:spPr>
          <a:xfrm>
            <a:off x="3263900" y="4435475"/>
            <a:ext cx="6648450" cy="787400"/>
          </a:xfrm>
          <a:prstGeom prst="rect">
            <a:avLst/>
          </a:prstGeom>
          <a:solidFill>
            <a:srgbClr val="FDC2C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pPr algn="ctr">
              <a:defRPr/>
            </a:pPr>
            <a:r>
              <a:rPr lang="en-GB" b="1" dirty="0">
                <a:solidFill>
                  <a:schemeClr val="tx1"/>
                </a:solidFill>
              </a:rPr>
              <a:t>The Conch Shell: </a:t>
            </a:r>
            <a:r>
              <a:rPr lang="en-GB" dirty="0">
                <a:solidFill>
                  <a:schemeClr val="tx1"/>
                </a:solidFill>
              </a:rPr>
              <a:t>This represents the sudden understanding </a:t>
            </a:r>
          </a:p>
          <a:p>
            <a:pPr algn="ctr">
              <a:defRPr/>
            </a:pPr>
            <a:r>
              <a:rPr lang="en-GB" dirty="0">
                <a:solidFill>
                  <a:schemeClr val="tx1"/>
                </a:solidFill>
              </a:rPr>
              <a:t>of people who hear the Buddhist teachings.</a:t>
            </a:r>
          </a:p>
        </p:txBody>
      </p:sp>
      <p:pic>
        <p:nvPicPr>
          <p:cNvPr id="9" name="conch shell">
            <a:extLst>
              <a:ext uri="{FF2B5EF4-FFF2-40B4-BE49-F238E27FC236}">
                <a16:creationId xmlns:a16="http://schemas.microsoft.com/office/drawing/2014/main" id="{8F3ACEFF-2DD3-6042-A858-3003C74975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9350717">
            <a:off x="2154239" y="4243388"/>
            <a:ext cx="194468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F9393AED-D1F6-104F-9E22-16BCC36F8282}"/>
              </a:ext>
            </a:extLst>
          </p:cNvPr>
          <p:cNvSpPr/>
          <p:nvPr/>
        </p:nvSpPr>
        <p:spPr>
          <a:xfrm>
            <a:off x="3040063" y="1222376"/>
            <a:ext cx="6202362" cy="307975"/>
          </a:xfrm>
          <a:prstGeom prst="rect">
            <a:avLst/>
          </a:prstGeom>
        </p:spPr>
        <p:txBody>
          <a:bodyPr>
            <a:spAutoFit/>
          </a:bodyPr>
          <a:lstStyle/>
          <a:p>
            <a:pPr algn="ctr">
              <a:defRPr/>
            </a:pPr>
            <a:r>
              <a:rPr lang="en-GB" sz="1400" dirty="0">
                <a:latin typeface="Twinkl" pitchFamily="2" charset="0"/>
              </a:rPr>
              <a:t>Click on the symbols to find out about more about them.</a:t>
            </a:r>
            <a:endParaRPr lang="en-GB" sz="1400" dirty="0"/>
          </a:p>
        </p:txBody>
      </p:sp>
    </p:spTree>
    <p:extLst>
      <p:ext uri="{BB962C8B-B14F-4D97-AF65-F5344CB8AC3E}">
        <p14:creationId xmlns:p14="http://schemas.microsoft.com/office/powerpoint/2010/main" val="41487088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nextCondLst>
                <p:cond evt="onClick" delay="0">
                  <p:tgtEl>
                    <p:spTgt spid="12"/>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2"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right)">
                                      <p:cBhvr>
                                        <p:cTn id="13" dur="500"/>
                                        <p:tgtEl>
                                          <p:spTgt spid="11"/>
                                        </p:tgtEl>
                                      </p:cBhvr>
                                    </p:animEffect>
                                  </p:childTnLst>
                                </p:cTn>
                              </p:par>
                            </p:childTnLst>
                          </p:cTn>
                        </p:par>
                      </p:childTnLst>
                    </p:cTn>
                  </p:par>
                </p:childTnLst>
              </p:cTn>
              <p:nextCondLst>
                <p:cond evt="onClick" delay="0">
                  <p:tgtEl>
                    <p:spTgt spid="5"/>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childTnLst>
                    </p:cTn>
                  </p:par>
                </p:childTnLst>
              </p:cTn>
              <p:nextCondLst>
                <p:cond evt="onClick" delay="0">
                  <p:tgtEl>
                    <p:spTgt spid="9"/>
                  </p:tgtEl>
                </p:cond>
              </p:nextCondLst>
            </p:seq>
          </p:childTnLst>
        </p:cTn>
      </p:par>
    </p:tnLst>
    <p:bldLst>
      <p:bldP spid="3" grpId="0" animBg="1"/>
      <p:bldP spid="11" grpId="0" animBg="1"/>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a:extLst>
              <a:ext uri="{FF2B5EF4-FFF2-40B4-BE49-F238E27FC236}">
                <a16:creationId xmlns:a16="http://schemas.microsoft.com/office/drawing/2014/main" id="{4B963830-0B24-2B4E-9A37-DFC08866ADD8}"/>
              </a:ext>
            </a:extLst>
          </p:cNvPr>
          <p:cNvSpPr>
            <a:spLocks noGrp="1"/>
          </p:cNvSpPr>
          <p:nvPr>
            <p:ph type="title"/>
          </p:nvPr>
        </p:nvSpPr>
        <p:spPr>
          <a:xfrm>
            <a:off x="1981201" y="479426"/>
            <a:ext cx="8220075" cy="993775"/>
          </a:xfrm>
        </p:spPr>
        <p:txBody>
          <a:bodyPr/>
          <a:lstStyle/>
          <a:p>
            <a:pPr eaLnBrk="1" hangingPunct="1"/>
            <a:r>
              <a:rPr lang="en-GB" altLang="en-US">
                <a:latin typeface="Twinkl" pitchFamily="2" charset="77"/>
              </a:rPr>
              <a:t>The Eightfold Path</a:t>
            </a:r>
            <a:endParaRPr lang="en-GB" altLang="en-US"/>
          </a:p>
        </p:txBody>
      </p:sp>
      <p:sp>
        <p:nvSpPr>
          <p:cNvPr id="23554" name="Rectangle 3">
            <a:extLst>
              <a:ext uri="{FF2B5EF4-FFF2-40B4-BE49-F238E27FC236}">
                <a16:creationId xmlns:a16="http://schemas.microsoft.com/office/drawing/2014/main" id="{DA42E449-C07F-B24E-B1E0-0B5ECAF34E5E}"/>
              </a:ext>
            </a:extLst>
          </p:cNvPr>
          <p:cNvSpPr>
            <a:spLocks noChangeArrowheads="1"/>
          </p:cNvSpPr>
          <p:nvPr/>
        </p:nvSpPr>
        <p:spPr bwMode="auto">
          <a:xfrm>
            <a:off x="2243138" y="1538288"/>
            <a:ext cx="76692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The Eightfold Path is a set of rules or instructions for people to follow to reach enlightenment.</a:t>
            </a:r>
          </a:p>
        </p:txBody>
      </p:sp>
      <p:sp>
        <p:nvSpPr>
          <p:cNvPr id="7" name="w 1">
            <a:extLst>
              <a:ext uri="{FF2B5EF4-FFF2-40B4-BE49-F238E27FC236}">
                <a16:creationId xmlns:a16="http://schemas.microsoft.com/office/drawing/2014/main" id="{D919EB3F-C907-A346-85F0-1ADD0449C9B3}"/>
              </a:ext>
            </a:extLst>
          </p:cNvPr>
          <p:cNvSpPr/>
          <p:nvPr/>
        </p:nvSpPr>
        <p:spPr>
          <a:xfrm>
            <a:off x="4143375" y="2370139"/>
            <a:ext cx="2628900" cy="427037"/>
          </a:xfrm>
          <a:prstGeom prst="rect">
            <a:avLst/>
          </a:prstGeom>
          <a:solidFill>
            <a:srgbClr val="CDB5D7"/>
          </a:solidFill>
          <a:ln>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Right Understanding</a:t>
            </a:r>
          </a:p>
        </p:txBody>
      </p:sp>
      <p:sp>
        <p:nvSpPr>
          <p:cNvPr id="13" name="w 2">
            <a:extLst>
              <a:ext uri="{FF2B5EF4-FFF2-40B4-BE49-F238E27FC236}">
                <a16:creationId xmlns:a16="http://schemas.microsoft.com/office/drawing/2014/main" id="{D4A06015-DEE2-3F41-83A9-C0336A667FDE}"/>
              </a:ext>
            </a:extLst>
          </p:cNvPr>
          <p:cNvSpPr/>
          <p:nvPr/>
        </p:nvSpPr>
        <p:spPr>
          <a:xfrm>
            <a:off x="4143375" y="2797175"/>
            <a:ext cx="2628900" cy="425450"/>
          </a:xfrm>
          <a:prstGeom prst="rect">
            <a:avLst/>
          </a:prstGeom>
          <a:solidFill>
            <a:srgbClr val="CDB5D7"/>
          </a:solidFill>
          <a:ln>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Right Aspiration</a:t>
            </a:r>
          </a:p>
        </p:txBody>
      </p:sp>
      <p:sp>
        <p:nvSpPr>
          <p:cNvPr id="8" name="wisdom">
            <a:extLst>
              <a:ext uri="{FF2B5EF4-FFF2-40B4-BE49-F238E27FC236}">
                <a16:creationId xmlns:a16="http://schemas.microsoft.com/office/drawing/2014/main" id="{D01B654D-3ED0-3D4D-B91E-81B6275FC0F1}"/>
              </a:ext>
            </a:extLst>
          </p:cNvPr>
          <p:cNvSpPr/>
          <p:nvPr/>
        </p:nvSpPr>
        <p:spPr>
          <a:xfrm>
            <a:off x="2243139" y="2370139"/>
            <a:ext cx="1900237" cy="852487"/>
          </a:xfrm>
          <a:prstGeom prst="rect">
            <a:avLst/>
          </a:prstGeom>
          <a:solidFill>
            <a:srgbClr val="A673AE"/>
          </a:solidFill>
          <a:ln>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Wisdom</a:t>
            </a:r>
          </a:p>
        </p:txBody>
      </p:sp>
      <p:sp>
        <p:nvSpPr>
          <p:cNvPr id="15" name="morality">
            <a:extLst>
              <a:ext uri="{FF2B5EF4-FFF2-40B4-BE49-F238E27FC236}">
                <a16:creationId xmlns:a16="http://schemas.microsoft.com/office/drawing/2014/main" id="{3E439B94-8DC7-BF46-A5AF-32405C2F0ECA}"/>
              </a:ext>
            </a:extLst>
          </p:cNvPr>
          <p:cNvSpPr/>
          <p:nvPr/>
        </p:nvSpPr>
        <p:spPr>
          <a:xfrm>
            <a:off x="2243139" y="3294064"/>
            <a:ext cx="1900237" cy="1277937"/>
          </a:xfrm>
          <a:prstGeom prst="rect">
            <a:avLst/>
          </a:prstGeom>
          <a:solidFill>
            <a:srgbClr val="6EBA84"/>
          </a:solidFill>
          <a:ln>
            <a:solidFill>
              <a:srgbClr val="6EBA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Morality</a:t>
            </a:r>
          </a:p>
        </p:txBody>
      </p:sp>
      <p:sp>
        <p:nvSpPr>
          <p:cNvPr id="16" name="m 1">
            <a:extLst>
              <a:ext uri="{FF2B5EF4-FFF2-40B4-BE49-F238E27FC236}">
                <a16:creationId xmlns:a16="http://schemas.microsoft.com/office/drawing/2014/main" id="{4F16CB94-FD4A-B049-8B6D-AAA62A80803A}"/>
              </a:ext>
            </a:extLst>
          </p:cNvPr>
          <p:cNvSpPr/>
          <p:nvPr/>
        </p:nvSpPr>
        <p:spPr>
          <a:xfrm>
            <a:off x="4143375" y="3294063"/>
            <a:ext cx="2628900" cy="425450"/>
          </a:xfrm>
          <a:prstGeom prst="rect">
            <a:avLst/>
          </a:prstGeom>
          <a:solidFill>
            <a:srgbClr val="C0DEC2"/>
          </a:solidFill>
          <a:ln>
            <a:solidFill>
              <a:srgbClr val="6EBA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solidFill>
                  <a:schemeClr val="tx1"/>
                </a:solidFill>
              </a:rPr>
              <a:t>Right Speech</a:t>
            </a:r>
            <a:endParaRPr lang="en-GB" dirty="0">
              <a:solidFill>
                <a:schemeClr val="tx1"/>
              </a:solidFill>
            </a:endParaRPr>
          </a:p>
        </p:txBody>
      </p:sp>
      <p:sp>
        <p:nvSpPr>
          <p:cNvPr id="17" name="m 2">
            <a:extLst>
              <a:ext uri="{FF2B5EF4-FFF2-40B4-BE49-F238E27FC236}">
                <a16:creationId xmlns:a16="http://schemas.microsoft.com/office/drawing/2014/main" id="{56C979C6-8228-9542-9795-1C7EDEDB766E}"/>
              </a:ext>
            </a:extLst>
          </p:cNvPr>
          <p:cNvSpPr/>
          <p:nvPr/>
        </p:nvSpPr>
        <p:spPr>
          <a:xfrm>
            <a:off x="4143375" y="3719514"/>
            <a:ext cx="2628900" cy="427037"/>
          </a:xfrm>
          <a:prstGeom prst="rect">
            <a:avLst/>
          </a:prstGeom>
          <a:solidFill>
            <a:srgbClr val="C0DEC2"/>
          </a:solidFill>
          <a:ln>
            <a:solidFill>
              <a:srgbClr val="6EBA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Right Action</a:t>
            </a:r>
          </a:p>
        </p:txBody>
      </p:sp>
      <p:sp>
        <p:nvSpPr>
          <p:cNvPr id="18" name="m 3">
            <a:extLst>
              <a:ext uri="{FF2B5EF4-FFF2-40B4-BE49-F238E27FC236}">
                <a16:creationId xmlns:a16="http://schemas.microsoft.com/office/drawing/2014/main" id="{E500BAAF-339E-5241-A3CF-0701BBEFD10A}"/>
              </a:ext>
            </a:extLst>
          </p:cNvPr>
          <p:cNvSpPr/>
          <p:nvPr/>
        </p:nvSpPr>
        <p:spPr>
          <a:xfrm>
            <a:off x="4143375" y="4146550"/>
            <a:ext cx="2628900" cy="425450"/>
          </a:xfrm>
          <a:prstGeom prst="rect">
            <a:avLst/>
          </a:prstGeom>
          <a:solidFill>
            <a:srgbClr val="C0DEC2"/>
          </a:solidFill>
          <a:ln>
            <a:solidFill>
              <a:srgbClr val="6EBA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Right Livelihood</a:t>
            </a:r>
          </a:p>
        </p:txBody>
      </p:sp>
      <p:sp>
        <p:nvSpPr>
          <p:cNvPr id="19" name="Concentration">
            <a:extLst>
              <a:ext uri="{FF2B5EF4-FFF2-40B4-BE49-F238E27FC236}">
                <a16:creationId xmlns:a16="http://schemas.microsoft.com/office/drawing/2014/main" id="{241A88A8-F722-B14F-AC27-B8A60B73D50A}"/>
              </a:ext>
            </a:extLst>
          </p:cNvPr>
          <p:cNvSpPr/>
          <p:nvPr/>
        </p:nvSpPr>
        <p:spPr>
          <a:xfrm>
            <a:off x="2243139" y="4638676"/>
            <a:ext cx="1900237" cy="1279525"/>
          </a:xfrm>
          <a:prstGeom prst="rect">
            <a:avLst/>
          </a:prstGeom>
          <a:solidFill>
            <a:srgbClr val="F0864A"/>
          </a:solidFill>
          <a:ln>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Concentration</a:t>
            </a:r>
          </a:p>
        </p:txBody>
      </p:sp>
      <p:sp>
        <p:nvSpPr>
          <p:cNvPr id="20" name="c 1">
            <a:extLst>
              <a:ext uri="{FF2B5EF4-FFF2-40B4-BE49-F238E27FC236}">
                <a16:creationId xmlns:a16="http://schemas.microsoft.com/office/drawing/2014/main" id="{90F49B2F-CA82-C944-BE33-0E8A0E3615DA}"/>
              </a:ext>
            </a:extLst>
          </p:cNvPr>
          <p:cNvSpPr/>
          <p:nvPr/>
        </p:nvSpPr>
        <p:spPr>
          <a:xfrm>
            <a:off x="4143375" y="4638675"/>
            <a:ext cx="2628900" cy="427038"/>
          </a:xfrm>
          <a:prstGeom prst="rect">
            <a:avLst/>
          </a:prstGeom>
          <a:solidFill>
            <a:srgbClr val="F7BC92"/>
          </a:solidFill>
          <a:ln>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Right Effort</a:t>
            </a:r>
          </a:p>
        </p:txBody>
      </p:sp>
      <p:sp>
        <p:nvSpPr>
          <p:cNvPr id="22" name="c 2">
            <a:extLst>
              <a:ext uri="{FF2B5EF4-FFF2-40B4-BE49-F238E27FC236}">
                <a16:creationId xmlns:a16="http://schemas.microsoft.com/office/drawing/2014/main" id="{CB8DD425-6F47-7D49-BBFC-693030BD4CBE}"/>
              </a:ext>
            </a:extLst>
          </p:cNvPr>
          <p:cNvSpPr/>
          <p:nvPr/>
        </p:nvSpPr>
        <p:spPr>
          <a:xfrm>
            <a:off x="4143375" y="5065713"/>
            <a:ext cx="2628900" cy="425450"/>
          </a:xfrm>
          <a:prstGeom prst="rect">
            <a:avLst/>
          </a:prstGeom>
          <a:solidFill>
            <a:srgbClr val="F7BC92"/>
          </a:solidFill>
          <a:ln>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Right Mindfulness</a:t>
            </a:r>
          </a:p>
        </p:txBody>
      </p:sp>
      <p:sp>
        <p:nvSpPr>
          <p:cNvPr id="23" name="c 3">
            <a:extLst>
              <a:ext uri="{FF2B5EF4-FFF2-40B4-BE49-F238E27FC236}">
                <a16:creationId xmlns:a16="http://schemas.microsoft.com/office/drawing/2014/main" id="{EB42CBF6-EB7F-4646-B70E-72C73E9D8A41}"/>
              </a:ext>
            </a:extLst>
          </p:cNvPr>
          <p:cNvSpPr/>
          <p:nvPr/>
        </p:nvSpPr>
        <p:spPr>
          <a:xfrm>
            <a:off x="4143375" y="5491164"/>
            <a:ext cx="2628900" cy="427037"/>
          </a:xfrm>
          <a:prstGeom prst="rect">
            <a:avLst/>
          </a:prstGeom>
          <a:solidFill>
            <a:srgbClr val="F7BC92"/>
          </a:solidFill>
          <a:ln>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Right Concentration</a:t>
            </a:r>
          </a:p>
        </p:txBody>
      </p:sp>
      <p:grpSp>
        <p:nvGrpSpPr>
          <p:cNvPr id="28" name="Group 27">
            <a:extLst>
              <a:ext uri="{FF2B5EF4-FFF2-40B4-BE49-F238E27FC236}">
                <a16:creationId xmlns:a16="http://schemas.microsoft.com/office/drawing/2014/main" id="{DD612C0F-06CE-5D4A-9A36-E0D1CAF425CF}"/>
              </a:ext>
            </a:extLst>
          </p:cNvPr>
          <p:cNvGrpSpPr>
            <a:grpSpLocks/>
          </p:cNvGrpSpPr>
          <p:nvPr/>
        </p:nvGrpSpPr>
        <p:grpSpPr bwMode="auto">
          <a:xfrm>
            <a:off x="6869114" y="2370138"/>
            <a:ext cx="3043237" cy="3548062"/>
            <a:chOff x="5344356" y="2370338"/>
            <a:chExt cx="3043994" cy="3547504"/>
          </a:xfrm>
        </p:grpSpPr>
        <p:grpSp>
          <p:nvGrpSpPr>
            <p:cNvPr id="23567" name="Group 25">
              <a:extLst>
                <a:ext uri="{FF2B5EF4-FFF2-40B4-BE49-F238E27FC236}">
                  <a16:creationId xmlns:a16="http://schemas.microsoft.com/office/drawing/2014/main" id="{8E47B480-0D71-7042-88ED-67A520D29843}"/>
                </a:ext>
              </a:extLst>
            </p:cNvPr>
            <p:cNvGrpSpPr>
              <a:grpSpLocks/>
            </p:cNvGrpSpPr>
            <p:nvPr/>
          </p:nvGrpSpPr>
          <p:grpSpPr bwMode="auto">
            <a:xfrm>
              <a:off x="5344356" y="2863975"/>
              <a:ext cx="3043994" cy="3053867"/>
              <a:chOff x="5344356" y="2863975"/>
              <a:chExt cx="3043994" cy="3053867"/>
            </a:xfrm>
          </p:grpSpPr>
          <p:sp>
            <p:nvSpPr>
              <p:cNvPr id="10" name="Rectangle 9">
                <a:extLst>
                  <a:ext uri="{FF2B5EF4-FFF2-40B4-BE49-F238E27FC236}">
                    <a16:creationId xmlns:a16="http://schemas.microsoft.com/office/drawing/2014/main" id="{AD8069A7-1747-294F-8ABB-C55E0B557423}"/>
                  </a:ext>
                </a:extLst>
              </p:cNvPr>
              <p:cNvSpPr/>
              <p:nvPr/>
            </p:nvSpPr>
            <p:spPr>
              <a:xfrm>
                <a:off x="5344356" y="3892510"/>
                <a:ext cx="3043994" cy="2025332"/>
              </a:xfrm>
              <a:prstGeom prst="rect">
                <a:avLst/>
              </a:prstGeom>
              <a:solidFill>
                <a:srgbClr val="A6DC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Use these drama cards to explore the Eightfold Path in more depth.</a:t>
                </a:r>
              </a:p>
            </p:txBody>
          </p:sp>
          <p:pic>
            <p:nvPicPr>
              <p:cNvPr id="23570" name="Picture 24">
                <a:hlinkClick r:id="rId2"/>
                <a:extLst>
                  <a:ext uri="{FF2B5EF4-FFF2-40B4-BE49-F238E27FC236}">
                    <a16:creationId xmlns:a16="http://schemas.microsoft.com/office/drawing/2014/main" id="{3F93BADA-70D0-5F48-9F5B-078D71D3067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44356" y="2863975"/>
                <a:ext cx="3043993" cy="1521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 name="Rectangle 26">
              <a:extLst>
                <a:ext uri="{FF2B5EF4-FFF2-40B4-BE49-F238E27FC236}">
                  <a16:creationId xmlns:a16="http://schemas.microsoft.com/office/drawing/2014/main" id="{13805796-0449-564D-868F-8E6ABE035689}"/>
                </a:ext>
              </a:extLst>
            </p:cNvPr>
            <p:cNvSpPr/>
            <p:nvPr/>
          </p:nvSpPr>
          <p:spPr>
            <a:xfrm>
              <a:off x="5344356" y="2370338"/>
              <a:ext cx="3043994" cy="493634"/>
            </a:xfrm>
            <a:prstGeom prst="rect">
              <a:avLst/>
            </a:prstGeom>
            <a:solidFill>
              <a:srgbClr val="A6DC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Tree>
    <p:extLst>
      <p:ext uri="{BB962C8B-B14F-4D97-AF65-F5344CB8AC3E}">
        <p14:creationId xmlns:p14="http://schemas.microsoft.com/office/powerpoint/2010/main" val="26560606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childTnLst>
              </p:cTn>
              <p:nextCondLst>
                <p:cond evt="onClick" delay="0">
                  <p:tgtEl>
                    <p:spTgt spid="8"/>
                  </p:tgtEl>
                </p:cond>
              </p:nextCondLst>
            </p:seq>
            <p:seq concurrent="1" nextAc="seek">
              <p:cTn id="18" restart="whenNotActive" fill="hold" evtFilter="cancelBubble" nodeType="interactiveSeq">
                <p:stCondLst>
                  <p:cond evt="onClick" delay="0">
                    <p:tgtEl>
                      <p:spTgt spid="15"/>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left)">
                                      <p:cBhvr>
                                        <p:cTn id="33" dur="500"/>
                                        <p:tgtEl>
                                          <p:spTgt spid="18"/>
                                        </p:tgtEl>
                                      </p:cBhvr>
                                    </p:animEffect>
                                  </p:childTnLst>
                                </p:cTn>
                              </p:par>
                            </p:childTnLst>
                          </p:cTn>
                        </p:par>
                      </p:childTnLst>
                    </p:cTn>
                  </p:par>
                </p:childTnLst>
              </p:cTn>
              <p:nextCondLst>
                <p:cond evt="onClick" delay="0">
                  <p:tgtEl>
                    <p:spTgt spid="15"/>
                  </p:tgtEl>
                </p:cond>
              </p:nextCondLst>
            </p:seq>
            <p:seq concurrent="1" nextAc="seek">
              <p:cTn id="34" restart="whenNotActive" fill="hold" evtFilter="cancelBubble" nodeType="interactiveSeq">
                <p:stCondLst>
                  <p:cond evt="onClick" delay="0">
                    <p:tgtEl>
                      <p:spTgt spid="19"/>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left)">
                                      <p:cBhvr>
                                        <p:cTn id="44" dur="500"/>
                                        <p:tgtEl>
                                          <p:spTgt spid="22"/>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500"/>
                                        <p:tgtEl>
                                          <p:spTgt spid="23"/>
                                        </p:tgtEl>
                                      </p:cBhvr>
                                    </p:animEffect>
                                  </p:childTnLst>
                                </p:cTn>
                              </p:par>
                            </p:childTnLst>
                          </p:cTn>
                        </p:par>
                      </p:childTnLst>
                    </p:cTn>
                  </p:par>
                </p:childTnLst>
              </p:cTn>
              <p:nextCondLst>
                <p:cond evt="onClick" delay="0">
                  <p:tgtEl>
                    <p:spTgt spid="19"/>
                  </p:tgtEl>
                </p:cond>
              </p:nextCondLst>
            </p:seq>
          </p:childTnLst>
        </p:cTn>
      </p:par>
    </p:tnLst>
    <p:bldLst>
      <p:bldP spid="7" grpId="0" animBg="1"/>
      <p:bldP spid="13" grpId="0" animBg="1"/>
      <p:bldP spid="16" grpId="0" animBg="1"/>
      <p:bldP spid="17" grpId="0" animBg="1"/>
      <p:bldP spid="18" grpId="0" animBg="1"/>
      <p:bldP spid="20" grpId="0" animBg="1"/>
      <p:bldP spid="22" grpId="0"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a:extLst>
              <a:ext uri="{FF2B5EF4-FFF2-40B4-BE49-F238E27FC236}">
                <a16:creationId xmlns:a16="http://schemas.microsoft.com/office/drawing/2014/main" id="{555CB83E-6146-B542-856E-DD2367FDA4C2}"/>
              </a:ext>
            </a:extLst>
          </p:cNvPr>
          <p:cNvSpPr>
            <a:spLocks noGrp="1"/>
          </p:cNvSpPr>
          <p:nvPr>
            <p:ph type="title"/>
          </p:nvPr>
        </p:nvSpPr>
        <p:spPr>
          <a:xfrm>
            <a:off x="1981201" y="479426"/>
            <a:ext cx="8220075" cy="993775"/>
          </a:xfrm>
        </p:spPr>
        <p:txBody>
          <a:bodyPr/>
          <a:lstStyle/>
          <a:p>
            <a:pPr eaLnBrk="1" hangingPunct="1"/>
            <a:r>
              <a:rPr lang="en-GB" altLang="en-US">
                <a:latin typeface="Twinkl" pitchFamily="2" charset="77"/>
              </a:rPr>
              <a:t>Karma</a:t>
            </a:r>
            <a:endParaRPr lang="en-GB" altLang="en-US"/>
          </a:p>
        </p:txBody>
      </p:sp>
      <p:sp>
        <p:nvSpPr>
          <p:cNvPr id="3" name="Rectangle 2">
            <a:extLst>
              <a:ext uri="{FF2B5EF4-FFF2-40B4-BE49-F238E27FC236}">
                <a16:creationId xmlns:a16="http://schemas.microsoft.com/office/drawing/2014/main" id="{2323030E-5553-9D4F-8D3D-64614FB95F34}"/>
              </a:ext>
            </a:extLst>
          </p:cNvPr>
          <p:cNvSpPr>
            <a:spLocks noChangeArrowheads="1"/>
          </p:cNvSpPr>
          <p:nvPr/>
        </p:nvSpPr>
        <p:spPr bwMode="auto">
          <a:xfrm>
            <a:off x="2243138" y="1363664"/>
            <a:ext cx="7669212" cy="923925"/>
          </a:xfrm>
          <a:prstGeom prst="rect">
            <a:avLst/>
          </a:prstGeom>
          <a:solidFill>
            <a:srgbClr val="F7BC9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Buddhists believe in karma. This means that our past actions affect us, either positively or negatively, and that what we do in the present time will affect us in the future.</a:t>
            </a:r>
          </a:p>
        </p:txBody>
      </p:sp>
      <p:sp>
        <p:nvSpPr>
          <p:cNvPr id="4" name="Rectangle 3">
            <a:extLst>
              <a:ext uri="{FF2B5EF4-FFF2-40B4-BE49-F238E27FC236}">
                <a16:creationId xmlns:a16="http://schemas.microsoft.com/office/drawing/2014/main" id="{B573083D-B109-D14C-A1DA-AD1C5543765A}"/>
              </a:ext>
            </a:extLst>
          </p:cNvPr>
          <p:cNvSpPr>
            <a:spLocks noChangeArrowheads="1"/>
          </p:cNvSpPr>
          <p:nvPr/>
        </p:nvSpPr>
        <p:spPr bwMode="auto">
          <a:xfrm>
            <a:off x="2243138" y="2378076"/>
            <a:ext cx="7669212" cy="1200329"/>
          </a:xfrm>
          <a:prstGeom prst="rect">
            <a:avLst/>
          </a:prstGeom>
          <a:solidFill>
            <a:srgbClr val="F0864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Buddhists believe in the cycle of reincarnation, which means a living being is ‘reborn’ as another living being after their death. Their soul is eternal and enters a new body. The cycle of death and reincarnation continues until they reach enlightenment. This endless cycle is called Saṃsāra.</a:t>
            </a:r>
          </a:p>
        </p:txBody>
      </p:sp>
      <p:sp>
        <p:nvSpPr>
          <p:cNvPr id="5" name="Rectangle 4">
            <a:extLst>
              <a:ext uri="{FF2B5EF4-FFF2-40B4-BE49-F238E27FC236}">
                <a16:creationId xmlns:a16="http://schemas.microsoft.com/office/drawing/2014/main" id="{902C15AA-2C3A-6042-A7BC-6B90C9D8C069}"/>
              </a:ext>
            </a:extLst>
          </p:cNvPr>
          <p:cNvSpPr>
            <a:spLocks noChangeArrowheads="1"/>
          </p:cNvSpPr>
          <p:nvPr/>
        </p:nvSpPr>
        <p:spPr bwMode="auto">
          <a:xfrm>
            <a:off x="2243138" y="3946526"/>
            <a:ext cx="7669212" cy="1476375"/>
          </a:xfrm>
          <a:prstGeom prst="rect">
            <a:avLst/>
          </a:prstGeom>
          <a:solidFill>
            <a:srgbClr val="F7BC92"/>
          </a:solidFill>
          <a:ln>
            <a:noFill/>
          </a:ln>
          <a:extLst>
            <a:ext uri="{91240B29-F687-4F45-9708-019B960494DF}">
              <a14:hiddenLine xmlns:a14="http://schemas.microsoft.com/office/drawing/2010/main" w="9525">
                <a:solidFill>
                  <a:srgbClr val="000000"/>
                </a:solidFill>
                <a:miter lim="800000"/>
                <a:headEnd/>
                <a:tailEnd/>
              </a14:hiddenLine>
            </a:ext>
          </a:extLst>
        </p:spPr>
        <p:txBody>
          <a:bodyPr rIns="1476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People who have lived good lives are reincarnated as ‘higher order’ animals than people who have lived bad lives.</a:t>
            </a:r>
          </a:p>
          <a:p>
            <a:pPr eaLnBrk="1" hangingPunct="1">
              <a:lnSpc>
                <a:spcPct val="100000"/>
              </a:lnSpc>
              <a:spcBef>
                <a:spcPct val="0"/>
              </a:spcBef>
              <a:buFontTx/>
              <a:buNone/>
            </a:pPr>
            <a:r>
              <a:rPr lang="en-GB" altLang="en-US">
                <a:solidFill>
                  <a:schemeClr val="tx1"/>
                </a:solidFill>
              </a:rPr>
              <a:t>If a person has lived an exceptionally good life, it is believed that they escape the cycle and spend eternity in the heavenly realms. This is called nirvana.</a:t>
            </a:r>
          </a:p>
        </p:txBody>
      </p:sp>
      <p:grpSp>
        <p:nvGrpSpPr>
          <p:cNvPr id="13" name="Group 12">
            <a:extLst>
              <a:ext uri="{FF2B5EF4-FFF2-40B4-BE49-F238E27FC236}">
                <a16:creationId xmlns:a16="http://schemas.microsoft.com/office/drawing/2014/main" id="{8CFF2AD3-5FCE-C54F-8592-C6A2EDAD9CBA}"/>
              </a:ext>
            </a:extLst>
          </p:cNvPr>
          <p:cNvGrpSpPr>
            <a:grpSpLocks/>
          </p:cNvGrpSpPr>
          <p:nvPr/>
        </p:nvGrpSpPr>
        <p:grpSpPr bwMode="auto">
          <a:xfrm>
            <a:off x="7124701" y="3821114"/>
            <a:ext cx="2894013" cy="2238375"/>
            <a:chOff x="5600762" y="3820463"/>
            <a:chExt cx="2894121" cy="2239678"/>
          </a:xfrm>
        </p:grpSpPr>
        <p:pic>
          <p:nvPicPr>
            <p:cNvPr id="24585" name="Picture 6">
              <a:extLst>
                <a:ext uri="{FF2B5EF4-FFF2-40B4-BE49-F238E27FC236}">
                  <a16:creationId xmlns:a16="http://schemas.microsoft.com/office/drawing/2014/main" id="{7D76C076-FC1A-A745-BD89-8F767C32116D}"/>
                </a:ext>
              </a:extLst>
            </p:cNvPr>
            <p:cNvPicPr>
              <a:picLocks noChangeAspect="1"/>
            </p:cNvPicPr>
            <p:nvPr/>
          </p:nvPicPr>
          <p:blipFill>
            <a:blip r:embed="rId2">
              <a:extLst>
                <a:ext uri="{28A0092B-C50C-407E-A947-70E740481C1C}">
                  <a14:useLocalDpi xmlns:a14="http://schemas.microsoft.com/office/drawing/2010/main" val="0"/>
                </a:ext>
              </a:extLst>
            </a:blip>
            <a:srcRect r="2005" b="3947"/>
            <a:stretch>
              <a:fillRect/>
            </a:stretch>
          </p:blipFill>
          <p:spPr bwMode="auto">
            <a:xfrm>
              <a:off x="6759395" y="3820463"/>
              <a:ext cx="1735488" cy="2154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1532536A-8ABF-184A-9323-C2C2FBB0196C}"/>
                </a:ext>
              </a:extLst>
            </p:cNvPr>
            <p:cNvSpPr/>
            <p:nvPr/>
          </p:nvSpPr>
          <p:spPr>
            <a:xfrm>
              <a:off x="5600762" y="5523254"/>
              <a:ext cx="2894121" cy="536887"/>
            </a:xfrm>
            <a:prstGeom prst="rect">
              <a:avLst/>
            </a:prstGeom>
            <a:solidFill>
              <a:srgbClr val="F0864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Think About It Activity:</a:t>
              </a:r>
            </a:p>
          </p:txBody>
        </p:sp>
      </p:grpSp>
      <p:grpSp>
        <p:nvGrpSpPr>
          <p:cNvPr id="12" name="Group 11" hidden="1">
            <a:extLst>
              <a:ext uri="{FF2B5EF4-FFF2-40B4-BE49-F238E27FC236}">
                <a16:creationId xmlns:a16="http://schemas.microsoft.com/office/drawing/2014/main" id="{7FAE0B2C-346D-4047-9E03-12944739C5F5}"/>
              </a:ext>
            </a:extLst>
          </p:cNvPr>
          <p:cNvGrpSpPr>
            <a:grpSpLocks/>
          </p:cNvGrpSpPr>
          <p:nvPr/>
        </p:nvGrpSpPr>
        <p:grpSpPr bwMode="auto">
          <a:xfrm>
            <a:off x="4054476" y="3171825"/>
            <a:ext cx="4194175" cy="1485900"/>
            <a:chOff x="2566721" y="3402656"/>
            <a:chExt cx="4192674" cy="1486420"/>
          </a:xfrm>
        </p:grpSpPr>
        <p:pic>
          <p:nvPicPr>
            <p:cNvPr id="24583" name="Picture 9">
              <a:extLst>
                <a:ext uri="{FF2B5EF4-FFF2-40B4-BE49-F238E27FC236}">
                  <a16:creationId xmlns:a16="http://schemas.microsoft.com/office/drawing/2014/main" id="{D3F2E7EE-352E-FB4E-B46D-F0BB7AC58AD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66721" y="3402656"/>
              <a:ext cx="4192674" cy="1486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4" name="Rectangle 10">
              <a:extLst>
                <a:ext uri="{FF2B5EF4-FFF2-40B4-BE49-F238E27FC236}">
                  <a16:creationId xmlns:a16="http://schemas.microsoft.com/office/drawing/2014/main" id="{2E8712DA-58EA-544C-B9D8-4899B8CD7178}"/>
                </a:ext>
              </a:extLst>
            </p:cNvPr>
            <p:cNvSpPr>
              <a:spLocks noChangeArrowheads="1"/>
            </p:cNvSpPr>
            <p:nvPr/>
          </p:nvSpPr>
          <p:spPr bwMode="auto">
            <a:xfrm>
              <a:off x="2639080" y="3577990"/>
              <a:ext cx="401378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a:solidFill>
                    <a:schemeClr val="tx1"/>
                  </a:solidFill>
                </a:rPr>
                <a:t>How do you think a person’s behaviour might change if they believed in reincarnation and karma?</a:t>
              </a:r>
            </a:p>
          </p:txBody>
        </p:sp>
      </p:grpSp>
    </p:spTree>
    <p:extLst>
      <p:ext uri="{BB962C8B-B14F-4D97-AF65-F5344CB8AC3E}">
        <p14:creationId xmlns:p14="http://schemas.microsoft.com/office/powerpoint/2010/main" val="40756972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13"/>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nextCondLst>
                <p:cond evt="onClick" delay="0">
                  <p:tgtEl>
                    <p:spTgt spid="13"/>
                  </p:tgtEl>
                </p:cond>
              </p:nextCondLst>
            </p:seq>
          </p:childTnLst>
        </p:cTn>
      </p:par>
    </p:tnLst>
    <p:bldLst>
      <p:bldP spid="3" grpId="0" animBg="1"/>
      <p:bldP spid="4" grpId="0" animBg="1"/>
      <p:bldP spid="5"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682</Words>
  <Application>Microsoft Macintosh PowerPoint</Application>
  <PresentationFormat>Widescreen</PresentationFormat>
  <Paragraphs>79</Paragraphs>
  <Slides>10</Slides>
  <Notes>0</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Sassoon Infant Rg</vt:lpstr>
      <vt:lpstr>Twinkl</vt:lpstr>
      <vt:lpstr>Twinkl SemiBold</vt:lpstr>
      <vt:lpstr>Office Theme</vt:lpstr>
      <vt:lpstr>PowerPoint Presentation</vt:lpstr>
      <vt:lpstr>India</vt:lpstr>
      <vt:lpstr>PowerPoint Presentation</vt:lpstr>
      <vt:lpstr>The Five Buddhist Morals</vt:lpstr>
      <vt:lpstr>The Five Buddhist Morals</vt:lpstr>
      <vt:lpstr>The Four Noble Truths</vt:lpstr>
      <vt:lpstr>Buddhist Symbols </vt:lpstr>
      <vt:lpstr>Buddhist Symbols </vt:lpstr>
      <vt:lpstr>The Eightfold Path</vt:lpstr>
      <vt:lpstr>Karma</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Jones</dc:creator>
  <cp:lastModifiedBy>Emma Jones</cp:lastModifiedBy>
  <cp:revision>1</cp:revision>
  <dcterms:created xsi:type="dcterms:W3CDTF">2020-04-17T13:40:20Z</dcterms:created>
  <dcterms:modified xsi:type="dcterms:W3CDTF">2020-04-17T13:41:42Z</dcterms:modified>
</cp:coreProperties>
</file>