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4" r:id="rId2"/>
    <p:sldId id="276" r:id="rId3"/>
    <p:sldId id="277" r:id="rId4"/>
    <p:sldId id="278" r:id="rId5"/>
    <p:sldId id="280" r:id="rId6"/>
    <p:sldId id="279" r:id="rId7"/>
    <p:sldId id="281" r:id="rId8"/>
    <p:sldId id="282" r:id="rId9"/>
    <p:sldId id="28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899"/>
    <p:restoredTop sz="94705"/>
  </p:normalViewPr>
  <p:slideViewPr>
    <p:cSldViewPr snapToGrid="0" snapToObjects="1">
      <p:cViewPr varScale="1">
        <p:scale>
          <a:sx n="38" d="100"/>
          <a:sy n="38" d="100"/>
        </p:scale>
        <p:origin x="200" y="18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3A7CD-96A3-BB43-89D0-8A5CE40F00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4219940-B00A-4F4D-B44D-0F12303D62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93B700-EAF6-A747-89FF-452E0D31AABC}"/>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5" name="Footer Placeholder 4">
            <a:extLst>
              <a:ext uri="{FF2B5EF4-FFF2-40B4-BE49-F238E27FC236}">
                <a16:creationId xmlns:a16="http://schemas.microsoft.com/office/drawing/2014/main" id="{491CE368-1832-B54E-AF81-F2381A6878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C471CA-0108-B14C-A57A-8EA7AAF9C3A6}"/>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2602707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7AD7-D122-BB49-8B3F-B49AB9D7E99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3CD65C6-DB93-2A47-8EE2-5355CE12F1C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2FA765-1557-5348-8C33-CBA410157D37}"/>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5" name="Footer Placeholder 4">
            <a:extLst>
              <a:ext uri="{FF2B5EF4-FFF2-40B4-BE49-F238E27FC236}">
                <a16:creationId xmlns:a16="http://schemas.microsoft.com/office/drawing/2014/main" id="{FA36B0D6-EF1B-3240-A178-AE9758A992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45273-E452-AE4F-AA05-9FC7F8C3C819}"/>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2846846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7CA4E-0A1F-F941-9C00-18342A40DE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4F7496C-F1FD-A64D-BF98-8CC4E16D92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F87516A-ADF1-2C4C-975A-16D121596F54}"/>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5" name="Footer Placeholder 4">
            <a:extLst>
              <a:ext uri="{FF2B5EF4-FFF2-40B4-BE49-F238E27FC236}">
                <a16:creationId xmlns:a16="http://schemas.microsoft.com/office/drawing/2014/main" id="{F93D4BF3-3441-E94C-A678-784EC4ED7C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AFA3C6-20DE-9B48-9B60-BD71B19D288B}"/>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2589666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D664E-BC36-674A-8F9F-270C02E2B5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8AB250-11A5-8749-B38A-9C1E398EAD1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5FE7BC-1A7E-F14D-9BB4-41543E7D64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2FED3F3-BAEF-8744-BDA8-98A278E207B4}"/>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6" name="Footer Placeholder 5">
            <a:extLst>
              <a:ext uri="{FF2B5EF4-FFF2-40B4-BE49-F238E27FC236}">
                <a16:creationId xmlns:a16="http://schemas.microsoft.com/office/drawing/2014/main" id="{DA92E949-8CA7-5244-AE77-31BD6BEEC1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811F5C-5B0F-D546-8A1D-9BCDF7F7574B}"/>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3513760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1E4E5-5884-AF49-A5A8-5B04821A620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AFD49A7-2018-C84F-891B-0DDD200778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40D639B-A70C-B144-8124-A9B36E9B30B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68E893-40B0-A844-9E87-37C25735EA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D365DBA-5CE0-6141-AA3D-9C4915F5ABB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C42C0-A50F-5043-BF6B-F3015AAD2C85}"/>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8" name="Footer Placeholder 7">
            <a:extLst>
              <a:ext uri="{FF2B5EF4-FFF2-40B4-BE49-F238E27FC236}">
                <a16:creationId xmlns:a16="http://schemas.microsoft.com/office/drawing/2014/main" id="{8DE8E9D7-D7CF-BA48-AD63-A37740142D2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A6E2B05-2E29-7045-A5DB-397543220E61}"/>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2546621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68A68-FFC9-BC47-A727-270847914B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3EFF4A5-FBE1-9044-A7B9-5FFF56DCAA58}"/>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4" name="Footer Placeholder 3">
            <a:extLst>
              <a:ext uri="{FF2B5EF4-FFF2-40B4-BE49-F238E27FC236}">
                <a16:creationId xmlns:a16="http://schemas.microsoft.com/office/drawing/2014/main" id="{9376CCA0-BF18-E942-BD8B-879A2F8DC80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D9A65E0-5C0E-FE4F-9529-19BA173154AF}"/>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3285851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050F67-82D6-374A-8A35-F3625FB8F074}"/>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3" name="Footer Placeholder 2">
            <a:extLst>
              <a:ext uri="{FF2B5EF4-FFF2-40B4-BE49-F238E27FC236}">
                <a16:creationId xmlns:a16="http://schemas.microsoft.com/office/drawing/2014/main" id="{BDFF1404-D67A-EE47-87C7-9F60D795203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55A9B6E-0A6F-4F40-83C0-D49B86E2E924}"/>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1378007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4C4C8-DBB4-7942-9812-7062B6D498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BD2C32A-BEE5-084C-97D8-41EFF80127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791CE84-E455-944A-8429-AABC08F19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199D34-BFAE-8D43-9842-417DAC0B7C41}"/>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6" name="Footer Placeholder 5">
            <a:extLst>
              <a:ext uri="{FF2B5EF4-FFF2-40B4-BE49-F238E27FC236}">
                <a16:creationId xmlns:a16="http://schemas.microsoft.com/office/drawing/2014/main" id="{15502078-7AAB-E04F-8513-69D639289F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CFBB2F-C262-9147-8868-87351BECE81A}"/>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1598513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DE966-36C4-AC4F-8D32-5D030CA381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9C7DE2E-35A3-1F49-A8BA-423750F0E5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30DE2B4-BCBE-664D-86B5-ED22831306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1D6078-6BC7-9D40-90C6-4179A0435596}"/>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6" name="Footer Placeholder 5">
            <a:extLst>
              <a:ext uri="{FF2B5EF4-FFF2-40B4-BE49-F238E27FC236}">
                <a16:creationId xmlns:a16="http://schemas.microsoft.com/office/drawing/2014/main" id="{403BCE21-7A79-8244-A2EA-DA1C9F266A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6610BC-2DCD-174A-974F-33A008FAC07B}"/>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3841831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1DBEF-C03D-E74E-B85F-691712F2E3F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3400B44-15A7-2B4E-9FDD-2B1216869C4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C34DE9-E284-A340-9C25-48522002E155}"/>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5" name="Footer Placeholder 4">
            <a:extLst>
              <a:ext uri="{FF2B5EF4-FFF2-40B4-BE49-F238E27FC236}">
                <a16:creationId xmlns:a16="http://schemas.microsoft.com/office/drawing/2014/main" id="{C7D3ED2E-DC9B-8B43-9CE2-A597757637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E7BCB9-519D-0240-B2C1-AF6B6BC058D3}"/>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1762070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44E728-9AFE-6343-8ABF-E20ED580370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6B730E-436B-5F43-A072-F45FAF2BD54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0781BB-5B9A-514A-B412-F47A3C3A4262}"/>
              </a:ext>
            </a:extLst>
          </p:cNvPr>
          <p:cNvSpPr>
            <a:spLocks noGrp="1"/>
          </p:cNvSpPr>
          <p:nvPr>
            <p:ph type="dt" sz="half" idx="10"/>
          </p:nvPr>
        </p:nvSpPr>
        <p:spPr/>
        <p:txBody>
          <a:bodyPr/>
          <a:lstStyle/>
          <a:p>
            <a:fld id="{20975FB1-53F5-6545-AE62-AE52C3EDC2FD}" type="datetimeFigureOut">
              <a:rPr lang="en-US" smtClean="0"/>
              <a:t>4/17/20</a:t>
            </a:fld>
            <a:endParaRPr lang="en-US"/>
          </a:p>
        </p:txBody>
      </p:sp>
      <p:sp>
        <p:nvSpPr>
          <p:cNvPr id="5" name="Footer Placeholder 4">
            <a:extLst>
              <a:ext uri="{FF2B5EF4-FFF2-40B4-BE49-F238E27FC236}">
                <a16:creationId xmlns:a16="http://schemas.microsoft.com/office/drawing/2014/main" id="{D51BE31C-09E6-5F4D-BC79-724119319E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E29FD5-8D34-F44A-9D60-E097DF9BB059}"/>
              </a:ext>
            </a:extLst>
          </p:cNvPr>
          <p:cNvSpPr>
            <a:spLocks noGrp="1"/>
          </p:cNvSpPr>
          <p:nvPr>
            <p:ph type="sldNum" sz="quarter" idx="12"/>
          </p:nvPr>
        </p:nvSpPr>
        <p:spPr/>
        <p:txBody>
          <a:bodyPr/>
          <a:lstStyle/>
          <a:p>
            <a:fld id="{5D0E0583-E9D4-CA4E-B05E-1DF8E1CF673A}" type="slidenum">
              <a:rPr lang="en-US" smtClean="0"/>
              <a:t>‹#›</a:t>
            </a:fld>
            <a:endParaRPr lang="en-US"/>
          </a:p>
        </p:txBody>
      </p:sp>
    </p:spTree>
    <p:extLst>
      <p:ext uri="{BB962C8B-B14F-4D97-AF65-F5344CB8AC3E}">
        <p14:creationId xmlns:p14="http://schemas.microsoft.com/office/powerpoint/2010/main" val="366723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63B480-0659-6248-8A39-C0F893C4CA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4647CE8-08E2-DD48-987C-0211F62F01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43AD28-7283-F64A-8812-5D971FCE9E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975FB1-53F5-6545-AE62-AE52C3EDC2FD}" type="datetimeFigureOut">
              <a:rPr lang="en-US" smtClean="0"/>
              <a:t>4/17/20</a:t>
            </a:fld>
            <a:endParaRPr lang="en-US"/>
          </a:p>
        </p:txBody>
      </p:sp>
      <p:sp>
        <p:nvSpPr>
          <p:cNvPr id="5" name="Footer Placeholder 4">
            <a:extLst>
              <a:ext uri="{FF2B5EF4-FFF2-40B4-BE49-F238E27FC236}">
                <a16:creationId xmlns:a16="http://schemas.microsoft.com/office/drawing/2014/main" id="{38E46A88-D1E9-AE4D-B863-40F7E00314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AD54831-2296-F043-97FC-D2A9E5BE44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0E0583-E9D4-CA4E-B05E-1DF8E1CF673A}" type="slidenum">
              <a:rPr lang="en-US" smtClean="0"/>
              <a:t>‹#›</a:t>
            </a:fld>
            <a:endParaRPr lang="en-US"/>
          </a:p>
        </p:txBody>
      </p:sp>
    </p:spTree>
    <p:extLst>
      <p:ext uri="{BB962C8B-B14F-4D97-AF65-F5344CB8AC3E}">
        <p14:creationId xmlns:p14="http://schemas.microsoft.com/office/powerpoint/2010/main" val="4231423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a:extLst>
              <a:ext uri="{FF2B5EF4-FFF2-40B4-BE49-F238E27FC236}">
                <a16:creationId xmlns:a16="http://schemas.microsoft.com/office/drawing/2014/main" id="{95B8599B-7F86-944A-B9A1-07BCB15517E4}"/>
              </a:ext>
            </a:extLst>
          </p:cNvPr>
          <p:cNvSpPr>
            <a:spLocks noGrp="1"/>
          </p:cNvSpPr>
          <p:nvPr>
            <p:ph type="title"/>
          </p:nvPr>
        </p:nvSpPr>
        <p:spPr>
          <a:xfrm>
            <a:off x="1981201" y="479426"/>
            <a:ext cx="8220075" cy="993775"/>
          </a:xfrm>
        </p:spPr>
        <p:txBody>
          <a:bodyPr/>
          <a:lstStyle/>
          <a:p>
            <a:pPr eaLnBrk="1" hangingPunct="1"/>
            <a:r>
              <a:rPr lang="en-GB" altLang="en-US"/>
              <a:t>Buddhist Temples</a:t>
            </a:r>
          </a:p>
        </p:txBody>
      </p:sp>
      <p:sp>
        <p:nvSpPr>
          <p:cNvPr id="15362" name="Content Placeholder 2">
            <a:extLst>
              <a:ext uri="{FF2B5EF4-FFF2-40B4-BE49-F238E27FC236}">
                <a16:creationId xmlns:a16="http://schemas.microsoft.com/office/drawing/2014/main" id="{FB2CA472-C153-A743-8B1B-FB356F4651BF}"/>
              </a:ext>
            </a:extLst>
          </p:cNvPr>
          <p:cNvSpPr>
            <a:spLocks noGrp="1"/>
          </p:cNvSpPr>
          <p:nvPr>
            <p:ph idx="1"/>
          </p:nvPr>
        </p:nvSpPr>
        <p:spPr>
          <a:xfrm>
            <a:off x="2279650" y="1514475"/>
            <a:ext cx="7632700" cy="763588"/>
          </a:xfrm>
        </p:spPr>
        <p:txBody>
          <a:bodyPr>
            <a:normAutofit fontScale="77500" lnSpcReduction="20000"/>
          </a:bodyPr>
          <a:lstStyle/>
          <a:p>
            <a:pPr eaLnBrk="1" hangingPunct="1"/>
            <a:r>
              <a:rPr lang="en-GB" altLang="en-US">
                <a:latin typeface="Twinkl" pitchFamily="2" charset="77"/>
                <a:ea typeface="Sassoon Infant Rg" panose="02000803050000020003" pitchFamily="2" charset="0"/>
                <a:cs typeface="Sassoon Infant Rg" panose="02000803050000020003" pitchFamily="2" charset="0"/>
              </a:rPr>
              <a:t>All Buddhist temples contain an image or a statue of Buddha.</a:t>
            </a:r>
          </a:p>
          <a:p>
            <a:pPr eaLnBrk="1" hangingPunct="1"/>
            <a:r>
              <a:rPr lang="en-GB" altLang="en-US">
                <a:latin typeface="Twinkl" pitchFamily="2" charset="77"/>
                <a:ea typeface="Sassoon Infant Rg" panose="02000803050000020003" pitchFamily="2" charset="0"/>
                <a:cs typeface="Sassoon Infant Rg" panose="02000803050000020003" pitchFamily="2" charset="0"/>
              </a:rPr>
              <a:t>Buddhist temples are designed to symbolise the five elements.</a:t>
            </a:r>
          </a:p>
        </p:txBody>
      </p:sp>
      <p:graphicFrame>
        <p:nvGraphicFramePr>
          <p:cNvPr id="5" name="Table 4">
            <a:extLst>
              <a:ext uri="{FF2B5EF4-FFF2-40B4-BE49-F238E27FC236}">
                <a16:creationId xmlns:a16="http://schemas.microsoft.com/office/drawing/2014/main" id="{0E1C7B9F-DB01-9946-8594-16569CF55AC4}"/>
              </a:ext>
            </a:extLst>
          </p:cNvPr>
          <p:cNvGraphicFramePr>
            <a:graphicFrameLocks noGrp="1"/>
          </p:cNvGraphicFramePr>
          <p:nvPr/>
        </p:nvGraphicFramePr>
        <p:xfrm>
          <a:off x="2270126" y="2401889"/>
          <a:ext cx="7642225" cy="3267075"/>
        </p:xfrm>
        <a:graphic>
          <a:graphicData uri="http://schemas.openxmlformats.org/drawingml/2006/table">
            <a:tbl>
              <a:tblPr firstRow="1" bandRow="1">
                <a:tableStyleId>{5C22544A-7EE6-4342-B048-85BDC9FD1C3A}</a:tableStyleId>
              </a:tblPr>
              <a:tblGrid>
                <a:gridCol w="1528445">
                  <a:extLst>
                    <a:ext uri="{9D8B030D-6E8A-4147-A177-3AD203B41FA5}">
                      <a16:colId xmlns:a16="http://schemas.microsoft.com/office/drawing/2014/main" val="20000"/>
                    </a:ext>
                  </a:extLst>
                </a:gridCol>
                <a:gridCol w="1528445">
                  <a:extLst>
                    <a:ext uri="{9D8B030D-6E8A-4147-A177-3AD203B41FA5}">
                      <a16:colId xmlns:a16="http://schemas.microsoft.com/office/drawing/2014/main" val="20001"/>
                    </a:ext>
                  </a:extLst>
                </a:gridCol>
                <a:gridCol w="1528445">
                  <a:extLst>
                    <a:ext uri="{9D8B030D-6E8A-4147-A177-3AD203B41FA5}">
                      <a16:colId xmlns:a16="http://schemas.microsoft.com/office/drawing/2014/main" val="20002"/>
                    </a:ext>
                  </a:extLst>
                </a:gridCol>
                <a:gridCol w="1528445">
                  <a:extLst>
                    <a:ext uri="{9D8B030D-6E8A-4147-A177-3AD203B41FA5}">
                      <a16:colId xmlns:a16="http://schemas.microsoft.com/office/drawing/2014/main" val="20003"/>
                    </a:ext>
                  </a:extLst>
                </a:gridCol>
                <a:gridCol w="1528445">
                  <a:extLst>
                    <a:ext uri="{9D8B030D-6E8A-4147-A177-3AD203B41FA5}">
                      <a16:colId xmlns:a16="http://schemas.microsoft.com/office/drawing/2014/main" val="20004"/>
                    </a:ext>
                  </a:extLst>
                </a:gridCol>
              </a:tblGrid>
              <a:tr h="694644">
                <a:tc>
                  <a:txBody>
                    <a:bodyPr/>
                    <a:lstStyle/>
                    <a:p>
                      <a:pPr algn="ctr"/>
                      <a:r>
                        <a:rPr lang="en-GB" sz="2400" dirty="0"/>
                        <a:t>Earth</a:t>
                      </a:r>
                    </a:p>
                  </a:txBody>
                  <a:tcPr marL="114633" marR="114633" marT="57320" marB="57320" anchor="ctr">
                    <a:solidFill>
                      <a:srgbClr val="26BDBE"/>
                    </a:solidFill>
                  </a:tcPr>
                </a:tc>
                <a:tc>
                  <a:txBody>
                    <a:bodyPr/>
                    <a:lstStyle/>
                    <a:p>
                      <a:pPr algn="ctr"/>
                      <a:r>
                        <a:rPr lang="en-GB" sz="2400" dirty="0"/>
                        <a:t>Wisdom</a:t>
                      </a:r>
                    </a:p>
                  </a:txBody>
                  <a:tcPr marL="114633" marR="114633" marT="57320" marB="57320" anchor="ctr">
                    <a:solidFill>
                      <a:srgbClr val="26BDBE"/>
                    </a:solidFill>
                  </a:tcPr>
                </a:tc>
                <a:tc>
                  <a:txBody>
                    <a:bodyPr/>
                    <a:lstStyle/>
                    <a:p>
                      <a:pPr algn="ctr"/>
                      <a:r>
                        <a:rPr lang="en-GB" sz="2400" dirty="0"/>
                        <a:t>Fire</a:t>
                      </a:r>
                    </a:p>
                  </a:txBody>
                  <a:tcPr marL="114633" marR="114633" marT="57320" marB="57320" anchor="ctr">
                    <a:solidFill>
                      <a:srgbClr val="26BDBE"/>
                    </a:solidFill>
                  </a:tcPr>
                </a:tc>
                <a:tc>
                  <a:txBody>
                    <a:bodyPr/>
                    <a:lstStyle/>
                    <a:p>
                      <a:pPr algn="ctr"/>
                      <a:r>
                        <a:rPr lang="en-GB" sz="2400" dirty="0"/>
                        <a:t>Air</a:t>
                      </a:r>
                    </a:p>
                  </a:txBody>
                  <a:tcPr marL="114633" marR="114633" marT="57320" marB="57320" anchor="ctr">
                    <a:solidFill>
                      <a:srgbClr val="26BDBE"/>
                    </a:solidFill>
                  </a:tcPr>
                </a:tc>
                <a:tc>
                  <a:txBody>
                    <a:bodyPr/>
                    <a:lstStyle/>
                    <a:p>
                      <a:pPr algn="ctr"/>
                      <a:r>
                        <a:rPr lang="en-GB" sz="2400" dirty="0"/>
                        <a:t>Water</a:t>
                      </a:r>
                    </a:p>
                  </a:txBody>
                  <a:tcPr marL="114633" marR="114633" marT="57320" marB="57320" anchor="ctr">
                    <a:solidFill>
                      <a:srgbClr val="26BDBE"/>
                    </a:solidFill>
                  </a:tcPr>
                </a:tc>
                <a:extLst>
                  <a:ext uri="{0D108BD9-81ED-4DB2-BD59-A6C34878D82A}">
                    <a16:rowId xmlns:a16="http://schemas.microsoft.com/office/drawing/2014/main" val="10000"/>
                  </a:ext>
                </a:extLst>
              </a:tr>
              <a:tr h="25724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0" dirty="0">
                          <a:latin typeface="+mn-lt"/>
                        </a:rPr>
                        <a:t>The Earth is represented by the square base of the temple.</a:t>
                      </a:r>
                    </a:p>
                    <a:p>
                      <a:pPr algn="ctr"/>
                      <a:endParaRPr lang="en-GB" sz="1800" b="0" dirty="0">
                        <a:latin typeface="+mn-lt"/>
                      </a:endParaRPr>
                    </a:p>
                  </a:txBody>
                  <a:tcPr marL="114633" marR="114633" marT="57320" marB="57320">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0" dirty="0">
                          <a:latin typeface="+mn-lt"/>
                        </a:rPr>
                        <a:t>Wisdom is symbolised by the pinnacle at the very top.</a:t>
                      </a:r>
                    </a:p>
                    <a:p>
                      <a:pPr algn="ctr"/>
                      <a:endParaRPr lang="en-GB" sz="1800" b="0" dirty="0">
                        <a:latin typeface="+mn-lt"/>
                      </a:endParaRPr>
                    </a:p>
                  </a:txBody>
                  <a:tcPr marL="114633" marR="114633" marT="57320" marB="57320">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0" dirty="0">
                          <a:latin typeface="Twinkl" pitchFamily="2" charset="0"/>
                        </a:rPr>
                        <a:t>The spire represents fire.</a:t>
                      </a:r>
                    </a:p>
                  </a:txBody>
                  <a:tcPr marL="114633" marR="114633" marT="57320" marB="57320">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0" dirty="0">
                          <a:latin typeface="Twinkl" pitchFamily="2" charset="0"/>
                        </a:rPr>
                        <a:t>The crescent of a temple represents air.</a:t>
                      </a:r>
                    </a:p>
                  </a:txBody>
                  <a:tcPr marL="114633" marR="114633" marT="57320" marB="57320">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0" dirty="0">
                          <a:latin typeface="Twinkl" pitchFamily="2" charset="0"/>
                        </a:rPr>
                        <a:t>The dome represents water.</a:t>
                      </a:r>
                    </a:p>
                  </a:txBody>
                  <a:tcPr marL="114633" marR="114633" marT="57320" marB="57320">
                    <a:solidFill>
                      <a:schemeClr val="accent3">
                        <a:lumMod val="40000"/>
                        <a:lumOff val="60000"/>
                      </a:schemeClr>
                    </a:solidFill>
                  </a:tcPr>
                </a:tc>
                <a:extLst>
                  <a:ext uri="{0D108BD9-81ED-4DB2-BD59-A6C34878D82A}">
                    <a16:rowId xmlns:a16="http://schemas.microsoft.com/office/drawing/2014/main" val="10001"/>
                  </a:ext>
                </a:extLst>
              </a:tr>
            </a:tbl>
          </a:graphicData>
        </a:graphic>
      </p:graphicFrame>
      <p:pic>
        <p:nvPicPr>
          <p:cNvPr id="15383" name="Picture 5">
            <a:extLst>
              <a:ext uri="{FF2B5EF4-FFF2-40B4-BE49-F238E27FC236}">
                <a16:creationId xmlns:a16="http://schemas.microsoft.com/office/drawing/2014/main" id="{6882703D-9877-A746-8F9F-3C8C5D8C5E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71725" y="4914901"/>
            <a:ext cx="1322388" cy="131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4" name="Picture 6">
            <a:extLst>
              <a:ext uri="{FF2B5EF4-FFF2-40B4-BE49-F238E27FC236}">
                <a16:creationId xmlns:a16="http://schemas.microsoft.com/office/drawing/2014/main" id="{5A209465-840B-AE44-BF2E-D2F1C241F7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81626" y="4425951"/>
            <a:ext cx="1419225" cy="180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5" name="Picture 8">
            <a:extLst>
              <a:ext uri="{FF2B5EF4-FFF2-40B4-BE49-F238E27FC236}">
                <a16:creationId xmlns:a16="http://schemas.microsoft.com/office/drawing/2014/main" id="{8F860AA1-46BF-2A43-94AC-504F65F7BAE3}"/>
              </a:ext>
            </a:extLst>
          </p:cNvPr>
          <p:cNvPicPr>
            <a:picLocks noChangeAspect="1"/>
          </p:cNvPicPr>
          <p:nvPr/>
        </p:nvPicPr>
        <p:blipFill>
          <a:blip r:embed="rId4">
            <a:extLst>
              <a:ext uri="{28A0092B-C50C-407E-A947-70E740481C1C}">
                <a14:useLocalDpi xmlns:a14="http://schemas.microsoft.com/office/drawing/2010/main" val="0"/>
              </a:ext>
            </a:extLst>
          </a:blip>
          <a:srcRect l="16785" r="18962" b="23433"/>
          <a:stretch>
            <a:fillRect/>
          </a:stretch>
        </p:blipFill>
        <p:spPr bwMode="auto">
          <a:xfrm>
            <a:off x="8389939" y="4668839"/>
            <a:ext cx="1520825"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7508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12CDAC4-FAC1-8144-A889-02A136A4E813}"/>
              </a:ext>
            </a:extLst>
          </p:cNvPr>
          <p:cNvSpPr/>
          <p:nvPr/>
        </p:nvSpPr>
        <p:spPr>
          <a:xfrm>
            <a:off x="2130426" y="1606551"/>
            <a:ext cx="3827463" cy="1876425"/>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a:extLst>
              <a:ext uri="{FF2B5EF4-FFF2-40B4-BE49-F238E27FC236}">
                <a16:creationId xmlns:a16="http://schemas.microsoft.com/office/drawing/2014/main" id="{7E9F72F5-A5FC-5D49-80C9-63821E640C18}"/>
              </a:ext>
            </a:extLst>
          </p:cNvPr>
          <p:cNvSpPr/>
          <p:nvPr/>
        </p:nvSpPr>
        <p:spPr>
          <a:xfrm>
            <a:off x="6165851" y="1606551"/>
            <a:ext cx="3827463" cy="1876425"/>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a:extLst>
              <a:ext uri="{FF2B5EF4-FFF2-40B4-BE49-F238E27FC236}">
                <a16:creationId xmlns:a16="http://schemas.microsoft.com/office/drawing/2014/main" id="{E3732EBF-C696-F342-B097-DC12260BE556}"/>
              </a:ext>
            </a:extLst>
          </p:cNvPr>
          <p:cNvSpPr/>
          <p:nvPr/>
        </p:nvSpPr>
        <p:spPr>
          <a:xfrm>
            <a:off x="2130426" y="3867151"/>
            <a:ext cx="3827463" cy="1876425"/>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a:extLst>
              <a:ext uri="{FF2B5EF4-FFF2-40B4-BE49-F238E27FC236}">
                <a16:creationId xmlns:a16="http://schemas.microsoft.com/office/drawing/2014/main" id="{7133ACA6-A541-D142-95CA-DA1A132A8566}"/>
              </a:ext>
            </a:extLst>
          </p:cNvPr>
          <p:cNvSpPr/>
          <p:nvPr/>
        </p:nvSpPr>
        <p:spPr>
          <a:xfrm>
            <a:off x="6165851" y="3867151"/>
            <a:ext cx="3827463" cy="1876425"/>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9" name="Title 1">
            <a:extLst>
              <a:ext uri="{FF2B5EF4-FFF2-40B4-BE49-F238E27FC236}">
                <a16:creationId xmlns:a16="http://schemas.microsoft.com/office/drawing/2014/main" id="{D976DA7A-FBB0-9C44-BAD4-50D02FBAD128}"/>
              </a:ext>
            </a:extLst>
          </p:cNvPr>
          <p:cNvSpPr>
            <a:spLocks noGrp="1"/>
          </p:cNvSpPr>
          <p:nvPr>
            <p:ph type="title"/>
          </p:nvPr>
        </p:nvSpPr>
        <p:spPr>
          <a:xfrm>
            <a:off x="1981201" y="479426"/>
            <a:ext cx="8220075" cy="993775"/>
          </a:xfrm>
        </p:spPr>
        <p:txBody>
          <a:bodyPr/>
          <a:lstStyle/>
          <a:p>
            <a:pPr eaLnBrk="1" hangingPunct="1"/>
            <a:r>
              <a:rPr lang="en-GB" altLang="en-US" sz="3200"/>
              <a:t>Important Features of a Buddhist Temple</a:t>
            </a:r>
          </a:p>
        </p:txBody>
      </p:sp>
      <p:sp>
        <p:nvSpPr>
          <p:cNvPr id="3" name="Content Placeholder 2">
            <a:extLst>
              <a:ext uri="{FF2B5EF4-FFF2-40B4-BE49-F238E27FC236}">
                <a16:creationId xmlns:a16="http://schemas.microsoft.com/office/drawing/2014/main" id="{4C33D511-6B27-C94D-A49C-D3F25C016605}"/>
              </a:ext>
            </a:extLst>
          </p:cNvPr>
          <p:cNvSpPr>
            <a:spLocks noGrp="1"/>
          </p:cNvSpPr>
          <p:nvPr>
            <p:ph idx="1"/>
          </p:nvPr>
        </p:nvSpPr>
        <p:spPr>
          <a:xfrm>
            <a:off x="3621088" y="1857375"/>
            <a:ext cx="2254250" cy="1403350"/>
          </a:xfrm>
        </p:spPr>
        <p:txBody>
          <a:bodyPr>
            <a:normAutofit fontScale="70000" lnSpcReduction="20000"/>
          </a:bodyPr>
          <a:lstStyle/>
          <a:p>
            <a:pPr eaLnBrk="1" hangingPunct="1">
              <a:lnSpc>
                <a:spcPct val="100000"/>
              </a:lnSpc>
              <a:spcBef>
                <a:spcPct val="0"/>
              </a:spcBef>
            </a:pPr>
            <a:r>
              <a:rPr lang="en-GB" altLang="en-US" b="1">
                <a:latin typeface="Twinkl" pitchFamily="2" charset="77"/>
                <a:ea typeface="Sassoon Infant Rg" panose="02000803050000020003" pitchFamily="2" charset="0"/>
                <a:cs typeface="Sassoon Infant Rg" panose="02000803050000020003" pitchFamily="2" charset="0"/>
              </a:rPr>
              <a:t>Buddha</a:t>
            </a:r>
          </a:p>
          <a:p>
            <a:pPr eaLnBrk="1" hangingPunct="1">
              <a:lnSpc>
                <a:spcPct val="100000"/>
              </a:lnSpc>
              <a:spcBef>
                <a:spcPct val="0"/>
              </a:spcBef>
            </a:pPr>
            <a:r>
              <a:rPr lang="en-GB" altLang="en-US">
                <a:latin typeface="Twinkl" pitchFamily="2" charset="77"/>
                <a:ea typeface="Sassoon Infant Rg" panose="02000803050000020003" pitchFamily="2" charset="0"/>
                <a:cs typeface="Sassoon Infant Rg" panose="02000803050000020003" pitchFamily="2" charset="0"/>
              </a:rPr>
              <a:t>All Buddhist temples contain an image or statue of Buddha.</a:t>
            </a:r>
          </a:p>
        </p:txBody>
      </p:sp>
      <p:sp>
        <p:nvSpPr>
          <p:cNvPr id="4" name="Content Placeholder 2">
            <a:extLst>
              <a:ext uri="{FF2B5EF4-FFF2-40B4-BE49-F238E27FC236}">
                <a16:creationId xmlns:a16="http://schemas.microsoft.com/office/drawing/2014/main" id="{782F9419-6546-9C40-8F35-1C98ADFC277E}"/>
              </a:ext>
            </a:extLst>
          </p:cNvPr>
          <p:cNvSpPr>
            <a:spLocks/>
          </p:cNvSpPr>
          <p:nvPr/>
        </p:nvSpPr>
        <p:spPr bwMode="auto">
          <a:xfrm>
            <a:off x="7640638" y="1857375"/>
            <a:ext cx="2252662" cy="14033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b="1"/>
              <a:t>Lectern</a:t>
            </a:r>
          </a:p>
          <a:p>
            <a:pPr eaLnBrk="1" hangingPunct="1">
              <a:lnSpc>
                <a:spcPct val="100000"/>
              </a:lnSpc>
              <a:spcBef>
                <a:spcPct val="0"/>
              </a:spcBef>
              <a:buFont typeface="Arial" panose="020B0604020202020204" pitchFamily="34" charset="0"/>
              <a:buNone/>
            </a:pPr>
            <a:r>
              <a:rPr lang="en-GB" altLang="en-US"/>
              <a:t>From here, the head monk may give a talk to the worshippers.</a:t>
            </a:r>
          </a:p>
        </p:txBody>
      </p:sp>
      <p:sp>
        <p:nvSpPr>
          <p:cNvPr id="5" name="Content Placeholder 2">
            <a:extLst>
              <a:ext uri="{FF2B5EF4-FFF2-40B4-BE49-F238E27FC236}">
                <a16:creationId xmlns:a16="http://schemas.microsoft.com/office/drawing/2014/main" id="{1322F262-9444-9742-8CC9-C971349CFD25}"/>
              </a:ext>
            </a:extLst>
          </p:cNvPr>
          <p:cNvSpPr>
            <a:spLocks/>
          </p:cNvSpPr>
          <p:nvPr/>
        </p:nvSpPr>
        <p:spPr bwMode="auto">
          <a:xfrm>
            <a:off x="3621088" y="4133850"/>
            <a:ext cx="2254250" cy="14033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b="1"/>
              <a:t>Courtyard or Meditation Area</a:t>
            </a:r>
          </a:p>
          <a:p>
            <a:pPr eaLnBrk="1" hangingPunct="1">
              <a:lnSpc>
                <a:spcPct val="100000"/>
              </a:lnSpc>
              <a:spcBef>
                <a:spcPct val="0"/>
              </a:spcBef>
              <a:buFont typeface="Arial" panose="020B0604020202020204" pitchFamily="34" charset="0"/>
              <a:buNone/>
            </a:pPr>
            <a:r>
              <a:rPr lang="en-GB" altLang="en-US"/>
              <a:t>A temple may have a silent area for meditation. </a:t>
            </a:r>
          </a:p>
        </p:txBody>
      </p:sp>
      <p:sp>
        <p:nvSpPr>
          <p:cNvPr id="6" name="Content Placeholder 2">
            <a:extLst>
              <a:ext uri="{FF2B5EF4-FFF2-40B4-BE49-F238E27FC236}">
                <a16:creationId xmlns:a16="http://schemas.microsoft.com/office/drawing/2014/main" id="{479E910A-461B-934B-B0D7-123BEF702968}"/>
              </a:ext>
            </a:extLst>
          </p:cNvPr>
          <p:cNvSpPr txBox="1">
            <a:spLocks/>
          </p:cNvSpPr>
          <p:nvPr/>
        </p:nvSpPr>
        <p:spPr>
          <a:xfrm>
            <a:off x="7640638" y="4029076"/>
            <a:ext cx="2252662" cy="1611313"/>
          </a:xfrm>
          <a:prstGeom prst="roundRect">
            <a:avLst>
              <a:gd name="adj" fmla="val 2585"/>
            </a:avLst>
          </a:prstGeom>
          <a:noFill/>
          <a:ln w="25400">
            <a:noFill/>
          </a:ln>
        </p:spPr>
        <p:txBody>
          <a:bodyPr lIns="0" tIns="0" rIns="0" bIns="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defRPr/>
            </a:pPr>
            <a:r>
              <a:rPr lang="en-GB" altLang="en-US" b="1" dirty="0">
                <a:latin typeface="Twinkl" pitchFamily="2" charset="0"/>
              </a:rPr>
              <a:t>Wheel of Life</a:t>
            </a:r>
          </a:p>
          <a:p>
            <a:pPr>
              <a:lnSpc>
                <a:spcPct val="100000"/>
              </a:lnSpc>
              <a:spcBef>
                <a:spcPct val="0"/>
              </a:spcBef>
              <a:defRPr/>
            </a:pPr>
            <a:r>
              <a:rPr lang="en-GB" altLang="en-US" dirty="0">
                <a:latin typeface="Twinkl" pitchFamily="2" charset="0"/>
              </a:rPr>
              <a:t>This is the Buddhist symbol.  You might see this if you are ever visiting a Buddhist temple.</a:t>
            </a:r>
          </a:p>
        </p:txBody>
      </p:sp>
      <p:pic>
        <p:nvPicPr>
          <p:cNvPr id="11" name="Picture 6">
            <a:extLst>
              <a:ext uri="{FF2B5EF4-FFF2-40B4-BE49-F238E27FC236}">
                <a16:creationId xmlns:a16="http://schemas.microsoft.com/office/drawing/2014/main" id="{8C77D438-A2D5-C543-AAC1-F380D29396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48" t="5153" r="1558" b="2671"/>
          <a:stretch/>
        </p:blipFill>
        <p:spPr bwMode="auto">
          <a:xfrm>
            <a:off x="2056015" y="1762298"/>
            <a:ext cx="1463162" cy="143391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a:extLst>
              <a:ext uri="{FF2B5EF4-FFF2-40B4-BE49-F238E27FC236}">
                <a16:creationId xmlns:a16="http://schemas.microsoft.com/office/drawing/2014/main" id="{32FD7D3D-3726-3248-9686-09D979F50A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61075" y="1820864"/>
            <a:ext cx="1504950" cy="137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06AFBEE2-143D-B74C-9D8D-861C65345C6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05513" y="3998913"/>
            <a:ext cx="1560512"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F75DCF62-61FD-7541-BEA0-3429F961D30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47875" y="3949700"/>
            <a:ext cx="1404938" cy="172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56763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par>
                          <p:cTn id="19" fill="hold" nodeType="afterGroup">
                            <p:stCondLst>
                              <p:cond delay="1500"/>
                            </p:stCondLst>
                            <p:childTnLst>
                              <p:par>
                                <p:cTn id="20" presetID="1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nodeType="afterGroup">
                            <p:stCondLst>
                              <p:cond delay="2000"/>
                            </p:stCondLst>
                            <p:childTnLst>
                              <p:par>
                                <p:cTn id="27" presetID="10" presetClass="entr" presetSubtype="0" fill="hold" nodeType="after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Effect transition="in" filter="fade">
                                      <p:cBhvr>
                                        <p:cTn id="29" dur="500"/>
                                        <p:tgtEl>
                                          <p:spTgt spid="4">
                                            <p:txEl>
                                              <p:pRg st="0" end="0"/>
                                            </p:txEl>
                                          </p:spTgt>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fade">
                                      <p:cBhvr>
                                        <p:cTn id="33" dur="500"/>
                                        <p:tgtEl>
                                          <p:spTgt spid="4">
                                            <p:txEl>
                                              <p:pRg st="1" end="1"/>
                                            </p:txEl>
                                          </p:spTgt>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par>
                                <p:cTn id="38" presetID="10" presetClass="entr" presetSubtype="0"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childTnLst>
                          </p:cTn>
                        </p:par>
                        <p:par>
                          <p:cTn id="41" fill="hold" nodeType="afterGroup">
                            <p:stCondLst>
                              <p:cond delay="3500"/>
                            </p:stCondLst>
                            <p:childTnLst>
                              <p:par>
                                <p:cTn id="42" presetID="10" presetClass="entr" presetSubtype="0" fill="hold" nodeType="afterEffect">
                                  <p:stCondLst>
                                    <p:cond delay="0"/>
                                  </p:stCondLst>
                                  <p:childTnLst>
                                    <p:set>
                                      <p:cBhvr>
                                        <p:cTn id="43" dur="1" fill="hold">
                                          <p:stCondLst>
                                            <p:cond delay="0"/>
                                          </p:stCondLst>
                                        </p:cTn>
                                        <p:tgtEl>
                                          <p:spTgt spid="5">
                                            <p:txEl>
                                              <p:pRg st="0" end="0"/>
                                            </p:txEl>
                                          </p:spTgt>
                                        </p:tgtEl>
                                        <p:attrNameLst>
                                          <p:attrName>style.visibility</p:attrName>
                                        </p:attrNameLst>
                                      </p:cBhvr>
                                      <p:to>
                                        <p:strVal val="visible"/>
                                      </p:to>
                                    </p:set>
                                    <p:animEffect transition="in" filter="fade">
                                      <p:cBhvr>
                                        <p:cTn id="44" dur="500"/>
                                        <p:tgtEl>
                                          <p:spTgt spid="5">
                                            <p:txEl>
                                              <p:pRg st="0" end="0"/>
                                            </p:txEl>
                                          </p:spTgt>
                                        </p:tgtEl>
                                      </p:cBhvr>
                                    </p:animEffect>
                                  </p:childTnLst>
                                </p:cTn>
                              </p:par>
                            </p:childTnLst>
                          </p:cTn>
                        </p:par>
                        <p:par>
                          <p:cTn id="45" fill="hold" nodeType="afterGroup">
                            <p:stCondLst>
                              <p:cond delay="4000"/>
                            </p:stCondLst>
                            <p:childTnLst>
                              <p:par>
                                <p:cTn id="46" presetID="10" presetClass="entr" presetSubtype="0" fill="hold" nodeType="afterEffect">
                                  <p:stCondLst>
                                    <p:cond delay="0"/>
                                  </p:stCondLst>
                                  <p:childTnLst>
                                    <p:set>
                                      <p:cBhvr>
                                        <p:cTn id="47" dur="1" fill="hold">
                                          <p:stCondLst>
                                            <p:cond delay="0"/>
                                          </p:stCondLst>
                                        </p:cTn>
                                        <p:tgtEl>
                                          <p:spTgt spid="5">
                                            <p:txEl>
                                              <p:pRg st="1" end="1"/>
                                            </p:txEl>
                                          </p:spTgt>
                                        </p:tgtEl>
                                        <p:attrNameLst>
                                          <p:attrName>style.visibility</p:attrName>
                                        </p:attrNameLst>
                                      </p:cBhvr>
                                      <p:to>
                                        <p:strVal val="visible"/>
                                      </p:to>
                                    </p:set>
                                    <p:animEffect transition="in" filter="fade">
                                      <p:cBhvr>
                                        <p:cTn id="48" dur="500"/>
                                        <p:tgtEl>
                                          <p:spTgt spid="5">
                                            <p:txEl>
                                              <p:pRg st="1" end="1"/>
                                            </p:txEl>
                                          </p:spTgt>
                                        </p:tgtEl>
                                      </p:cBhvr>
                                    </p:animEffect>
                                  </p:childTnLst>
                                </p:cTn>
                              </p:par>
                            </p:childTnLst>
                          </p:cTn>
                        </p:par>
                        <p:par>
                          <p:cTn id="49" fill="hold" nodeType="afterGroup">
                            <p:stCondLst>
                              <p:cond delay="4500"/>
                            </p:stCondLst>
                            <p:childTnLst>
                              <p:par>
                                <p:cTn id="50" presetID="10" presetClass="entr" presetSubtype="0"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childTnLst>
                          </p:cTn>
                        </p:par>
                        <p:par>
                          <p:cTn id="56" fill="hold" nodeType="afterGroup">
                            <p:stCondLst>
                              <p:cond delay="5000"/>
                            </p:stCondLst>
                            <p:childTnLst>
                              <p:par>
                                <p:cTn id="57" presetID="10" presetClass="entr" presetSubtype="0" fill="hold" nodeType="afterEffect">
                                  <p:stCondLst>
                                    <p:cond delay="0"/>
                                  </p:stCondLst>
                                  <p:childTnLst>
                                    <p:set>
                                      <p:cBhvr>
                                        <p:cTn id="58" dur="1" fill="hold">
                                          <p:stCondLst>
                                            <p:cond delay="0"/>
                                          </p:stCondLst>
                                        </p:cTn>
                                        <p:tgtEl>
                                          <p:spTgt spid="6">
                                            <p:txEl>
                                              <p:pRg st="0" end="0"/>
                                            </p:txEl>
                                          </p:spTgt>
                                        </p:tgtEl>
                                        <p:attrNameLst>
                                          <p:attrName>style.visibility</p:attrName>
                                        </p:attrNameLst>
                                      </p:cBhvr>
                                      <p:to>
                                        <p:strVal val="visible"/>
                                      </p:to>
                                    </p:set>
                                    <p:animEffect transition="in" filter="fade">
                                      <p:cBhvr>
                                        <p:cTn id="59" dur="500"/>
                                        <p:tgtEl>
                                          <p:spTgt spid="6">
                                            <p:txEl>
                                              <p:pRg st="0" end="0"/>
                                            </p:txEl>
                                          </p:spTgt>
                                        </p:tgtEl>
                                      </p:cBhvr>
                                    </p:animEffect>
                                  </p:childTnLst>
                                </p:cTn>
                              </p:par>
                            </p:childTnLst>
                          </p:cTn>
                        </p:par>
                        <p:par>
                          <p:cTn id="60" fill="hold" nodeType="afterGroup">
                            <p:stCondLst>
                              <p:cond delay="5500"/>
                            </p:stCondLst>
                            <p:childTnLst>
                              <p:par>
                                <p:cTn id="61" presetID="10" presetClass="entr" presetSubtype="0" fill="hold" nodeType="afterEffect">
                                  <p:stCondLst>
                                    <p:cond delay="0"/>
                                  </p:stCondLst>
                                  <p:childTnLst>
                                    <p:set>
                                      <p:cBhvr>
                                        <p:cTn id="62" dur="1" fill="hold">
                                          <p:stCondLst>
                                            <p:cond delay="0"/>
                                          </p:stCondLst>
                                        </p:cTn>
                                        <p:tgtEl>
                                          <p:spTgt spid="6">
                                            <p:txEl>
                                              <p:pRg st="1" end="1"/>
                                            </p:txEl>
                                          </p:spTgt>
                                        </p:tgtEl>
                                        <p:attrNameLst>
                                          <p:attrName>style.visibility</p:attrName>
                                        </p:attrNameLst>
                                      </p:cBhvr>
                                      <p:to>
                                        <p:strVal val="visible"/>
                                      </p:to>
                                    </p:set>
                                    <p:animEffect transition="in" filter="fade">
                                      <p:cBhvr>
                                        <p:cTn id="63"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1297D5C-5FF0-2248-B441-23FFD17C23EB}"/>
              </a:ext>
            </a:extLst>
          </p:cNvPr>
          <p:cNvSpPr/>
          <p:nvPr/>
        </p:nvSpPr>
        <p:spPr>
          <a:xfrm>
            <a:off x="1981201" y="2008188"/>
            <a:ext cx="8220075" cy="1504950"/>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0" name="Title 1">
            <a:extLst>
              <a:ext uri="{FF2B5EF4-FFF2-40B4-BE49-F238E27FC236}">
                <a16:creationId xmlns:a16="http://schemas.microsoft.com/office/drawing/2014/main" id="{A13CE22D-F9E9-C14D-A9A1-CECAC168D880}"/>
              </a:ext>
            </a:extLst>
          </p:cNvPr>
          <p:cNvSpPr>
            <a:spLocks noGrp="1"/>
          </p:cNvSpPr>
          <p:nvPr>
            <p:ph type="title"/>
          </p:nvPr>
        </p:nvSpPr>
        <p:spPr>
          <a:xfrm>
            <a:off x="1981201" y="479426"/>
            <a:ext cx="8220075" cy="993775"/>
          </a:xfrm>
        </p:spPr>
        <p:txBody>
          <a:bodyPr/>
          <a:lstStyle/>
          <a:p>
            <a:pPr eaLnBrk="1" hangingPunct="1"/>
            <a:r>
              <a:rPr lang="en-GB" altLang="en-US" sz="3200"/>
              <a:t>Why do People go to a Buddhist Temple?</a:t>
            </a:r>
          </a:p>
        </p:txBody>
      </p:sp>
      <p:sp>
        <p:nvSpPr>
          <p:cNvPr id="9" name="Rectangle 8">
            <a:extLst>
              <a:ext uri="{FF2B5EF4-FFF2-40B4-BE49-F238E27FC236}">
                <a16:creationId xmlns:a16="http://schemas.microsoft.com/office/drawing/2014/main" id="{9ADAAEAF-54B9-DA4C-8611-BA503B2F8BAF}"/>
              </a:ext>
            </a:extLst>
          </p:cNvPr>
          <p:cNvSpPr/>
          <p:nvPr/>
        </p:nvSpPr>
        <p:spPr>
          <a:xfrm>
            <a:off x="1981201" y="4219575"/>
            <a:ext cx="8220075" cy="1619250"/>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Content Placeholder 2">
            <a:extLst>
              <a:ext uri="{FF2B5EF4-FFF2-40B4-BE49-F238E27FC236}">
                <a16:creationId xmlns:a16="http://schemas.microsoft.com/office/drawing/2014/main" id="{811BB119-4491-1246-9DAC-C85FAF976A33}"/>
              </a:ext>
            </a:extLst>
          </p:cNvPr>
          <p:cNvSpPr>
            <a:spLocks noGrp="1"/>
          </p:cNvSpPr>
          <p:nvPr>
            <p:ph idx="1"/>
          </p:nvPr>
        </p:nvSpPr>
        <p:spPr>
          <a:xfrm>
            <a:off x="5022851" y="2249488"/>
            <a:ext cx="4856163" cy="1155700"/>
          </a:xfrm>
        </p:spPr>
        <p:txBody>
          <a:bodyPr>
            <a:normAutofit fontScale="70000" lnSpcReduction="20000"/>
          </a:bodyPr>
          <a:lstStyle/>
          <a:p>
            <a:pPr eaLnBrk="1" hangingPunct="1">
              <a:lnSpc>
                <a:spcPct val="100000"/>
              </a:lnSpc>
              <a:spcBef>
                <a:spcPct val="0"/>
              </a:spcBef>
            </a:pPr>
            <a:r>
              <a:rPr lang="en-GB" altLang="en-US">
                <a:latin typeface="Twinkl" pitchFamily="2" charset="77"/>
                <a:cs typeface="Arial" panose="020B0604020202020204" pitchFamily="34" charset="0"/>
              </a:rPr>
              <a:t>People go to the temple to worship the image of Buddha.</a:t>
            </a:r>
          </a:p>
          <a:p>
            <a:pPr eaLnBrk="1" hangingPunct="1">
              <a:lnSpc>
                <a:spcPct val="100000"/>
              </a:lnSpc>
              <a:spcBef>
                <a:spcPct val="0"/>
              </a:spcBef>
            </a:pPr>
            <a:r>
              <a:rPr lang="en-GB" altLang="en-US">
                <a:latin typeface="Twinkl" pitchFamily="2" charset="77"/>
                <a:cs typeface="Arial" panose="020B0604020202020204" pitchFamily="34" charset="0"/>
              </a:rPr>
              <a:t>Worshippers usually sit on the floor barefoot. </a:t>
            </a:r>
          </a:p>
        </p:txBody>
      </p:sp>
      <p:sp>
        <p:nvSpPr>
          <p:cNvPr id="4" name="Content Placeholder 2">
            <a:extLst>
              <a:ext uri="{FF2B5EF4-FFF2-40B4-BE49-F238E27FC236}">
                <a16:creationId xmlns:a16="http://schemas.microsoft.com/office/drawing/2014/main" id="{9C362347-CFF9-B54D-A29F-A110F677D7D3}"/>
              </a:ext>
            </a:extLst>
          </p:cNvPr>
          <p:cNvSpPr>
            <a:spLocks/>
          </p:cNvSpPr>
          <p:nvPr/>
        </p:nvSpPr>
        <p:spPr bwMode="auto">
          <a:xfrm>
            <a:off x="2333626" y="4397375"/>
            <a:ext cx="4911725" cy="12636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Worshippers give offerings to Buddha such as flowers or candles.</a:t>
            </a:r>
          </a:p>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Worship is led by monks and is mostly meditation and chanting. </a:t>
            </a:r>
          </a:p>
        </p:txBody>
      </p:sp>
      <p:pic>
        <p:nvPicPr>
          <p:cNvPr id="5" name="Picture 4">
            <a:extLst>
              <a:ext uri="{FF2B5EF4-FFF2-40B4-BE49-F238E27FC236}">
                <a16:creationId xmlns:a16="http://schemas.microsoft.com/office/drawing/2014/main" id="{2341D2E3-7824-844E-B8A6-C3A9188BE52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8" t="4336" r="197" b="25143"/>
          <a:stretch/>
        </p:blipFill>
        <p:spPr>
          <a:xfrm>
            <a:off x="2256212" y="1480451"/>
            <a:ext cx="2551267" cy="2561325"/>
          </a:xfrm>
          <a:prstGeom prst="ellipse">
            <a:avLst/>
          </a:prstGeom>
          <a:noFill/>
          <a:ln w="38100">
            <a:noFill/>
          </a:ln>
        </p:spPr>
      </p:pic>
      <p:pic>
        <p:nvPicPr>
          <p:cNvPr id="6" name="Picture 5">
            <a:extLst>
              <a:ext uri="{FF2B5EF4-FFF2-40B4-BE49-F238E27FC236}">
                <a16:creationId xmlns:a16="http://schemas.microsoft.com/office/drawing/2014/main" id="{A77DFDDA-318B-F740-B371-AE5FB5F62EC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8443" t="4673" r="12669" b="2896"/>
          <a:stretch/>
        </p:blipFill>
        <p:spPr>
          <a:xfrm>
            <a:off x="7466629" y="3591308"/>
            <a:ext cx="2412845" cy="2428046"/>
          </a:xfrm>
          <a:prstGeom prst="ellipse">
            <a:avLst/>
          </a:prstGeom>
          <a:noFill/>
          <a:ln w="38100">
            <a:noFill/>
          </a:ln>
        </p:spPr>
      </p:pic>
      <p:sp>
        <p:nvSpPr>
          <p:cNvPr id="17416" name="TextBox 21">
            <a:extLst>
              <a:ext uri="{FF2B5EF4-FFF2-40B4-BE49-F238E27FC236}">
                <a16:creationId xmlns:a16="http://schemas.microsoft.com/office/drawing/2014/main" id="{6B4D6BAB-500A-3247-85B2-0E871CEDF7AA}"/>
              </a:ext>
            </a:extLst>
          </p:cNvPr>
          <p:cNvSpPr txBox="1">
            <a:spLocks noChangeArrowheads="1"/>
          </p:cNvSpPr>
          <p:nvPr/>
        </p:nvSpPr>
        <p:spPr bwMode="auto">
          <a:xfrm>
            <a:off x="4313239" y="6245226"/>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500">
                <a:solidFill>
                  <a:schemeClr val="tx1"/>
                </a:solidFill>
                <a:latin typeface="Tuffy" panose="020B0603060100000000" pitchFamily="34" charset="0"/>
                <a:ea typeface="Tuffy" panose="020B0603060100000000" pitchFamily="34" charset="0"/>
                <a:cs typeface="Arial" panose="020B0604020202020204" pitchFamily="34" charset="0"/>
              </a:rPr>
              <a:t>Photo courtesy of williamcho and oldandsolo (@flickr.com) - granted under creative commons licence - attribution</a:t>
            </a:r>
          </a:p>
        </p:txBody>
      </p:sp>
    </p:spTree>
    <p:extLst>
      <p:ext uri="{BB962C8B-B14F-4D97-AF65-F5344CB8AC3E}">
        <p14:creationId xmlns:p14="http://schemas.microsoft.com/office/powerpoint/2010/main" val="30090795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a:extLst>
              <a:ext uri="{FF2B5EF4-FFF2-40B4-BE49-F238E27FC236}">
                <a16:creationId xmlns:a16="http://schemas.microsoft.com/office/drawing/2014/main" id="{341AD29E-317F-5E4A-B0E6-4599D23CA86F}"/>
              </a:ext>
            </a:extLst>
          </p:cNvPr>
          <p:cNvSpPr>
            <a:spLocks noGrp="1"/>
          </p:cNvSpPr>
          <p:nvPr>
            <p:ph type="title"/>
          </p:nvPr>
        </p:nvSpPr>
        <p:spPr>
          <a:xfrm>
            <a:off x="1981201" y="479426"/>
            <a:ext cx="8220075" cy="993775"/>
          </a:xfrm>
        </p:spPr>
        <p:txBody>
          <a:bodyPr/>
          <a:lstStyle/>
          <a:p>
            <a:pPr eaLnBrk="1" hangingPunct="1"/>
            <a:r>
              <a:rPr lang="en-GB" altLang="en-US" sz="3200"/>
              <a:t>Why Do People Go to a Buddhist Temple?</a:t>
            </a:r>
          </a:p>
        </p:txBody>
      </p:sp>
      <p:sp>
        <p:nvSpPr>
          <p:cNvPr id="5" name="Rectangle 4">
            <a:extLst>
              <a:ext uri="{FF2B5EF4-FFF2-40B4-BE49-F238E27FC236}">
                <a16:creationId xmlns:a16="http://schemas.microsoft.com/office/drawing/2014/main" id="{F269DD38-79D4-4246-8CBB-5E003FAFF450}"/>
              </a:ext>
            </a:extLst>
          </p:cNvPr>
          <p:cNvSpPr/>
          <p:nvPr/>
        </p:nvSpPr>
        <p:spPr>
          <a:xfrm>
            <a:off x="1981201" y="1903414"/>
            <a:ext cx="8220075" cy="1438275"/>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273A36D9-454F-584B-B4D8-568432B860B9}"/>
              </a:ext>
            </a:extLst>
          </p:cNvPr>
          <p:cNvSpPr/>
          <p:nvPr/>
        </p:nvSpPr>
        <p:spPr>
          <a:xfrm>
            <a:off x="1981201" y="3702051"/>
            <a:ext cx="8220075" cy="2081213"/>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Content Placeholder 2">
            <a:extLst>
              <a:ext uri="{FF2B5EF4-FFF2-40B4-BE49-F238E27FC236}">
                <a16:creationId xmlns:a16="http://schemas.microsoft.com/office/drawing/2014/main" id="{147B328E-66C7-344F-89E4-176C974C31D3}"/>
              </a:ext>
            </a:extLst>
          </p:cNvPr>
          <p:cNvSpPr>
            <a:spLocks noGrp="1"/>
          </p:cNvSpPr>
          <p:nvPr>
            <p:ph idx="1"/>
          </p:nvPr>
        </p:nvSpPr>
        <p:spPr>
          <a:xfrm>
            <a:off x="2422525" y="2146300"/>
            <a:ext cx="4764088" cy="947738"/>
          </a:xfrm>
        </p:spPr>
        <p:txBody>
          <a:bodyPr>
            <a:normAutofit fontScale="70000" lnSpcReduction="20000"/>
          </a:bodyPr>
          <a:lstStyle/>
          <a:p>
            <a:pPr eaLnBrk="1" hangingPunct="1">
              <a:lnSpc>
                <a:spcPct val="100000"/>
              </a:lnSpc>
              <a:spcBef>
                <a:spcPct val="0"/>
              </a:spcBef>
            </a:pPr>
            <a:r>
              <a:rPr lang="en-GB" altLang="en-US">
                <a:latin typeface="Twinkl" pitchFamily="2" charset="77"/>
                <a:cs typeface="Arial" panose="020B0604020202020204" pitchFamily="34" charset="0"/>
              </a:rPr>
              <a:t>Incense (a nice smelling fragrance) is used during worship to remind everyone that Buddha is all around them. </a:t>
            </a:r>
          </a:p>
        </p:txBody>
      </p:sp>
      <p:sp>
        <p:nvSpPr>
          <p:cNvPr id="8" name="Content Placeholder 2">
            <a:extLst>
              <a:ext uri="{FF2B5EF4-FFF2-40B4-BE49-F238E27FC236}">
                <a16:creationId xmlns:a16="http://schemas.microsoft.com/office/drawing/2014/main" id="{72EC77A9-4D63-B14D-B9D5-859CA0290779}"/>
              </a:ext>
            </a:extLst>
          </p:cNvPr>
          <p:cNvSpPr>
            <a:spLocks/>
          </p:cNvSpPr>
          <p:nvPr/>
        </p:nvSpPr>
        <p:spPr bwMode="auto">
          <a:xfrm>
            <a:off x="5300663" y="3859214"/>
            <a:ext cx="4779962" cy="17367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Many Buddhists believe that worshipping together with other Buddhists helps them to understand their religion better and to feel part of a faith family. Being in the temple also helps Buddhists to get better at meditation which is a way of being calm and still. </a:t>
            </a:r>
          </a:p>
        </p:txBody>
      </p:sp>
      <p:pic>
        <p:nvPicPr>
          <p:cNvPr id="11" name="Picture 10">
            <a:extLst>
              <a:ext uri="{FF2B5EF4-FFF2-40B4-BE49-F238E27FC236}">
                <a16:creationId xmlns:a16="http://schemas.microsoft.com/office/drawing/2014/main" id="{14F1BC17-0CDC-F544-9B13-D3EE29A5803D}"/>
              </a:ext>
            </a:extLst>
          </p:cNvPr>
          <p:cNvPicPr>
            <a:picLocks noChangeAspect="1"/>
          </p:cNvPicPr>
          <p:nvPr/>
        </p:nvPicPr>
        <p:blipFill rotWithShape="1">
          <a:blip r:embed="rId2">
            <a:extLst>
              <a:ext uri="{28A0092B-C50C-407E-A947-70E740481C1C}">
                <a14:useLocalDpi xmlns:a14="http://schemas.microsoft.com/office/drawing/2010/main"/>
              </a:ext>
            </a:extLst>
          </a:blip>
          <a:srcRect l="443" t="581" r="11571" b="2773"/>
          <a:stretch/>
        </p:blipFill>
        <p:spPr>
          <a:xfrm>
            <a:off x="2139500" y="3291792"/>
            <a:ext cx="3002712" cy="2869487"/>
          </a:xfrm>
          <a:prstGeom prst="ellipse">
            <a:avLst/>
          </a:prstGeom>
          <a:noFill/>
          <a:ln>
            <a:noFill/>
          </a:ln>
        </p:spPr>
      </p:pic>
      <p:pic>
        <p:nvPicPr>
          <p:cNvPr id="12" name="Picture 11">
            <a:extLst>
              <a:ext uri="{FF2B5EF4-FFF2-40B4-BE49-F238E27FC236}">
                <a16:creationId xmlns:a16="http://schemas.microsoft.com/office/drawing/2014/main" id="{B72072A3-6701-E34E-9242-3300660E5C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5088"/>
          <a:stretch/>
        </p:blipFill>
        <p:spPr>
          <a:xfrm>
            <a:off x="7331162" y="1431819"/>
            <a:ext cx="2373162" cy="2375948"/>
          </a:xfrm>
          <a:prstGeom prst="ellipse">
            <a:avLst/>
          </a:prstGeom>
          <a:noFill/>
          <a:ln>
            <a:noFill/>
          </a:ln>
        </p:spPr>
      </p:pic>
      <p:sp>
        <p:nvSpPr>
          <p:cNvPr id="18440" name="TextBox 21">
            <a:extLst>
              <a:ext uri="{FF2B5EF4-FFF2-40B4-BE49-F238E27FC236}">
                <a16:creationId xmlns:a16="http://schemas.microsoft.com/office/drawing/2014/main" id="{064E676A-4157-6A47-9FBD-4B8A9C56BF67}"/>
              </a:ext>
            </a:extLst>
          </p:cNvPr>
          <p:cNvSpPr txBox="1">
            <a:spLocks noChangeArrowheads="1"/>
          </p:cNvSpPr>
          <p:nvPr/>
        </p:nvSpPr>
        <p:spPr bwMode="auto">
          <a:xfrm>
            <a:off x="4313239" y="6245226"/>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500">
                <a:solidFill>
                  <a:schemeClr val="tx1"/>
                </a:solidFill>
                <a:latin typeface="Tuffy" panose="020B0603060100000000" pitchFamily="34" charset="0"/>
                <a:ea typeface="Tuffy" panose="020B0603060100000000" pitchFamily="34" charset="0"/>
                <a:cs typeface="Arial" panose="020B0604020202020204" pitchFamily="34" charset="0"/>
              </a:rPr>
              <a:t>Photo courtesy of dungodung and williamcho (@flickr.com) - granted under creative commons licence - attribution</a:t>
            </a:r>
          </a:p>
        </p:txBody>
      </p:sp>
    </p:spTree>
    <p:extLst>
      <p:ext uri="{BB962C8B-B14F-4D97-AF65-F5344CB8AC3E}">
        <p14:creationId xmlns:p14="http://schemas.microsoft.com/office/powerpoint/2010/main" val="39117350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par>
                          <p:cTn id="11" fill="hold" nodeType="afterGroup">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build="p"/>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a:extLst>
              <a:ext uri="{FF2B5EF4-FFF2-40B4-BE49-F238E27FC236}">
                <a16:creationId xmlns:a16="http://schemas.microsoft.com/office/drawing/2014/main" id="{7FF523BD-34C7-F749-9229-0980F185BF8E}"/>
              </a:ext>
            </a:extLst>
          </p:cNvPr>
          <p:cNvSpPr>
            <a:spLocks noGrp="1"/>
          </p:cNvSpPr>
          <p:nvPr>
            <p:ph type="title"/>
          </p:nvPr>
        </p:nvSpPr>
        <p:spPr>
          <a:xfrm>
            <a:off x="1981201" y="479426"/>
            <a:ext cx="8220075" cy="993775"/>
          </a:xfrm>
        </p:spPr>
        <p:txBody>
          <a:bodyPr/>
          <a:lstStyle/>
          <a:p>
            <a:pPr eaLnBrk="1" hangingPunct="1"/>
            <a:r>
              <a:rPr lang="en-GB" altLang="en-US" sz="3200"/>
              <a:t>Why Do People Go to a Buddhist Temple?</a:t>
            </a:r>
          </a:p>
        </p:txBody>
      </p:sp>
      <p:sp>
        <p:nvSpPr>
          <p:cNvPr id="4" name="Rectangle 3">
            <a:extLst>
              <a:ext uri="{FF2B5EF4-FFF2-40B4-BE49-F238E27FC236}">
                <a16:creationId xmlns:a16="http://schemas.microsoft.com/office/drawing/2014/main" id="{D1F6ECF1-1E39-C040-B4A0-0F38BF13F3DD}"/>
              </a:ext>
            </a:extLst>
          </p:cNvPr>
          <p:cNvSpPr/>
          <p:nvPr/>
        </p:nvSpPr>
        <p:spPr>
          <a:xfrm>
            <a:off x="1981201" y="2035176"/>
            <a:ext cx="8220075" cy="1503363"/>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ectangle 4">
            <a:extLst>
              <a:ext uri="{FF2B5EF4-FFF2-40B4-BE49-F238E27FC236}">
                <a16:creationId xmlns:a16="http://schemas.microsoft.com/office/drawing/2014/main" id="{3D3FB264-BA9B-F142-A2B2-62444AFEA53C}"/>
              </a:ext>
            </a:extLst>
          </p:cNvPr>
          <p:cNvSpPr/>
          <p:nvPr/>
        </p:nvSpPr>
        <p:spPr>
          <a:xfrm>
            <a:off x="1981201" y="4132263"/>
            <a:ext cx="8220075" cy="1619250"/>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Content Placeholder 2">
            <a:extLst>
              <a:ext uri="{FF2B5EF4-FFF2-40B4-BE49-F238E27FC236}">
                <a16:creationId xmlns:a16="http://schemas.microsoft.com/office/drawing/2014/main" id="{A90C9D29-653B-E948-84DF-C9D74711CC29}"/>
              </a:ext>
            </a:extLst>
          </p:cNvPr>
          <p:cNvSpPr>
            <a:spLocks noGrp="1"/>
          </p:cNvSpPr>
          <p:nvPr>
            <p:ph idx="1"/>
          </p:nvPr>
        </p:nvSpPr>
        <p:spPr>
          <a:xfrm>
            <a:off x="5022851" y="2274888"/>
            <a:ext cx="4856163" cy="1155700"/>
          </a:xfrm>
        </p:spPr>
        <p:txBody>
          <a:bodyPr>
            <a:normAutofit fontScale="85000" lnSpcReduction="10000"/>
          </a:bodyPr>
          <a:lstStyle/>
          <a:p>
            <a:pPr eaLnBrk="1" hangingPunct="1">
              <a:lnSpc>
                <a:spcPct val="100000"/>
              </a:lnSpc>
              <a:spcBef>
                <a:spcPct val="0"/>
              </a:spcBef>
            </a:pPr>
            <a:r>
              <a:rPr lang="en-GB" altLang="en-US">
                <a:latin typeface="Twinkl" pitchFamily="2" charset="77"/>
                <a:cs typeface="Arial" panose="020B0604020202020204" pitchFamily="34" charset="0"/>
              </a:rPr>
              <a:t>Buddhists also attend temple for special occasions such as weddings and religious festival days.</a:t>
            </a:r>
          </a:p>
        </p:txBody>
      </p:sp>
      <p:sp>
        <p:nvSpPr>
          <p:cNvPr id="7" name="Content Placeholder 2">
            <a:extLst>
              <a:ext uri="{FF2B5EF4-FFF2-40B4-BE49-F238E27FC236}">
                <a16:creationId xmlns:a16="http://schemas.microsoft.com/office/drawing/2014/main" id="{33BB5892-F29C-274F-BC18-8A4D9EF15C6B}"/>
              </a:ext>
            </a:extLst>
          </p:cNvPr>
          <p:cNvSpPr>
            <a:spLocks/>
          </p:cNvSpPr>
          <p:nvPr/>
        </p:nvSpPr>
        <p:spPr bwMode="auto">
          <a:xfrm>
            <a:off x="2333626" y="4237038"/>
            <a:ext cx="4911725" cy="14081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b="1">
                <a:cs typeface="Arial" panose="020B0604020202020204" pitchFamily="34" charset="0"/>
              </a:rPr>
              <a:t>Weddings</a:t>
            </a:r>
            <a:r>
              <a:rPr lang="en-GB" altLang="en-US">
                <a:cs typeface="Arial" panose="020B0604020202020204" pitchFamily="34" charset="0"/>
              </a:rPr>
              <a:t> </a:t>
            </a:r>
          </a:p>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Buddhist weddings can take place in the temple or in the bride’s home.  Prayers are recited then the bride says goodbye to her family and prays to her ancestors. </a:t>
            </a:r>
          </a:p>
        </p:txBody>
      </p:sp>
      <p:sp>
        <p:nvSpPr>
          <p:cNvPr id="19462" name="TextBox 21">
            <a:extLst>
              <a:ext uri="{FF2B5EF4-FFF2-40B4-BE49-F238E27FC236}">
                <a16:creationId xmlns:a16="http://schemas.microsoft.com/office/drawing/2014/main" id="{50071F9E-40A0-024D-9E61-49E21EF6221A}"/>
              </a:ext>
            </a:extLst>
          </p:cNvPr>
          <p:cNvSpPr txBox="1">
            <a:spLocks noChangeArrowheads="1"/>
          </p:cNvSpPr>
          <p:nvPr/>
        </p:nvSpPr>
        <p:spPr bwMode="auto">
          <a:xfrm>
            <a:off x="4313239" y="6245226"/>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500">
                <a:solidFill>
                  <a:schemeClr val="tx1"/>
                </a:solidFill>
                <a:latin typeface="Tuffy" panose="020B0603060100000000" pitchFamily="34" charset="0"/>
                <a:ea typeface="Tuffy" panose="020B0603060100000000" pitchFamily="34" charset="0"/>
                <a:cs typeface="Arial" panose="020B0604020202020204" pitchFamily="34" charset="0"/>
              </a:rPr>
              <a:t>Photo courtesy of williamcho and oldandsolo (@flickr.com) - granted under creative commons licence - attribution</a:t>
            </a:r>
          </a:p>
        </p:txBody>
      </p:sp>
      <p:pic>
        <p:nvPicPr>
          <p:cNvPr id="10" name="Picture 9">
            <a:extLst>
              <a:ext uri="{FF2B5EF4-FFF2-40B4-BE49-F238E27FC236}">
                <a16:creationId xmlns:a16="http://schemas.microsoft.com/office/drawing/2014/main" id="{8C535236-0F72-E741-9D67-0C01B0ACBBEB}"/>
              </a:ext>
            </a:extLst>
          </p:cNvPr>
          <p:cNvPicPr>
            <a:picLocks noChangeAspect="1"/>
          </p:cNvPicPr>
          <p:nvPr/>
        </p:nvPicPr>
        <p:blipFill rotWithShape="1">
          <a:blip r:embed="rId2">
            <a:extLst>
              <a:ext uri="{28A0092B-C50C-407E-A947-70E740481C1C}">
                <a14:useLocalDpi xmlns:a14="http://schemas.microsoft.com/office/drawing/2010/main"/>
              </a:ext>
            </a:extLst>
          </a:blip>
          <a:srcRect l="23259" t="1290" r="23248" b="1165"/>
          <a:stretch/>
        </p:blipFill>
        <p:spPr>
          <a:xfrm>
            <a:off x="2298357" y="1533592"/>
            <a:ext cx="2603158" cy="2637718"/>
          </a:xfrm>
          <a:prstGeom prst="ellipse">
            <a:avLst/>
          </a:prstGeom>
          <a:noFill/>
          <a:ln>
            <a:noFill/>
          </a:ln>
        </p:spPr>
      </p:pic>
      <p:pic>
        <p:nvPicPr>
          <p:cNvPr id="11" name="Picture 10">
            <a:extLst>
              <a:ext uri="{FF2B5EF4-FFF2-40B4-BE49-F238E27FC236}">
                <a16:creationId xmlns:a16="http://schemas.microsoft.com/office/drawing/2014/main" id="{CA3FC64F-4FAE-004B-BE61-41F8D5129A9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203" t="3144" r="26327" b="2299"/>
          <a:stretch/>
        </p:blipFill>
        <p:spPr>
          <a:xfrm>
            <a:off x="7365986" y="3612233"/>
            <a:ext cx="2730756" cy="2657875"/>
          </a:xfrm>
          <a:prstGeom prst="ellipse">
            <a:avLst/>
          </a:prstGeom>
          <a:noFill/>
          <a:ln>
            <a:noFill/>
          </a:ln>
        </p:spPr>
      </p:pic>
    </p:spTree>
    <p:extLst>
      <p:ext uri="{BB962C8B-B14F-4D97-AF65-F5344CB8AC3E}">
        <p14:creationId xmlns:p14="http://schemas.microsoft.com/office/powerpoint/2010/main" val="28946034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nodeType="afterGroup">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build="p"/>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93B9D443-0D99-3F4F-A304-A98A3FF878CA}"/>
              </a:ext>
            </a:extLst>
          </p:cNvPr>
          <p:cNvSpPr>
            <a:spLocks noGrp="1"/>
          </p:cNvSpPr>
          <p:nvPr>
            <p:ph type="title"/>
          </p:nvPr>
        </p:nvSpPr>
        <p:spPr>
          <a:xfrm>
            <a:off x="1981201" y="479426"/>
            <a:ext cx="8220075" cy="993775"/>
          </a:xfrm>
        </p:spPr>
        <p:txBody>
          <a:bodyPr/>
          <a:lstStyle/>
          <a:p>
            <a:pPr eaLnBrk="1" hangingPunct="1"/>
            <a:r>
              <a:rPr lang="en-GB" altLang="en-US" sz="3200"/>
              <a:t>Why Do People Go to a Buddhist Temple?</a:t>
            </a:r>
          </a:p>
        </p:txBody>
      </p:sp>
      <p:sp>
        <p:nvSpPr>
          <p:cNvPr id="8" name="Rectangle 7">
            <a:extLst>
              <a:ext uri="{FF2B5EF4-FFF2-40B4-BE49-F238E27FC236}">
                <a16:creationId xmlns:a16="http://schemas.microsoft.com/office/drawing/2014/main" id="{8554A54B-B949-E349-987B-51FF62B71AD1}"/>
              </a:ext>
            </a:extLst>
          </p:cNvPr>
          <p:cNvSpPr/>
          <p:nvPr/>
        </p:nvSpPr>
        <p:spPr>
          <a:xfrm>
            <a:off x="1981201" y="2841625"/>
            <a:ext cx="8220075" cy="133985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a:extLst>
              <a:ext uri="{FF2B5EF4-FFF2-40B4-BE49-F238E27FC236}">
                <a16:creationId xmlns:a16="http://schemas.microsoft.com/office/drawing/2014/main" id="{A40DF394-2634-F14F-9163-18FF3DEF7F65}"/>
              </a:ext>
            </a:extLst>
          </p:cNvPr>
          <p:cNvSpPr/>
          <p:nvPr/>
        </p:nvSpPr>
        <p:spPr>
          <a:xfrm>
            <a:off x="1981201" y="1473200"/>
            <a:ext cx="8220075" cy="11049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a:extLst>
              <a:ext uri="{FF2B5EF4-FFF2-40B4-BE49-F238E27FC236}">
                <a16:creationId xmlns:a16="http://schemas.microsoft.com/office/drawing/2014/main" id="{1C5A76D2-9C76-8142-A0F1-C6495EAC2749}"/>
              </a:ext>
            </a:extLst>
          </p:cNvPr>
          <p:cNvSpPr/>
          <p:nvPr/>
        </p:nvSpPr>
        <p:spPr>
          <a:xfrm>
            <a:off x="1981201" y="4651376"/>
            <a:ext cx="8220075" cy="15605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Content Placeholder 2">
            <a:extLst>
              <a:ext uri="{FF2B5EF4-FFF2-40B4-BE49-F238E27FC236}">
                <a16:creationId xmlns:a16="http://schemas.microsoft.com/office/drawing/2014/main" id="{8237A4DB-7281-8640-B1A2-8278F9798CF4}"/>
              </a:ext>
            </a:extLst>
          </p:cNvPr>
          <p:cNvSpPr>
            <a:spLocks noGrp="1"/>
          </p:cNvSpPr>
          <p:nvPr>
            <p:ph idx="1"/>
          </p:nvPr>
        </p:nvSpPr>
        <p:spPr>
          <a:xfrm>
            <a:off x="2279650" y="1624013"/>
            <a:ext cx="7632700" cy="768350"/>
          </a:xfrm>
        </p:spPr>
        <p:txBody>
          <a:bodyPr>
            <a:normAutofit fontScale="70000" lnSpcReduction="20000"/>
          </a:bodyPr>
          <a:lstStyle/>
          <a:p>
            <a:pPr eaLnBrk="1" hangingPunct="1"/>
            <a:r>
              <a:rPr lang="en-GB" altLang="en-US">
                <a:latin typeface="Twinkl" pitchFamily="2" charset="77"/>
                <a:cs typeface="Arial" panose="020B0604020202020204" pitchFamily="34" charset="0"/>
              </a:rPr>
              <a:t>Buddhists believe their lives are a cycle of death and re-birth until they reach Nirvana. Nirvana is thought to be the end of the cycle and is achieved only when all want is gone and true happiness is found.  </a:t>
            </a:r>
          </a:p>
        </p:txBody>
      </p:sp>
      <p:sp>
        <p:nvSpPr>
          <p:cNvPr id="4" name="Content Placeholder 2">
            <a:extLst>
              <a:ext uri="{FF2B5EF4-FFF2-40B4-BE49-F238E27FC236}">
                <a16:creationId xmlns:a16="http://schemas.microsoft.com/office/drawing/2014/main" id="{FA9CCF05-7F10-4D45-BA6F-F57E4D25659B}"/>
              </a:ext>
            </a:extLst>
          </p:cNvPr>
          <p:cNvSpPr>
            <a:spLocks/>
          </p:cNvSpPr>
          <p:nvPr/>
        </p:nvSpPr>
        <p:spPr bwMode="auto">
          <a:xfrm>
            <a:off x="3683000" y="2913064"/>
            <a:ext cx="6229350" cy="11207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b="1">
                <a:cs typeface="Arial" panose="020B0604020202020204" pitchFamily="34" charset="0"/>
              </a:rPr>
              <a:t>Nirvana Day</a:t>
            </a:r>
          </a:p>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This is a special annual festival which remembers the death of the Buddha, when he reached Nirvana. Buddhists spend Nirvana Day meditating and visiting their temple.  </a:t>
            </a:r>
          </a:p>
        </p:txBody>
      </p:sp>
      <p:sp>
        <p:nvSpPr>
          <p:cNvPr id="5" name="Content Placeholder 2">
            <a:extLst>
              <a:ext uri="{FF2B5EF4-FFF2-40B4-BE49-F238E27FC236}">
                <a16:creationId xmlns:a16="http://schemas.microsoft.com/office/drawing/2014/main" id="{9D0E135D-C278-2842-B02E-DCB6AD254564}"/>
              </a:ext>
            </a:extLst>
          </p:cNvPr>
          <p:cNvSpPr>
            <a:spLocks/>
          </p:cNvSpPr>
          <p:nvPr/>
        </p:nvSpPr>
        <p:spPr bwMode="auto">
          <a:xfrm>
            <a:off x="2279650" y="4708526"/>
            <a:ext cx="5843588" cy="14208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b="1">
                <a:cs typeface="Arial" panose="020B0604020202020204" pitchFamily="34" charset="0"/>
              </a:rPr>
              <a:t>Wesak</a:t>
            </a:r>
            <a:r>
              <a:rPr lang="en-GB" altLang="en-US">
                <a:cs typeface="Arial" panose="020B0604020202020204" pitchFamily="34" charset="0"/>
              </a:rPr>
              <a:t> </a:t>
            </a:r>
          </a:p>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This is the most important day in the Buddhist calendar as it celebrates Buddha’s birthday. Buddhists visit their local temple for services and teaching, taking offerings of flowers, candles and food. </a:t>
            </a:r>
          </a:p>
        </p:txBody>
      </p:sp>
      <p:pic>
        <p:nvPicPr>
          <p:cNvPr id="20488" name="Picture 5">
            <a:extLst>
              <a:ext uri="{FF2B5EF4-FFF2-40B4-BE49-F238E27FC236}">
                <a16:creationId xmlns:a16="http://schemas.microsoft.com/office/drawing/2014/main" id="{2ECAC21B-780D-D049-9E9C-B977FB4B853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50239" y="4291013"/>
            <a:ext cx="1703387"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6">
            <a:extLst>
              <a:ext uri="{FF2B5EF4-FFF2-40B4-BE49-F238E27FC236}">
                <a16:creationId xmlns:a16="http://schemas.microsoft.com/office/drawing/2014/main" id="{2424C299-3620-2944-85E2-414F5C1C6B2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28839" y="2497139"/>
            <a:ext cx="1411287"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38644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par>
                          <p:cTn id="18" fill="hold" nodeType="afterGroup">
                            <p:stCondLst>
                              <p:cond delay="1000"/>
                            </p:stCondLst>
                            <p:childTnLst>
                              <p:par>
                                <p:cTn id="19" presetID="10" presetClass="entr" presetSubtype="0" fill="hold" nodeType="after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500"/>
                                        <p:tgtEl>
                                          <p:spTgt spid="4">
                                            <p:txEl>
                                              <p:pRg st="1" end="1"/>
                                            </p:txEl>
                                          </p:spTgt>
                                        </p:tgtEl>
                                      </p:cBhvr>
                                    </p:animEffect>
                                  </p:childTnLst>
                                </p:cTn>
                              </p:par>
                            </p:childTnLst>
                          </p:cTn>
                        </p:par>
                        <p:par>
                          <p:cTn id="22" fill="hold" nodeType="afterGroup">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fade">
                                      <p:cBhvr>
                                        <p:cTn id="28" dur="500"/>
                                        <p:tgtEl>
                                          <p:spTgt spid="5">
                                            <p:txEl>
                                              <p:pRg st="0" end="0"/>
                                            </p:txEl>
                                          </p:spTgt>
                                        </p:tgtEl>
                                      </p:cBhvr>
                                    </p:animEffect>
                                  </p:childTnLst>
                                </p:cTn>
                              </p:par>
                            </p:childTnLst>
                          </p:cTn>
                        </p:par>
                        <p:par>
                          <p:cTn id="29" fill="hold" nodeType="afterGroup">
                            <p:stCondLst>
                              <p:cond delay="2000"/>
                            </p:stCondLst>
                            <p:childTnLst>
                              <p:par>
                                <p:cTn id="30" presetID="10" presetClass="entr" presetSubtype="0" fill="hold" nodeType="after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9" grpId="0" animBg="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a:extLst>
              <a:ext uri="{FF2B5EF4-FFF2-40B4-BE49-F238E27FC236}">
                <a16:creationId xmlns:a16="http://schemas.microsoft.com/office/drawing/2014/main" id="{820C5F00-942C-C44E-96C7-B5418FABBDC9}"/>
              </a:ext>
            </a:extLst>
          </p:cNvPr>
          <p:cNvSpPr>
            <a:spLocks noGrp="1"/>
          </p:cNvSpPr>
          <p:nvPr>
            <p:ph type="title"/>
          </p:nvPr>
        </p:nvSpPr>
        <p:spPr>
          <a:xfrm>
            <a:off x="1981201" y="479426"/>
            <a:ext cx="8220075" cy="993775"/>
          </a:xfrm>
        </p:spPr>
        <p:txBody>
          <a:bodyPr/>
          <a:lstStyle/>
          <a:p>
            <a:pPr eaLnBrk="1" hangingPunct="1"/>
            <a:r>
              <a:rPr lang="en-GB" altLang="en-US" sz="3600"/>
              <a:t>Buddhist Worship at Home</a:t>
            </a:r>
          </a:p>
        </p:txBody>
      </p:sp>
      <p:sp>
        <p:nvSpPr>
          <p:cNvPr id="8" name="Rectangle 7">
            <a:extLst>
              <a:ext uri="{FF2B5EF4-FFF2-40B4-BE49-F238E27FC236}">
                <a16:creationId xmlns:a16="http://schemas.microsoft.com/office/drawing/2014/main" id="{61373608-6186-6D47-A53D-A93A74871516}"/>
              </a:ext>
            </a:extLst>
          </p:cNvPr>
          <p:cNvSpPr/>
          <p:nvPr/>
        </p:nvSpPr>
        <p:spPr>
          <a:xfrm>
            <a:off x="1981201" y="2082801"/>
            <a:ext cx="8220075" cy="7905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a:extLst>
              <a:ext uri="{FF2B5EF4-FFF2-40B4-BE49-F238E27FC236}">
                <a16:creationId xmlns:a16="http://schemas.microsoft.com/office/drawing/2014/main" id="{D58D9485-FD9A-614D-8EBB-289C18668BC7}"/>
              </a:ext>
            </a:extLst>
          </p:cNvPr>
          <p:cNvSpPr/>
          <p:nvPr/>
        </p:nvSpPr>
        <p:spPr>
          <a:xfrm>
            <a:off x="1981201" y="1384301"/>
            <a:ext cx="8220075" cy="47466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Content Placeholder 2">
            <a:extLst>
              <a:ext uri="{FF2B5EF4-FFF2-40B4-BE49-F238E27FC236}">
                <a16:creationId xmlns:a16="http://schemas.microsoft.com/office/drawing/2014/main" id="{A289C6EA-C2C5-9345-BE80-1AC36B9A997E}"/>
              </a:ext>
            </a:extLst>
          </p:cNvPr>
          <p:cNvSpPr>
            <a:spLocks noGrp="1"/>
          </p:cNvSpPr>
          <p:nvPr>
            <p:ph idx="1"/>
          </p:nvPr>
        </p:nvSpPr>
        <p:spPr>
          <a:xfrm>
            <a:off x="2279650" y="1484313"/>
            <a:ext cx="7632700" cy="273050"/>
          </a:xfrm>
        </p:spPr>
        <p:txBody>
          <a:bodyPr>
            <a:normAutofit fontScale="55000" lnSpcReduction="20000"/>
          </a:bodyPr>
          <a:lstStyle/>
          <a:p>
            <a:pPr eaLnBrk="1" hangingPunct="1"/>
            <a:r>
              <a:rPr lang="en-GB" altLang="en-US">
                <a:latin typeface="Twinkl" pitchFamily="2" charset="77"/>
                <a:cs typeface="Arial" panose="020B0604020202020204" pitchFamily="34" charset="0"/>
              </a:rPr>
              <a:t>Buddhists can worship both at the temple and at home.</a:t>
            </a:r>
          </a:p>
        </p:txBody>
      </p:sp>
      <p:sp>
        <p:nvSpPr>
          <p:cNvPr id="7" name="Rectangle 6">
            <a:extLst>
              <a:ext uri="{FF2B5EF4-FFF2-40B4-BE49-F238E27FC236}">
                <a16:creationId xmlns:a16="http://schemas.microsoft.com/office/drawing/2014/main" id="{BB3CF198-665B-5C46-B2E8-A8A60E779173}"/>
              </a:ext>
            </a:extLst>
          </p:cNvPr>
          <p:cNvSpPr/>
          <p:nvPr/>
        </p:nvSpPr>
        <p:spPr>
          <a:xfrm>
            <a:off x="1981201" y="3170239"/>
            <a:ext cx="8220075" cy="7905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Content Placeholder 2">
            <a:extLst>
              <a:ext uri="{FF2B5EF4-FFF2-40B4-BE49-F238E27FC236}">
                <a16:creationId xmlns:a16="http://schemas.microsoft.com/office/drawing/2014/main" id="{BF04A1D5-8796-4D4C-B2A7-67B06A13AEFE}"/>
              </a:ext>
            </a:extLst>
          </p:cNvPr>
          <p:cNvSpPr>
            <a:spLocks/>
          </p:cNvSpPr>
          <p:nvPr/>
        </p:nvSpPr>
        <p:spPr bwMode="auto">
          <a:xfrm>
            <a:off x="2279650" y="2197101"/>
            <a:ext cx="7632700" cy="5619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In a Buddhist home, there will be one room or area used as a shrine with a statue of Buddha, incense and candles.  </a:t>
            </a:r>
          </a:p>
        </p:txBody>
      </p:sp>
      <p:sp>
        <p:nvSpPr>
          <p:cNvPr id="5" name="Content Placeholder 2">
            <a:extLst>
              <a:ext uri="{FF2B5EF4-FFF2-40B4-BE49-F238E27FC236}">
                <a16:creationId xmlns:a16="http://schemas.microsoft.com/office/drawing/2014/main" id="{42DBFBB7-7286-7144-AF14-CA0DBC03887E}"/>
              </a:ext>
            </a:extLst>
          </p:cNvPr>
          <p:cNvSpPr>
            <a:spLocks/>
          </p:cNvSpPr>
          <p:nvPr/>
        </p:nvSpPr>
        <p:spPr bwMode="auto">
          <a:xfrm>
            <a:off x="2279650" y="3284539"/>
            <a:ext cx="7632700" cy="5619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 typeface="Arial" panose="020B0604020202020204" pitchFamily="34" charset="0"/>
              <a:buNone/>
            </a:pPr>
            <a:r>
              <a:rPr lang="en-GB" altLang="en-US">
                <a:cs typeface="Arial" panose="020B0604020202020204" pitchFamily="34" charset="0"/>
              </a:rPr>
              <a:t>Having a shrine in the home is an opportunity for a Buddhist to worship daily.</a:t>
            </a:r>
          </a:p>
        </p:txBody>
      </p:sp>
      <p:pic>
        <p:nvPicPr>
          <p:cNvPr id="21512" name="Picture 13">
            <a:extLst>
              <a:ext uri="{FF2B5EF4-FFF2-40B4-BE49-F238E27FC236}">
                <a16:creationId xmlns:a16="http://schemas.microsoft.com/office/drawing/2014/main" id="{14FD93F9-D809-2040-97BA-39B447365C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3743326"/>
            <a:ext cx="2057400" cy="233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10">
            <a:extLst>
              <a:ext uri="{FF2B5EF4-FFF2-40B4-BE49-F238E27FC236}">
                <a16:creationId xmlns:a16="http://schemas.microsoft.com/office/drawing/2014/main" id="{42FA189D-04E8-AA4F-8551-E0543BFA901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03751" y="5284789"/>
            <a:ext cx="12287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11">
            <a:extLst>
              <a:ext uri="{FF2B5EF4-FFF2-40B4-BE49-F238E27FC236}">
                <a16:creationId xmlns:a16="http://schemas.microsoft.com/office/drawing/2014/main" id="{045F3DB0-E4C9-3D42-A3CC-CFFB0ADC53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34125" y="5284789"/>
            <a:ext cx="1227138"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12">
            <a:extLst>
              <a:ext uri="{FF2B5EF4-FFF2-40B4-BE49-F238E27FC236}">
                <a16:creationId xmlns:a16="http://schemas.microsoft.com/office/drawing/2014/main" id="{68143FF8-C0CD-8040-9FEC-BCDFF6AE25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68939" y="5418139"/>
            <a:ext cx="1227137"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82026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nodeType="afterGroup">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 grpId="0" build="p"/>
      <p:bldP spid="7"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7A610D0-C813-684E-99C9-4C6CCE1B2C02}"/>
              </a:ext>
            </a:extLst>
          </p:cNvPr>
          <p:cNvSpPr/>
          <p:nvPr/>
        </p:nvSpPr>
        <p:spPr>
          <a:xfrm>
            <a:off x="1981201" y="2189164"/>
            <a:ext cx="8220075" cy="5873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a:extLst>
              <a:ext uri="{FF2B5EF4-FFF2-40B4-BE49-F238E27FC236}">
                <a16:creationId xmlns:a16="http://schemas.microsoft.com/office/drawing/2014/main" id="{44397E31-44D4-DA46-BC94-A358581F64CB}"/>
              </a:ext>
            </a:extLst>
          </p:cNvPr>
          <p:cNvSpPr/>
          <p:nvPr/>
        </p:nvSpPr>
        <p:spPr>
          <a:xfrm>
            <a:off x="1981201" y="2889251"/>
            <a:ext cx="8220075" cy="5873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a:extLst>
              <a:ext uri="{FF2B5EF4-FFF2-40B4-BE49-F238E27FC236}">
                <a16:creationId xmlns:a16="http://schemas.microsoft.com/office/drawing/2014/main" id="{474A64D9-E61F-D443-B26B-8E52FB5D954B}"/>
              </a:ext>
            </a:extLst>
          </p:cNvPr>
          <p:cNvSpPr/>
          <p:nvPr/>
        </p:nvSpPr>
        <p:spPr>
          <a:xfrm>
            <a:off x="1981201" y="4686300"/>
            <a:ext cx="8220075" cy="58578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a:extLst>
              <a:ext uri="{FF2B5EF4-FFF2-40B4-BE49-F238E27FC236}">
                <a16:creationId xmlns:a16="http://schemas.microsoft.com/office/drawing/2014/main" id="{712A13E9-EB96-8E4A-BEF1-240427E42391}"/>
              </a:ext>
            </a:extLst>
          </p:cNvPr>
          <p:cNvSpPr/>
          <p:nvPr/>
        </p:nvSpPr>
        <p:spPr>
          <a:xfrm>
            <a:off x="1981201" y="5468939"/>
            <a:ext cx="8220075" cy="58578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a:extLst>
              <a:ext uri="{FF2B5EF4-FFF2-40B4-BE49-F238E27FC236}">
                <a16:creationId xmlns:a16="http://schemas.microsoft.com/office/drawing/2014/main" id="{F783E9CB-36B1-0945-9882-3719793AD550}"/>
              </a:ext>
            </a:extLst>
          </p:cNvPr>
          <p:cNvSpPr/>
          <p:nvPr/>
        </p:nvSpPr>
        <p:spPr>
          <a:xfrm>
            <a:off x="1981201" y="3671888"/>
            <a:ext cx="8220075" cy="8493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a:extLst>
              <a:ext uri="{FF2B5EF4-FFF2-40B4-BE49-F238E27FC236}">
                <a16:creationId xmlns:a16="http://schemas.microsoft.com/office/drawing/2014/main" id="{8035F5E5-D0E7-AB43-A198-759ED806ECFB}"/>
              </a:ext>
            </a:extLst>
          </p:cNvPr>
          <p:cNvSpPr/>
          <p:nvPr/>
        </p:nvSpPr>
        <p:spPr>
          <a:xfrm>
            <a:off x="1981201" y="1489076"/>
            <a:ext cx="8220075" cy="5873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5" name="Title 1">
            <a:extLst>
              <a:ext uri="{FF2B5EF4-FFF2-40B4-BE49-F238E27FC236}">
                <a16:creationId xmlns:a16="http://schemas.microsoft.com/office/drawing/2014/main" id="{0D01D1F6-FF06-7343-9A39-74991CC35DC8}"/>
              </a:ext>
            </a:extLst>
          </p:cNvPr>
          <p:cNvSpPr>
            <a:spLocks noGrp="1"/>
          </p:cNvSpPr>
          <p:nvPr>
            <p:ph type="title"/>
          </p:nvPr>
        </p:nvSpPr>
        <p:spPr>
          <a:xfrm>
            <a:off x="1981201" y="479426"/>
            <a:ext cx="8220075" cy="993775"/>
          </a:xfrm>
        </p:spPr>
        <p:txBody>
          <a:bodyPr/>
          <a:lstStyle/>
          <a:p>
            <a:pPr eaLnBrk="1" hangingPunct="1"/>
            <a:r>
              <a:rPr lang="en-GB" altLang="en-US"/>
              <a:t>Showing Respect</a:t>
            </a:r>
          </a:p>
        </p:txBody>
      </p:sp>
      <p:sp>
        <p:nvSpPr>
          <p:cNvPr id="3" name="Content Placeholder 2">
            <a:extLst>
              <a:ext uri="{FF2B5EF4-FFF2-40B4-BE49-F238E27FC236}">
                <a16:creationId xmlns:a16="http://schemas.microsoft.com/office/drawing/2014/main" id="{DAEBA02E-E28B-324C-90EC-AFADC16BD97E}"/>
              </a:ext>
            </a:extLst>
          </p:cNvPr>
          <p:cNvSpPr>
            <a:spLocks noGrp="1"/>
          </p:cNvSpPr>
          <p:nvPr>
            <p:ph idx="1"/>
          </p:nvPr>
        </p:nvSpPr>
        <p:spPr>
          <a:xfrm>
            <a:off x="2279650" y="1514475"/>
            <a:ext cx="7632700" cy="4578350"/>
          </a:xfrm>
        </p:spPr>
        <p:txBody>
          <a:bodyPr rtlCol="0">
            <a:normAutofit fontScale="62500" lnSpcReduction="20000"/>
          </a:bodyPr>
          <a:lstStyle/>
          <a:p>
            <a:pPr>
              <a:lnSpc>
                <a:spcPct val="150000"/>
              </a:lnSpc>
              <a:spcBef>
                <a:spcPct val="0"/>
              </a:spcBef>
              <a:defRPr/>
            </a:pPr>
            <a:r>
              <a:rPr lang="en-GB" altLang="en-US" dirty="0">
                <a:latin typeface="Twinkl" pitchFamily="2" charset="0"/>
                <a:cs typeface="Arial" panose="020B0604020202020204" pitchFamily="34" charset="0"/>
              </a:rPr>
              <a:t>No talking in the shrine room.</a:t>
            </a:r>
          </a:p>
          <a:p>
            <a:pPr>
              <a:lnSpc>
                <a:spcPct val="150000"/>
              </a:lnSpc>
              <a:spcBef>
                <a:spcPct val="0"/>
              </a:spcBef>
              <a:defRPr/>
            </a:pPr>
            <a:endParaRPr lang="en-GB" altLang="en-US" dirty="0">
              <a:latin typeface="Twinkl" pitchFamily="2" charset="0"/>
              <a:cs typeface="Arial" panose="020B0604020202020204" pitchFamily="34" charset="0"/>
            </a:endParaRPr>
          </a:p>
          <a:p>
            <a:pPr>
              <a:lnSpc>
                <a:spcPct val="150000"/>
              </a:lnSpc>
              <a:spcBef>
                <a:spcPct val="0"/>
              </a:spcBef>
              <a:defRPr/>
            </a:pPr>
            <a:r>
              <a:rPr lang="en-GB" altLang="en-US" dirty="0">
                <a:latin typeface="Twinkl" pitchFamily="2" charset="0"/>
                <a:cs typeface="Arial" panose="020B0604020202020204" pitchFamily="34" charset="0"/>
              </a:rPr>
              <a:t>Wear appropriate clothing and no shoes to be worn inside.</a:t>
            </a:r>
          </a:p>
          <a:p>
            <a:pPr>
              <a:lnSpc>
                <a:spcPct val="150000"/>
              </a:lnSpc>
              <a:spcBef>
                <a:spcPct val="0"/>
              </a:spcBef>
              <a:defRPr/>
            </a:pPr>
            <a:endParaRPr lang="en-GB" altLang="en-US" dirty="0">
              <a:latin typeface="Twinkl" pitchFamily="2" charset="0"/>
              <a:cs typeface="Arial" panose="020B0604020202020204" pitchFamily="34" charset="0"/>
            </a:endParaRPr>
          </a:p>
          <a:p>
            <a:pPr>
              <a:lnSpc>
                <a:spcPct val="150000"/>
              </a:lnSpc>
              <a:spcBef>
                <a:spcPct val="0"/>
              </a:spcBef>
              <a:defRPr/>
            </a:pPr>
            <a:r>
              <a:rPr lang="en-GB" altLang="en-US" dirty="0">
                <a:latin typeface="Twinkl" pitchFamily="2" charset="0"/>
                <a:cs typeface="Arial" panose="020B0604020202020204" pitchFamily="34" charset="0"/>
              </a:rPr>
              <a:t>Special books should be kept off the floor.</a:t>
            </a:r>
          </a:p>
          <a:p>
            <a:pPr>
              <a:lnSpc>
                <a:spcPct val="150000"/>
              </a:lnSpc>
              <a:spcBef>
                <a:spcPct val="0"/>
              </a:spcBef>
              <a:defRPr/>
            </a:pPr>
            <a:endParaRPr lang="en-GB" altLang="en-US" dirty="0">
              <a:latin typeface="Twinkl" pitchFamily="2" charset="0"/>
              <a:cs typeface="Arial" panose="020B0604020202020204" pitchFamily="34" charset="0"/>
            </a:endParaRPr>
          </a:p>
          <a:p>
            <a:pPr>
              <a:lnSpc>
                <a:spcPct val="150000"/>
              </a:lnSpc>
              <a:spcBef>
                <a:spcPct val="0"/>
              </a:spcBef>
              <a:defRPr/>
            </a:pPr>
            <a:r>
              <a:rPr lang="en-GB" altLang="en-US" dirty="0">
                <a:latin typeface="Twinkl" pitchFamily="2" charset="0"/>
                <a:cs typeface="Arial" panose="020B0604020202020204" pitchFamily="34" charset="0"/>
              </a:rPr>
              <a:t>Sit with your legs crossed on the floor, do not straighten out your legs (this is a sign of disrespect, so is lying down).</a:t>
            </a:r>
          </a:p>
          <a:p>
            <a:pPr>
              <a:lnSpc>
                <a:spcPct val="150000"/>
              </a:lnSpc>
              <a:spcBef>
                <a:spcPct val="0"/>
              </a:spcBef>
              <a:defRPr/>
            </a:pPr>
            <a:endParaRPr lang="en-GB" altLang="en-US" dirty="0">
              <a:latin typeface="Twinkl" pitchFamily="2" charset="0"/>
              <a:cs typeface="Arial" panose="020B0604020202020204" pitchFamily="34" charset="0"/>
            </a:endParaRPr>
          </a:p>
          <a:p>
            <a:pPr>
              <a:lnSpc>
                <a:spcPct val="150000"/>
              </a:lnSpc>
              <a:spcBef>
                <a:spcPct val="0"/>
              </a:spcBef>
              <a:defRPr/>
            </a:pPr>
            <a:r>
              <a:rPr lang="en-GB" altLang="en-US" dirty="0">
                <a:latin typeface="Twinkl" pitchFamily="2" charset="0"/>
                <a:cs typeface="Arial" panose="020B0604020202020204" pitchFamily="34" charset="0"/>
              </a:rPr>
              <a:t>Bow to the statue of Buddha.</a:t>
            </a:r>
          </a:p>
          <a:p>
            <a:pPr>
              <a:lnSpc>
                <a:spcPct val="150000"/>
              </a:lnSpc>
              <a:spcBef>
                <a:spcPct val="0"/>
              </a:spcBef>
              <a:defRPr/>
            </a:pPr>
            <a:endParaRPr lang="en-GB" altLang="en-US" dirty="0">
              <a:latin typeface="Twinkl" pitchFamily="2" charset="0"/>
              <a:cs typeface="Arial" panose="020B0604020202020204" pitchFamily="34" charset="0"/>
            </a:endParaRPr>
          </a:p>
          <a:p>
            <a:pPr>
              <a:lnSpc>
                <a:spcPct val="150000"/>
              </a:lnSpc>
              <a:spcBef>
                <a:spcPct val="0"/>
              </a:spcBef>
              <a:defRPr/>
            </a:pPr>
            <a:r>
              <a:rPr lang="en-GB" altLang="en-US" dirty="0">
                <a:latin typeface="Twinkl" pitchFamily="2" charset="0"/>
                <a:cs typeface="Arial" panose="020B0604020202020204" pitchFamily="34" charset="0"/>
              </a:rPr>
              <a:t>Make offerings.</a:t>
            </a:r>
          </a:p>
        </p:txBody>
      </p:sp>
    </p:spTree>
    <p:extLst>
      <p:ext uri="{BB962C8B-B14F-4D97-AF65-F5344CB8AC3E}">
        <p14:creationId xmlns:p14="http://schemas.microsoft.com/office/powerpoint/2010/main" val="274159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nodeType="afterGroup">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par>
                          <p:cTn id="25" fill="hold" nodeType="afterGroup">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nodeType="afterGroup">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childTnLst>
                          </p:cTn>
                        </p:par>
                        <p:par>
                          <p:cTn id="39" fill="hold" nodeType="afterGroup">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a:extLst>
              <a:ext uri="{FF2B5EF4-FFF2-40B4-BE49-F238E27FC236}">
                <a16:creationId xmlns:a16="http://schemas.microsoft.com/office/drawing/2014/main" id="{2219B890-AD5F-BD42-B4AB-841E41AC6D57}"/>
              </a:ext>
            </a:extLst>
          </p:cNvPr>
          <p:cNvSpPr>
            <a:spLocks noGrp="1"/>
          </p:cNvSpPr>
          <p:nvPr>
            <p:ph type="title"/>
          </p:nvPr>
        </p:nvSpPr>
        <p:spPr>
          <a:xfrm>
            <a:off x="1981201" y="479426"/>
            <a:ext cx="8220075" cy="993775"/>
          </a:xfrm>
        </p:spPr>
        <p:txBody>
          <a:bodyPr/>
          <a:lstStyle/>
          <a:p>
            <a:pPr eaLnBrk="1" hangingPunct="1"/>
            <a:r>
              <a:rPr lang="en-GB" altLang="en-US"/>
              <a:t>Plenary</a:t>
            </a:r>
          </a:p>
        </p:txBody>
      </p:sp>
      <p:sp>
        <p:nvSpPr>
          <p:cNvPr id="6" name="Oval 5">
            <a:extLst>
              <a:ext uri="{FF2B5EF4-FFF2-40B4-BE49-F238E27FC236}">
                <a16:creationId xmlns:a16="http://schemas.microsoft.com/office/drawing/2014/main" id="{F4BA2D86-C35F-2E47-ACA5-9BD25D01DCA3}"/>
              </a:ext>
            </a:extLst>
          </p:cNvPr>
          <p:cNvSpPr/>
          <p:nvPr/>
        </p:nvSpPr>
        <p:spPr>
          <a:xfrm>
            <a:off x="2146301" y="2173289"/>
            <a:ext cx="3089275" cy="3089275"/>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Content Placeholder 2">
            <a:extLst>
              <a:ext uri="{FF2B5EF4-FFF2-40B4-BE49-F238E27FC236}">
                <a16:creationId xmlns:a16="http://schemas.microsoft.com/office/drawing/2014/main" id="{115B1D69-17C5-D84A-BE89-47022B1F9E9F}"/>
              </a:ext>
            </a:extLst>
          </p:cNvPr>
          <p:cNvSpPr>
            <a:spLocks noGrp="1"/>
          </p:cNvSpPr>
          <p:nvPr>
            <p:ph idx="1"/>
          </p:nvPr>
        </p:nvSpPr>
        <p:spPr>
          <a:xfrm>
            <a:off x="2384426" y="2930525"/>
            <a:ext cx="2613025" cy="1574800"/>
          </a:xfrm>
        </p:spPr>
        <p:txBody>
          <a:bodyPr anchor="ctr">
            <a:normAutofit fontScale="85000" lnSpcReduction="20000"/>
          </a:bodyPr>
          <a:lstStyle/>
          <a:p>
            <a:pPr algn="ctr" eaLnBrk="1" hangingPunct="1">
              <a:lnSpc>
                <a:spcPct val="100000"/>
              </a:lnSpc>
              <a:spcBef>
                <a:spcPct val="0"/>
              </a:spcBef>
            </a:pPr>
            <a:r>
              <a:rPr lang="en-GB" altLang="en-US">
                <a:latin typeface="Twinkl" pitchFamily="2" charset="77"/>
                <a:cs typeface="Arial" panose="020B0604020202020204" pitchFamily="34" charset="0"/>
              </a:rPr>
              <a:t>Why do you think visiting the temple is important to many Buddhists? </a:t>
            </a:r>
          </a:p>
        </p:txBody>
      </p:sp>
      <p:pic>
        <p:nvPicPr>
          <p:cNvPr id="23556" name="Picture 4">
            <a:extLst>
              <a:ext uri="{FF2B5EF4-FFF2-40B4-BE49-F238E27FC236}">
                <a16:creationId xmlns:a16="http://schemas.microsoft.com/office/drawing/2014/main" id="{00AE4930-6E27-8744-8055-CF7C8738DECC}"/>
              </a:ext>
            </a:extLst>
          </p:cNvPr>
          <p:cNvPicPr>
            <a:picLocks noChangeAspect="1"/>
          </p:cNvPicPr>
          <p:nvPr/>
        </p:nvPicPr>
        <p:blipFill>
          <a:blip r:embed="rId2">
            <a:extLst>
              <a:ext uri="{28A0092B-C50C-407E-A947-70E740481C1C}">
                <a14:useLocalDpi xmlns:a14="http://schemas.microsoft.com/office/drawing/2010/main" val="0"/>
              </a:ext>
            </a:extLst>
          </a:blip>
          <a:srcRect b="15730"/>
          <a:stretch>
            <a:fillRect/>
          </a:stretch>
        </p:blipFill>
        <p:spPr bwMode="auto">
          <a:xfrm>
            <a:off x="4849814" y="2813050"/>
            <a:ext cx="2224087" cy="359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a:extLst>
              <a:ext uri="{FF2B5EF4-FFF2-40B4-BE49-F238E27FC236}">
                <a16:creationId xmlns:a16="http://schemas.microsoft.com/office/drawing/2014/main" id="{9F304858-ACEF-8844-96CA-14435CF5D8DE}"/>
              </a:ext>
            </a:extLst>
          </p:cNvPr>
          <p:cNvSpPr>
            <a:spLocks/>
          </p:cNvSpPr>
          <p:nvPr/>
        </p:nvSpPr>
        <p:spPr bwMode="auto">
          <a:xfrm>
            <a:off x="5729288" y="1925638"/>
            <a:ext cx="785812" cy="8636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buFont typeface="Arial" panose="020B0604020202020204" pitchFamily="34" charset="0"/>
              <a:buNone/>
            </a:pPr>
            <a:r>
              <a:rPr lang="en-GB" altLang="en-US" sz="9600" b="1">
                <a:solidFill>
                  <a:srgbClr val="92D050"/>
                </a:solidFill>
              </a:rPr>
              <a:t>?</a:t>
            </a:r>
          </a:p>
        </p:txBody>
      </p:sp>
      <p:sp>
        <p:nvSpPr>
          <p:cNvPr id="10" name="Content Placeholder 2">
            <a:extLst>
              <a:ext uri="{FF2B5EF4-FFF2-40B4-BE49-F238E27FC236}">
                <a16:creationId xmlns:a16="http://schemas.microsoft.com/office/drawing/2014/main" id="{091A41E8-56A5-6C49-8DA5-60C223BA4C61}"/>
              </a:ext>
            </a:extLst>
          </p:cNvPr>
          <p:cNvSpPr>
            <a:spLocks/>
          </p:cNvSpPr>
          <p:nvPr/>
        </p:nvSpPr>
        <p:spPr bwMode="auto">
          <a:xfrm rot="20353915">
            <a:off x="4868863" y="2346325"/>
            <a:ext cx="785812" cy="8636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buFont typeface="Arial" panose="020B0604020202020204" pitchFamily="34" charset="0"/>
              <a:buNone/>
            </a:pPr>
            <a:r>
              <a:rPr lang="en-GB" altLang="en-US" sz="9600" b="1">
                <a:solidFill>
                  <a:srgbClr val="FFC000"/>
                </a:solidFill>
              </a:rPr>
              <a:t>?</a:t>
            </a:r>
          </a:p>
        </p:txBody>
      </p:sp>
      <p:sp>
        <p:nvSpPr>
          <p:cNvPr id="11" name="Content Placeholder 2">
            <a:extLst>
              <a:ext uri="{FF2B5EF4-FFF2-40B4-BE49-F238E27FC236}">
                <a16:creationId xmlns:a16="http://schemas.microsoft.com/office/drawing/2014/main" id="{D5EAE6D6-1684-A849-87DD-F864ED4DB1E5}"/>
              </a:ext>
            </a:extLst>
          </p:cNvPr>
          <p:cNvSpPr>
            <a:spLocks/>
          </p:cNvSpPr>
          <p:nvPr/>
        </p:nvSpPr>
        <p:spPr bwMode="auto">
          <a:xfrm rot="1013341">
            <a:off x="6564314" y="2297113"/>
            <a:ext cx="784225" cy="8636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buFont typeface="Arial" panose="020B0604020202020204" pitchFamily="34" charset="0"/>
              <a:buNone/>
            </a:pPr>
            <a:r>
              <a:rPr lang="en-GB" altLang="en-US" sz="9600" b="1">
                <a:solidFill>
                  <a:srgbClr val="00B0F0"/>
                </a:solidFill>
              </a:rPr>
              <a:t>?</a:t>
            </a:r>
          </a:p>
        </p:txBody>
      </p:sp>
      <p:grpSp>
        <p:nvGrpSpPr>
          <p:cNvPr id="12" name="Group 11">
            <a:extLst>
              <a:ext uri="{FF2B5EF4-FFF2-40B4-BE49-F238E27FC236}">
                <a16:creationId xmlns:a16="http://schemas.microsoft.com/office/drawing/2014/main" id="{AFFEDB8D-6D17-D048-AB2F-36D1465FE513}"/>
              </a:ext>
            </a:extLst>
          </p:cNvPr>
          <p:cNvGrpSpPr>
            <a:grpSpLocks/>
          </p:cNvGrpSpPr>
          <p:nvPr/>
        </p:nvGrpSpPr>
        <p:grpSpPr bwMode="auto">
          <a:xfrm>
            <a:off x="7008814" y="2235201"/>
            <a:ext cx="3089275" cy="3089275"/>
            <a:chOff x="5484887" y="2235529"/>
            <a:chExt cx="3089189" cy="3089189"/>
          </a:xfrm>
        </p:grpSpPr>
        <p:sp>
          <p:nvSpPr>
            <p:cNvPr id="13" name="Oval 12">
              <a:extLst>
                <a:ext uri="{FF2B5EF4-FFF2-40B4-BE49-F238E27FC236}">
                  <a16:creationId xmlns:a16="http://schemas.microsoft.com/office/drawing/2014/main" id="{0F691469-43F0-704A-84A3-6ECAAB9A692B}"/>
                </a:ext>
              </a:extLst>
            </p:cNvPr>
            <p:cNvSpPr/>
            <p:nvPr/>
          </p:nvSpPr>
          <p:spPr>
            <a:xfrm>
              <a:off x="5484887" y="2235529"/>
              <a:ext cx="3089189" cy="3089189"/>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562" name="Content Placeholder 2">
              <a:extLst>
                <a:ext uri="{FF2B5EF4-FFF2-40B4-BE49-F238E27FC236}">
                  <a16:creationId xmlns:a16="http://schemas.microsoft.com/office/drawing/2014/main" id="{F43ED9BB-01C2-5947-AB66-D7ADF77ED49F}"/>
                </a:ext>
              </a:extLst>
            </p:cNvPr>
            <p:cNvSpPr>
              <a:spLocks/>
            </p:cNvSpPr>
            <p:nvPr/>
          </p:nvSpPr>
          <p:spPr bwMode="auto">
            <a:xfrm>
              <a:off x="5722920" y="2992502"/>
              <a:ext cx="2613122" cy="157524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 typeface="Arial" panose="020B0604020202020204" pitchFamily="34" charset="0"/>
                <a:buNone/>
              </a:pPr>
              <a:r>
                <a:rPr lang="en-GB" altLang="en-US">
                  <a:cs typeface="Arial" panose="020B0604020202020204" pitchFamily="34" charset="0"/>
                </a:rPr>
                <a:t>Do you have any further questions about Buddhist temples?</a:t>
              </a:r>
            </a:p>
          </p:txBody>
        </p:sp>
      </p:grpSp>
    </p:spTree>
    <p:extLst>
      <p:ext uri="{BB962C8B-B14F-4D97-AF65-F5344CB8AC3E}">
        <p14:creationId xmlns:p14="http://schemas.microsoft.com/office/powerpoint/2010/main" val="42352422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2000"/>
                                        <p:tgtEl>
                                          <p:spTgt spid="7">
                                            <p:txEl>
                                              <p:pRg st="0" end="0"/>
                                            </p:txEl>
                                          </p:spTgt>
                                        </p:tgtEl>
                                      </p:cBhvr>
                                    </p:animEffect>
                                  </p:childTnLst>
                                </p:cTn>
                              </p:par>
                            </p:childTnLst>
                          </p:cTn>
                        </p:par>
                        <p:par>
                          <p:cTn id="11" fill="hold" nodeType="afterGroup">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nodeType="afterGroup">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nodeType="afterGroup">
                            <p:stCondLst>
                              <p:cond delay="3000"/>
                            </p:stCondLst>
                            <p:childTnLst>
                              <p:par>
                                <p:cTn id="20" presetID="10"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nodeType="afterGroup">
                            <p:stCondLst>
                              <p:cond delay="35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build="p"/>
      <p:bldP spid="9" grpId="0"/>
      <p:bldP spid="10" grpId="0"/>
      <p:bldP spid="11"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649</Words>
  <Application>Microsoft Macintosh PowerPoint</Application>
  <PresentationFormat>Widescreen</PresentationFormat>
  <Paragraphs>65</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Sassoon Infant Rg</vt:lpstr>
      <vt:lpstr>Tuffy</vt:lpstr>
      <vt:lpstr>Twinkl</vt:lpstr>
      <vt:lpstr>Office Theme</vt:lpstr>
      <vt:lpstr>Buddhist Temples</vt:lpstr>
      <vt:lpstr>Important Features of a Buddhist Temple</vt:lpstr>
      <vt:lpstr>Why do People go to a Buddhist Temple?</vt:lpstr>
      <vt:lpstr>Why Do People Go to a Buddhist Temple?</vt:lpstr>
      <vt:lpstr>Why Do People Go to a Buddhist Temple?</vt:lpstr>
      <vt:lpstr>Why Do People Go to a Buddhist Temple?</vt:lpstr>
      <vt:lpstr>Buddhist Worship at Home</vt:lpstr>
      <vt:lpstr>Showing Respect</vt:lpstr>
      <vt:lpstr>Plenary</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Buddhist Temples</dc:title>
  <dc:creator>Emma Jones</dc:creator>
  <cp:lastModifiedBy>Emma Jones</cp:lastModifiedBy>
  <cp:revision>1</cp:revision>
  <dcterms:created xsi:type="dcterms:W3CDTF">2020-04-17T13:06:04Z</dcterms:created>
  <dcterms:modified xsi:type="dcterms:W3CDTF">2020-04-17T13:07:27Z</dcterms:modified>
</cp:coreProperties>
</file>