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74" r:id="rId2"/>
    <p:sldId id="28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35" autoAdjust="0"/>
    <p:restoredTop sz="93792" autoAdjust="0"/>
  </p:normalViewPr>
  <p:slideViewPr>
    <p:cSldViewPr snapToGrid="0">
      <p:cViewPr varScale="1">
        <p:scale>
          <a:sx n="44" d="100"/>
          <a:sy n="44" d="100"/>
        </p:scale>
        <p:origin x="232" y="1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5DDCA9-5AAB-4F94-BC44-C29A47CDEF20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4A269-685A-4DF1-996A-E52057E03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182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blue shirt&#10;&#10;Description automatically generated">
            <a:extLst>
              <a:ext uri="{FF2B5EF4-FFF2-40B4-BE49-F238E27FC236}">
                <a16:creationId xmlns:a16="http://schemas.microsoft.com/office/drawing/2014/main" id="{8AF5FEB6-484B-45ED-B239-8BAA85DEEE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F68B737-C81B-454A-B2AF-8074D3AA295C}"/>
              </a:ext>
            </a:extLst>
          </p:cNvPr>
          <p:cNvSpPr txBox="1">
            <a:spLocks/>
          </p:cNvSpPr>
          <p:nvPr userDrawn="1"/>
        </p:nvSpPr>
        <p:spPr>
          <a:xfrm>
            <a:off x="9525" y="5215350"/>
            <a:ext cx="9756058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3564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person, building, table&#10;&#10;Description automatically generated">
            <a:extLst>
              <a:ext uri="{FF2B5EF4-FFF2-40B4-BE49-F238E27FC236}">
                <a16:creationId xmlns:a16="http://schemas.microsoft.com/office/drawing/2014/main" id="{D7FA5762-3F53-4644-B4EC-3B23A67396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F1DB2CF-C42B-4C9C-AB1A-5CEAB65581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rgbClr val="00AEEF"/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7137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rticle of the Week: Article 24. A picture of hand washing and the Unicef Rights Respecting Schools log. ">
            <a:extLst>
              <a:ext uri="{FF2B5EF4-FFF2-40B4-BE49-F238E27FC236}">
                <a16:creationId xmlns:a16="http://schemas.microsoft.com/office/drawing/2014/main" id="{E3E9CA09-357D-4A72-9568-0E338F7821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E857259-BCA9-4619-887D-EB41A9DB5E54}"/>
              </a:ext>
            </a:extLst>
          </p:cNvPr>
          <p:cNvSpPr txBox="1">
            <a:spLocks/>
          </p:cNvSpPr>
          <p:nvPr userDrawn="1"/>
        </p:nvSpPr>
        <p:spPr>
          <a:xfrm>
            <a:off x="9525" y="5109802"/>
            <a:ext cx="9756058" cy="1299568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Article of the week: </a:t>
            </a:r>
          </a:p>
          <a:p>
            <a:r>
              <a:rPr lang="en-US" dirty="0"/>
              <a:t>Article 24- health services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961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4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on a bench posing for the camera&#10;&#10;Description automatically generated">
            <a:extLst>
              <a:ext uri="{FF2B5EF4-FFF2-40B4-BE49-F238E27FC236}">
                <a16:creationId xmlns:a16="http://schemas.microsoft.com/office/drawing/2014/main" id="{6DF46F59-1552-43A3-8FF6-61BF2BE307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0086558-DC37-4EAE-B016-9EB5500DC64B}"/>
              </a:ext>
            </a:extLst>
          </p:cNvPr>
          <p:cNvSpPr txBox="1">
            <a:spLocks/>
          </p:cNvSpPr>
          <p:nvPr userDrawn="1"/>
        </p:nvSpPr>
        <p:spPr>
          <a:xfrm>
            <a:off x="9525" y="5234399"/>
            <a:ext cx="9756058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828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&#10;&#10;Description automatically generated">
            <a:extLst>
              <a:ext uri="{FF2B5EF4-FFF2-40B4-BE49-F238E27FC236}">
                <a16:creationId xmlns:a16="http://schemas.microsoft.com/office/drawing/2014/main" id="{39F74BA6-7560-412E-AADE-C20BD3DA0F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A9A57AB-57F9-49CB-9A39-A85B5D990859}"/>
              </a:ext>
            </a:extLst>
          </p:cNvPr>
          <p:cNvSpPr txBox="1">
            <a:spLocks/>
          </p:cNvSpPr>
          <p:nvPr userDrawn="1"/>
        </p:nvSpPr>
        <p:spPr>
          <a:xfrm>
            <a:off x="9525" y="5386800"/>
            <a:ext cx="9756058" cy="745571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540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2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child, small, holding&#10;&#10;Description automatically generated">
            <a:extLst>
              <a:ext uri="{FF2B5EF4-FFF2-40B4-BE49-F238E27FC236}">
                <a16:creationId xmlns:a16="http://schemas.microsoft.com/office/drawing/2014/main" id="{45BBBFA7-E2FC-4B12-BF6E-1B4B2A7EE1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FAD9AD8-9588-495D-B247-8BEF16B6EB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696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3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&#10;&#10;Description automatically generated">
            <a:extLst>
              <a:ext uri="{FF2B5EF4-FFF2-40B4-BE49-F238E27FC236}">
                <a16:creationId xmlns:a16="http://schemas.microsoft.com/office/drawing/2014/main" id="{7B3B37E0-2ACA-4A10-BED8-ECA45F9AF8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A470E99-752E-4019-8754-57F4AA908E7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108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091911FD-C706-49A8-AACB-7148640A49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96DC365-BE4B-4276-8A98-99D297B293B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0324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5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eading a book&#10;&#10;Description automatically generated">
            <a:extLst>
              <a:ext uri="{FF2B5EF4-FFF2-40B4-BE49-F238E27FC236}">
                <a16:creationId xmlns:a16="http://schemas.microsoft.com/office/drawing/2014/main" id="{AFE411CA-BC3D-4851-9A86-22CA2BC2EB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138FBF6-3A1E-455A-AC54-76272693996D}"/>
              </a:ext>
            </a:extLst>
          </p:cNvPr>
          <p:cNvSpPr txBox="1">
            <a:spLocks/>
          </p:cNvSpPr>
          <p:nvPr userDrawn="1"/>
        </p:nvSpPr>
        <p:spPr>
          <a:xfrm>
            <a:off x="9525" y="5234400"/>
            <a:ext cx="9756058" cy="745571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126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brick wall&#10;&#10;Description automatically generated">
            <a:extLst>
              <a:ext uri="{FF2B5EF4-FFF2-40B4-BE49-F238E27FC236}">
                <a16:creationId xmlns:a16="http://schemas.microsoft.com/office/drawing/2014/main" id="{356664BE-2FE0-4257-841A-27026C4DDE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9" b="24887"/>
          <a:stretch/>
        </p:blipFill>
        <p:spPr>
          <a:xfrm>
            <a:off x="0" y="0"/>
            <a:ext cx="12283623" cy="6858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0ADF5142-344E-49DE-89F0-00979C3B6CB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32021" y="327727"/>
            <a:ext cx="6459728" cy="3311906"/>
          </a:xfrm>
          <a:solidFill>
            <a:srgbClr val="00AEEF">
              <a:alpha val="75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BC97E78-6D89-447C-A407-C3E1372B143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35148" y="655180"/>
            <a:ext cx="6279757" cy="810063"/>
          </a:xfrm>
          <a:noFill/>
        </p:spPr>
        <p:txBody>
          <a:bodyPr wrap="square" anchor="b">
            <a:normAutofit/>
          </a:bodyPr>
          <a:lstStyle>
            <a:lvl1pPr algn="l">
              <a:defRPr sz="50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Catchy headline</a:t>
            </a:r>
            <a:endParaRPr lang="en-GB" dirty="0"/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753E7A9D-DA31-4672-B8C3-769682EEDE3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627" y="5561214"/>
            <a:ext cx="5967996" cy="128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955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DF6CECDD-4B3C-4D19-81B6-4C1EB76CA6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6" b="8592"/>
          <a:stretch/>
        </p:blipFill>
        <p:spPr>
          <a:xfrm flipH="1">
            <a:off x="0" y="12921"/>
            <a:ext cx="12296003" cy="6858000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223EDDFD-1C76-4449-8C6F-4521C01460C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747869" y="4578452"/>
            <a:ext cx="6459728" cy="3311906"/>
          </a:xfrm>
          <a:solidFill>
            <a:srgbClr val="00AEEF">
              <a:alpha val="50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980D7A8-E0F7-4237-8135-08CD67F56BF0}"/>
              </a:ext>
            </a:extLst>
          </p:cNvPr>
          <p:cNvSpPr txBox="1">
            <a:spLocks/>
          </p:cNvSpPr>
          <p:nvPr userDrawn="1"/>
        </p:nvSpPr>
        <p:spPr>
          <a:xfrm>
            <a:off x="5484421" y="480127"/>
            <a:ext cx="6459728" cy="3311906"/>
          </a:xfrm>
          <a:prstGeom prst="rect">
            <a:avLst/>
          </a:prstGeom>
          <a:solidFill>
            <a:srgbClr val="00AEEF">
              <a:alpha val="50000"/>
            </a:srgbClr>
          </a:solidFill>
        </p:spPr>
        <p:txBody>
          <a:bodyPr vert="horz" wrap="square" lIns="216000" tIns="1152000" rIns="91440" bIns="72000" rtlCol="0">
            <a:spAutoFit/>
          </a:bodyPr>
          <a:lstStyle>
            <a:lvl1pPr marL="565200" indent="-4572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1717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endParaRPr lang="en-US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1C93EB2-983F-47B4-960F-C5E94FBABECF}"/>
              </a:ext>
            </a:extLst>
          </p:cNvPr>
          <p:cNvSpPr txBox="1">
            <a:spLocks/>
          </p:cNvSpPr>
          <p:nvPr userDrawn="1"/>
        </p:nvSpPr>
        <p:spPr>
          <a:xfrm>
            <a:off x="5587548" y="807580"/>
            <a:ext cx="6279757" cy="810063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000" kern="12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Catchy headline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89335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3EAA7537-BB7E-5641-A98F-8B4B9F06952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32021" y="327727"/>
            <a:ext cx="6459728" cy="3311906"/>
          </a:xfrm>
          <a:solidFill>
            <a:srgbClr val="00AEEF">
              <a:alpha val="50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2C04F4F-1B20-0648-8A72-40D030AAEA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35148" y="655180"/>
            <a:ext cx="6279757" cy="810063"/>
          </a:xfrm>
          <a:noFill/>
        </p:spPr>
        <p:txBody>
          <a:bodyPr wrap="square" anchor="b">
            <a:normAutofit/>
          </a:bodyPr>
          <a:lstStyle>
            <a:lvl1pPr algn="l">
              <a:defRPr sz="50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Catchy headline</a:t>
            </a:r>
            <a:endParaRPr lang="en-GB" dirty="0"/>
          </a:p>
        </p:txBody>
      </p:sp>
      <p:pic>
        <p:nvPicPr>
          <p:cNvPr id="3" name="Picture 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CD490288-7422-4322-9084-9C9B814356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81"/>
          <a:stretch/>
        </p:blipFill>
        <p:spPr>
          <a:xfrm flipH="1">
            <a:off x="0" y="-1"/>
            <a:ext cx="12376321" cy="6858001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AF9D4B28-2DD9-454C-89ED-681EAE322861}"/>
              </a:ext>
            </a:extLst>
          </p:cNvPr>
          <p:cNvSpPr txBox="1">
            <a:spLocks/>
          </p:cNvSpPr>
          <p:nvPr userDrawn="1"/>
        </p:nvSpPr>
        <p:spPr>
          <a:xfrm>
            <a:off x="5484421" y="480127"/>
            <a:ext cx="6459728" cy="3311906"/>
          </a:xfrm>
          <a:prstGeom prst="rect">
            <a:avLst/>
          </a:prstGeom>
          <a:solidFill>
            <a:srgbClr val="00AEEF">
              <a:alpha val="50000"/>
            </a:srgbClr>
          </a:solidFill>
        </p:spPr>
        <p:txBody>
          <a:bodyPr vert="horz" wrap="square" lIns="216000" tIns="1152000" rIns="91440" bIns="72000" rtlCol="0">
            <a:spAutoFit/>
          </a:bodyPr>
          <a:lstStyle>
            <a:lvl1pPr marL="565200" indent="-4572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1717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endParaRPr lang="en-US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D894F58-5793-4F29-A793-699055ED4A86}"/>
              </a:ext>
            </a:extLst>
          </p:cNvPr>
          <p:cNvSpPr txBox="1">
            <a:spLocks/>
          </p:cNvSpPr>
          <p:nvPr userDrawn="1"/>
        </p:nvSpPr>
        <p:spPr>
          <a:xfrm>
            <a:off x="5587548" y="807580"/>
            <a:ext cx="6279757" cy="810063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000" kern="12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Catchy headline</a:t>
            </a:r>
            <a:endParaRPr lang="en-GB" dirty="0"/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BFC157B5-A531-4FA9-B9B8-A61DF76F607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325" y="5561214"/>
            <a:ext cx="5967996" cy="128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129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1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62099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4" name="Straight Connector 13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15671" y="2820254"/>
            <a:ext cx="6923913" cy="2737717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6B79801-24AD-D045-91A4-8CAA77B45F82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FB9AC4-D235-4BEF-9610-04EB15FE5F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38275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716929C2-066E-4D34-BAC1-989E09F25C2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050" y="5729259"/>
            <a:ext cx="5314950" cy="114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90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47243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6" name="Straight Connector 15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14000" y="2818800"/>
            <a:ext cx="6864624" cy="2736000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4B2D3026-048A-9142-A054-33A8D949F48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C831A1-CA51-4AA7-92C0-DC82C97C8F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70"/>
            <a:ext cx="12192000" cy="1438275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9A403F6-E9D5-4F5B-AE65-C9857B464E5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674" y="5725444"/>
            <a:ext cx="5267325" cy="113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127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62099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EE0FCB-1120-4045-A506-E38BD7CCECDC}"/>
              </a:ext>
            </a:extLst>
          </p:cNvPr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77A8A0B3-3B2A-AB4B-BEE9-9414726990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25/04/2020</a:t>
            </a:fld>
            <a:endParaRPr lang="en-GB" dirty="0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DD09AFA5-DCD0-E340-8D58-CFDEFD3B5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F67DBEDA-B8B3-F145-A1EF-5E27398B2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17BFA0B-5503-8E47-A9FE-CB36531DBD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5671" y="2820254"/>
            <a:ext cx="6923913" cy="2737717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3ED1B41-DD44-7142-8A5C-93153C1A5D9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1B97C1-AB14-4742-96FE-65519B3A0C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317"/>
            <a:ext cx="12192000" cy="1438275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45F386D-8288-407E-B1CE-3BBE12F9BF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24" y="5727268"/>
            <a:ext cx="5210175" cy="112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55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60000" y="5733256"/>
            <a:ext cx="21336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000" y="6079572"/>
            <a:ext cx="2393058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0000" y="6381328"/>
            <a:ext cx="21336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cxnSp>
        <p:nvCxnSpPr>
          <p:cNvPr id="15" name="Straight Connector 14"/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1CD61517-2F16-984C-8E89-B0B5FA44E66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12A57768-1294-ED41-B676-EB2AF53F309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00AEEF">
              <a:alpha val="2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A6BACA24-784C-1A4C-8859-F1C34A74BBE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BA8DB4F-C264-4B1F-986F-5F6D4B9364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5727492"/>
            <a:ext cx="5257800" cy="113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915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60000" y="5733256"/>
            <a:ext cx="21336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000" y="6079572"/>
            <a:ext cx="2393058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0000" y="6381328"/>
            <a:ext cx="21336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A024272C-EC56-4A4C-B423-A2B8BF1185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CCCCCC"/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2D28273-AF60-CD41-B3AA-ED55184D2690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804FE9B-D434-974C-B364-3E83BD60621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BC3FE530-A857-447C-BEE6-6FB7B23801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40" y="5733256"/>
            <a:ext cx="5296360" cy="113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49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cxnSp>
        <p:nvCxnSpPr>
          <p:cNvPr id="14" name="Straight Connector 13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46ABFD98-52CF-094B-BA09-820BA0535F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5671" y="1647243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679108B7-D853-2849-B3D0-121B7B3A719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4000" y="2818800"/>
            <a:ext cx="6864624" cy="2736000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80093D9-C974-5B40-A10E-AD59481BB19C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5B86AF-CAE4-4983-A56F-0CE764AA26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70"/>
            <a:ext cx="12192000" cy="1438275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4C80FCF5-BB25-439C-A67F-0A3022EA18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774" y="5747691"/>
            <a:ext cx="5229225" cy="112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5190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f object 7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25/04/2020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E547F618-F2BA-114A-9CB9-E89CFBA4CC19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</p:spTree>
    <p:extLst>
      <p:ext uri="{BB962C8B-B14F-4D97-AF65-F5344CB8AC3E}">
        <p14:creationId xmlns:p14="http://schemas.microsoft.com/office/powerpoint/2010/main" val="4764659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8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2F809C2A-ED78-774E-803B-763A64F7EE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25/04/2020</a:t>
            </a:fld>
            <a:endParaRPr lang="en-GB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D2DB18E1-098A-C447-9B09-1D5CB3187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EBBE1BEA-DE79-2243-A210-67BB09690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21F060E5-A962-A842-B950-0A236A02ADE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93EC14A-A687-FF43-80AE-C62B1C663369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Subtitle 2">
            <a:extLst>
              <a:ext uri="{FF2B5EF4-FFF2-40B4-BE49-F238E27FC236}">
                <a16:creationId xmlns:a16="http://schemas.microsoft.com/office/drawing/2014/main" id="{EFA5FD64-D39F-D844-BBE5-45557F16216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CCCCCC"/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181569C-1EDC-A14B-AF66-DC662A2215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0EC37E3-96A4-4A3B-9F60-DAFF1F72C3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3325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4012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60000" y="5733256"/>
            <a:ext cx="21336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000" y="6079572"/>
            <a:ext cx="2393058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0000" y="6381328"/>
            <a:ext cx="21336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B11FE6B6-3EF0-CB4D-B5F9-454E5F1049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84506B1-4BE2-A445-8DE9-D4575C3F1AA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D9C58E6-6A77-E740-8A67-6AE88D1333B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1735200"/>
            <a:ext cx="5350894" cy="3722957"/>
          </a:xfrm>
          <a:solidFill>
            <a:srgbClr val="00AEEF">
              <a:alpha val="2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EA8AFAC-6634-9D44-9B66-82447A5FC9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18334" y="1743791"/>
            <a:ext cx="5351463" cy="3722688"/>
          </a:xfrm>
          <a:solidFill>
            <a:srgbClr val="00AEEF">
              <a:alpha val="25000"/>
            </a:srgbClr>
          </a:solidFill>
        </p:spPr>
        <p:txBody>
          <a:bodyPr lIns="180000" tIns="180000" bIns="72000"/>
          <a:lstStyle>
            <a:lvl1pPr marL="342000" indent="-342000">
              <a:buClr>
                <a:srgbClr val="00AEEF"/>
              </a:buClr>
              <a:buFont typeface="Wingdings" pitchFamily="2" charset="2"/>
              <a:buChar char="§"/>
              <a:defRPr lang="en-US" sz="3200" b="0" i="0" kern="1200" baseline="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1pPr>
            <a:lvl2pPr marL="792000" indent="-342000">
              <a:buClr>
                <a:srgbClr val="999999"/>
              </a:buClr>
              <a:buFont typeface="Wingdings" pitchFamily="2" charset="2"/>
              <a:buChar char="§"/>
              <a:defRPr lang="en-US" sz="28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2pPr>
            <a:lvl3pPr marL="1198800" indent="-284400">
              <a:buClr>
                <a:srgbClr val="00AEEF"/>
              </a:buClr>
              <a:buFont typeface="Wingdings" pitchFamily="2" charset="2"/>
              <a:buChar char="§"/>
              <a:defRPr lang="en-US" sz="24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3pPr>
            <a:lvl4pPr marL="1656000" indent="-284400">
              <a:buClr>
                <a:srgbClr val="999999"/>
              </a:buClr>
              <a:buFont typeface="Wingdings" pitchFamily="2" charset="2"/>
              <a:buChar char="§"/>
              <a:defRPr lang="en-US" sz="2000" b="0" i="0" kern="1200" dirty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4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E2BF188-8574-4CF0-9C2C-A22D7FCF2A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536" y="5721408"/>
            <a:ext cx="5351464" cy="115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797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86F8ED-6F66-BE45-ADC6-D6BC0CEF01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0000" y="1652580"/>
            <a:ext cx="10858500" cy="4092575"/>
          </a:xfrm>
        </p:spPr>
        <p:txBody>
          <a:bodyPr tIns="180000"/>
          <a:lstStyle>
            <a:lvl1pPr marL="457200" indent="-457200">
              <a:spcAft>
                <a:spcPts val="1000"/>
              </a:spcAft>
              <a:buClr>
                <a:srgbClr val="00AEEF"/>
              </a:buClr>
              <a:buFont typeface="Wingdings" pitchFamily="2" charset="2"/>
              <a:buChar char="§"/>
              <a:defRPr/>
            </a:lvl1pPr>
            <a:lvl2pPr marL="800100" indent="-342900">
              <a:buClr>
                <a:schemeClr val="tx1"/>
              </a:buClr>
              <a:buFont typeface="Wingdings" pitchFamily="2" charset="2"/>
              <a:buChar char="§"/>
              <a:defRPr/>
            </a:lvl2pPr>
            <a:lvl3pPr marL="1143000" indent="-228600">
              <a:buClr>
                <a:srgbClr val="00AEEF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chemeClr val="tx1"/>
              </a:buClr>
              <a:buFont typeface="Wingdings" pitchFamily="2" charset="2"/>
              <a:buChar char="§"/>
              <a:defRPr/>
            </a:lvl4pPr>
            <a:lvl5pPr marL="2114550" indent="-285750">
              <a:buClr>
                <a:srgbClr val="00AEEF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add engaging text</a:t>
            </a:r>
          </a:p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And some more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4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32FFBB5-AF36-DC41-B7D2-D1C8564792E3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CA965B56-7434-4F4E-9C33-F1D3F13194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rgbClr val="00AEEF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19980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Happy Healthy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25/04/2020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Happy, healthy lives 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521DE52-F672-42FF-B152-EAC43626C1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4" r="16762"/>
          <a:stretch/>
        </p:blipFill>
        <p:spPr>
          <a:xfrm>
            <a:off x="7555613" y="1724410"/>
            <a:ext cx="3722958" cy="3733747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EFAD32A9-DA84-4E54-8571-875AEEB0F52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904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8704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Education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25/04/2020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education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10F82B-DCE9-D446-8716-17CA4294A4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334" y="5864401"/>
            <a:ext cx="5873666" cy="993599"/>
          </a:xfrm>
          <a:prstGeom prst="rect">
            <a:avLst/>
          </a:prstGeom>
        </p:spPr>
      </p:pic>
      <p:pic>
        <p:nvPicPr>
          <p:cNvPr id="8" name="Picture 7" descr="A picture containing grass, outdoor, building, man&#10;&#10;Description automatically generated">
            <a:extLst>
              <a:ext uri="{FF2B5EF4-FFF2-40B4-BE49-F238E27FC236}">
                <a16:creationId xmlns:a16="http://schemas.microsoft.com/office/drawing/2014/main" id="{4F095093-BD19-4072-9C47-B89A1EA671A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8" t="216" r="15901" b="-216"/>
          <a:stretch/>
        </p:blipFill>
        <p:spPr>
          <a:xfrm>
            <a:off x="7551452" y="1715768"/>
            <a:ext cx="3802348" cy="37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497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Children on the move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25/04/2020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Children on the move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12" name="Picture 11" descr="A couple of people posing for the camera&#10;&#10;Description automatically generated">
            <a:extLst>
              <a:ext uri="{FF2B5EF4-FFF2-40B4-BE49-F238E27FC236}">
                <a16:creationId xmlns:a16="http://schemas.microsoft.com/office/drawing/2014/main" id="{628FD798-F96A-47F7-91FA-9B23B97FB8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657" y="1733030"/>
            <a:ext cx="3622280" cy="3733449"/>
          </a:xfrm>
          <a:prstGeom prst="rect">
            <a:avLst/>
          </a:prstGeom>
        </p:spPr>
      </p:pic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BD4E0E52-D9BA-44A7-BC31-28D13E38C46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904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3632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Ending violence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25/04/2020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Ending violence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3" name="Picture 2" descr="Two people sitting on a bench&#10;&#10;Description automatically generated">
            <a:extLst>
              <a:ext uri="{FF2B5EF4-FFF2-40B4-BE49-F238E27FC236}">
                <a16:creationId xmlns:a16="http://schemas.microsoft.com/office/drawing/2014/main" id="{FE552C36-7447-4782-9DB5-5F5C5C25401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5" r="16847" b="3412"/>
          <a:stretch/>
        </p:blipFill>
        <p:spPr>
          <a:xfrm>
            <a:off x="7475252" y="1735201"/>
            <a:ext cx="3859497" cy="370272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7D60D268-A37E-4873-ADD6-D87A1B4FE0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5398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for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3"/>
          </p:nvPr>
        </p:nvSpPr>
        <p:spPr>
          <a:xfrm>
            <a:off x="12996" y="0"/>
            <a:ext cx="12179003" cy="5458932"/>
          </a:xfrm>
        </p:spPr>
        <p:txBody>
          <a:bodyPr/>
          <a:lstStyle>
            <a:lvl1pPr marL="0" indent="0">
              <a:buNone/>
              <a:defRPr sz="3200" b="0" i="0">
                <a:latin typeface="Univers Next Pro Light" panose="020B0403030202020203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25E6D96-4DCE-41CA-BA4F-464C2E9E47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80618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573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for image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23B984DF-36DE-8345-B1A1-A68E2E856EEA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12996" y="0"/>
            <a:ext cx="12179003" cy="5458932"/>
          </a:xfrm>
        </p:spPr>
        <p:txBody>
          <a:bodyPr/>
          <a:lstStyle>
            <a:lvl1pPr marL="0" indent="0">
              <a:buNone/>
              <a:defRPr sz="3200" b="0" i="0">
                <a:latin typeface="Univers Next Pro Light" panose="020B0403030202020203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BF6686CD-E16A-403A-BB1C-57EA4332C3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925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1A6F3383-7C34-4D42-80FD-7F7F8364F2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794893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3195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8B1C7E8-B678-41E2-9EB8-6BE7F3D8B6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2892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1490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y questions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person, sitting, man, reading&#10;&#10;Description automatically generated">
            <a:extLst>
              <a:ext uri="{FF2B5EF4-FFF2-40B4-BE49-F238E27FC236}">
                <a16:creationId xmlns:a16="http://schemas.microsoft.com/office/drawing/2014/main" id="{3F6FEA19-0098-4FF3-8554-E7B817911B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0088B6A-37EC-4377-97F2-1E7A89274C0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167889"/>
            <a:ext cx="7392202" cy="1022569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6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77221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y questions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looking at each other&#10;&#10;Description automatically generated">
            <a:extLst>
              <a:ext uri="{FF2B5EF4-FFF2-40B4-BE49-F238E27FC236}">
                <a16:creationId xmlns:a16="http://schemas.microsoft.com/office/drawing/2014/main" id="{28D9CC12-87D8-452C-A5EF-096C206E82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DE1FBBF-98F9-4CF8-A096-4A5C2DA51B5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167889"/>
            <a:ext cx="7392202" cy="1022569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6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6084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08ABE-55A1-4A23-B61E-3C88C2D89DA1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C3E42-53AE-43BD-AB25-A5BDE1EE9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716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A1067-DCE3-0548-A681-2357D6A5F8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Guess the article</a:t>
            </a:r>
          </a:p>
        </p:txBody>
      </p:sp>
      <p:sp>
        <p:nvSpPr>
          <p:cNvPr id="8" name="Subtitle 3">
            <a:extLst>
              <a:ext uri="{FF2B5EF4-FFF2-40B4-BE49-F238E27FC236}">
                <a16:creationId xmlns:a16="http://schemas.microsoft.com/office/drawing/2014/main" id="{68EF436D-9311-46A7-BC40-599A6C4FB311}"/>
              </a:ext>
            </a:extLst>
          </p:cNvPr>
          <p:cNvSpPr txBox="1">
            <a:spLocks/>
          </p:cNvSpPr>
          <p:nvPr/>
        </p:nvSpPr>
        <p:spPr>
          <a:xfrm>
            <a:off x="272796" y="1732235"/>
            <a:ext cx="10867229" cy="536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These pictures provide a clue to this week’s article.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How do these pictures help you? Can you guess how they are linked together?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Write down your thoughts or discuss with someone in your house.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U-Reporters in Man, in the West of Côte d'Ivoire.  As soon as the first cases of coronavirus appeared in Africa, UNICEF Côte d’Ivoire developed and implemented a communication strategy to raise awareness, reassure people and provide the right information to Ivorians. U-Reports, who are young people, have played a large role in this strategy. ">
            <a:extLst>
              <a:ext uri="{FF2B5EF4-FFF2-40B4-BE49-F238E27FC236}">
                <a16:creationId xmlns:a16="http://schemas.microsoft.com/office/drawing/2014/main" id="{4164C542-395B-4BBE-91F5-757C56FCF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2895457"/>
            <a:ext cx="3476504" cy="231766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598684F-F43F-4843-96CB-30D44DDF1C2B}"/>
              </a:ext>
            </a:extLst>
          </p:cNvPr>
          <p:cNvSpPr/>
          <p:nvPr/>
        </p:nvSpPr>
        <p:spPr>
          <a:xfrm>
            <a:off x="137740" y="6068835"/>
            <a:ext cx="10759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UNICEF/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Dejongh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UNICEF/Pak</a:t>
            </a: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UNICEF/Dawe</a:t>
            </a: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 descr="Greta Thunberg (right), 16, from Sweden speaks at the youth dialogue with the United Nations Secretary-General António Guterres (left). In August of 2018, Swedish youth activist Greta Thunberg, then 15, started what became a movement – called 'Fridays for Future' – in her home country of Sweden, skipping school to stand outside of the Swedish parliament advocating for action on climate change.">
            <a:extLst>
              <a:ext uri="{FF2B5EF4-FFF2-40B4-BE49-F238E27FC236}">
                <a16:creationId xmlns:a16="http://schemas.microsoft.com/office/drawing/2014/main" id="{408983F3-8FD7-4279-8F46-949CE304D5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890" y="2895457"/>
            <a:ext cx="2423650" cy="3635475"/>
          </a:xfrm>
          <a:prstGeom prst="rect">
            <a:avLst/>
          </a:prstGeom>
        </p:spPr>
      </p:pic>
      <p:pic>
        <p:nvPicPr>
          <p:cNvPr id="4" name="Picture 3" descr="A teacher listen to children taking part in an art activity at Arnham Wharf Primary School, a Gold Rights Respecting School.">
            <a:extLst>
              <a:ext uri="{FF2B5EF4-FFF2-40B4-BE49-F238E27FC236}">
                <a16:creationId xmlns:a16="http://schemas.microsoft.com/office/drawing/2014/main" id="{B4FEF69D-4F84-469D-A383-5E27CF2A7B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926" y="2904838"/>
            <a:ext cx="3669549" cy="244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56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A6C89-1BBF-45E6-A771-2FFECADE74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186" y="166032"/>
            <a:ext cx="11916814" cy="877104"/>
          </a:xfrm>
        </p:spPr>
        <p:txBody>
          <a:bodyPr>
            <a:normAutofit/>
          </a:bodyPr>
          <a:lstStyle/>
          <a:p>
            <a:r>
              <a:rPr lang="en-US" dirty="0"/>
              <a:t>Introducing… Article 12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20A5F9-5DAF-4851-B223-03AA2F2D5A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3531" y="2145947"/>
            <a:ext cx="5350894" cy="337831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2900" b="1" dirty="0"/>
              <a:t>Every child has the right to express their views, feelings and wishes in all matters affecting them, and to have their views considered and taken seriously. </a:t>
            </a:r>
          </a:p>
          <a:p>
            <a:pPr marL="0" indent="0">
              <a:buNone/>
            </a:pPr>
            <a:r>
              <a:rPr lang="en-GB" sz="2900" dirty="0"/>
              <a:t>This right applies at all times, for example during immigration proceedings, housing decisions or the child’s day-to-day home life.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F24185-5481-4053-A57E-E451C666D66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39256" y="1694133"/>
            <a:ext cx="8766644" cy="48392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Martin introduces Article 12  – Respect for the views of the child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E304448A-F7E3-4403-8B11-490D8EA96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35474" y="145794"/>
            <a:ext cx="1293470" cy="172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59803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UK_Univers_Powerpoint_16.9_template" id="{E7465B0F-3A31-7345-A344-597C117D6CCC}" vid="{FC2F8100-4B7B-ED4C-AA18-18EF80D39A6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8232</TotalTime>
  <Words>117</Words>
  <Application>Microsoft Macintosh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Univers</vt:lpstr>
      <vt:lpstr>Univers Next Pro</vt:lpstr>
      <vt:lpstr>Univers Next Pro Condensed</vt:lpstr>
      <vt:lpstr>Univers Next Pro Light</vt:lpstr>
      <vt:lpstr>Wingdings</vt:lpstr>
      <vt:lpstr>1_Office Theme</vt:lpstr>
      <vt:lpstr>Guess the article</vt:lpstr>
      <vt:lpstr>Introducing… Article 12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Russell</dc:creator>
  <cp:lastModifiedBy>Emma Jones</cp:lastModifiedBy>
  <cp:revision>89</cp:revision>
  <dcterms:created xsi:type="dcterms:W3CDTF">2020-04-09T09:09:58Z</dcterms:created>
  <dcterms:modified xsi:type="dcterms:W3CDTF">2020-04-25T12:23:53Z</dcterms:modified>
</cp:coreProperties>
</file>