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75" r:id="rId2"/>
    <p:sldId id="294" r:id="rId3"/>
    <p:sldId id="287" r:id="rId4"/>
    <p:sldId id="282" r:id="rId5"/>
    <p:sldId id="28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8"/>
    <p:restoredTop sz="94705"/>
  </p:normalViewPr>
  <p:slideViewPr>
    <p:cSldViewPr snapToGrid="0" snapToObjects="1">
      <p:cViewPr varScale="1">
        <p:scale>
          <a:sx n="76" d="100"/>
          <a:sy n="76" d="100"/>
        </p:scale>
        <p:origin x="232" y="10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0DEC04-B304-F841-80C0-AB6B45A9B545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9B509F-62E5-C048-974F-629E0762B2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573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U-Reporters in 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Daloa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in the West of Côte d'Ivoire.</a:t>
            </a:r>
          </a:p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Unicef/</a:t>
            </a:r>
            <a:r>
              <a:rPr lang="en-GB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Dejongh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1C135-8ECD-234C-BECE-154CA43012B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6792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301C135-8ECD-234C-BECE-154CA43012B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586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0FF3E-2978-A644-B41E-B33C58AA49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F7F5E2-2E83-2A4A-B4C0-E6520E5A2A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73C20D-6A30-0E41-AF31-B267DFEF9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3CE63-CD13-2445-B1F2-E29DBBB1F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3AB00-B6BB-BF48-B264-3B4A8DA6EC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2921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39F43-D388-6D4B-B8BB-328DCD56E3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8D4949-B0F4-5F40-A1BA-512E36E125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77373-17BF-3641-9CF8-61DFEFA890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568F7-03EB-6F4A-9053-79C317437E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B97662-2105-254B-864F-E42E53170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76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95EA6-8CBC-4742-A788-EEE68B0121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6823B1-A6A9-B442-A520-2AEF2F900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E47837-6D4C-9947-AA92-8BB4CAD63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14A0B-4A07-D74A-8E19-E647E83D9A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1D6DB7-A270-834D-A48A-CE54F0DAC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315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63487-777E-EE4A-B379-5FCA3A8C1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A8CDB-D0A5-044F-8218-BEF8DB9629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0E7DD9-7859-FD44-8AFD-CC64A17610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9EE31D-57FC-2E49-8B39-F83D4A63B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F88C9-E674-C343-A79C-67517794C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983F64-CF1C-F141-A305-0E44CECF66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0631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0275E-5CDE-7849-83CA-964EBA825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7A8390-3B8A-9A40-B71C-CE6971FA61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4E06CB-AA0E-7A47-A8F6-C3AEC7818F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A5CEA6-C251-BB4B-826C-A19C32460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49300E-F454-0448-8039-33DAEA2CBF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61F4CA5-EF7D-0E40-984C-3C906BA28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AB28C5-421E-5D4C-82BA-200F3E269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C4F443E-9856-A945-A425-F69D159ECF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162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4D27F-5ED2-0942-8026-1CA50854F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F0AFDB-1207-3C4A-9355-7F15B4094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45F594-C438-E948-BD1B-02C3FB5CA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1B10897-1B38-3547-A8F6-92BA3C214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1D873-E3A4-114B-A001-720F77CE4C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94DDCC-A32C-0C45-AD22-1880790B7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5B5E02-3878-D845-8FFA-AB4AE6F2A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3576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25C00B-8234-A644-A4E8-8603A79A4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B6CB9-90A7-844A-85D8-54C6F28C3E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436537-9193-1A40-A9D5-57EEF3716D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6A807-5499-7C41-8387-B0ED3BDD38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18FBCB-E7DB-B145-96EC-1EDF56075B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191EB1-7FFE-EB48-8C00-45C5A4C1F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60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3335AA-4A0C-8047-BA27-D21FB131A3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CEB6FC-23B3-A443-9CF4-57086902E8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C93A21-8422-3D45-8986-D26AD63A90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242E58-7377-8849-870B-6D2F46F72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CD508C-0BD0-E243-B4E9-6CF64CB95E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3F390A-322B-C846-840C-121E5EFB1B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324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6A356F-C418-A44B-8A47-8AC3597F5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109E94C-DF95-4649-BA0C-E9AAFB5758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18EB5D-58CA-E846-905B-BDDE034FF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2F3ECD-5078-DA4F-B41F-29B4B30FE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40CD89-7461-694F-A125-D420CD4FB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16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388F05-0290-AC47-B764-59928777F7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DB2FAA-0953-9E42-AB2E-997878AB46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C099C2-4109-F649-A589-7C2CC0102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949930-65D5-834B-90E3-553E80C76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AD462-813C-9845-9122-D15A466A1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8339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3">
    <p:bg>
      <p:bgPr>
        <a:solidFill>
          <a:schemeClr val="bg1"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E2CFA4CC-5483-4EC9-8803-635882274D2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5" y="0"/>
            <a:ext cx="12192000" cy="68580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E758151B-5ED6-46DD-9734-399A5B0D97F9}"/>
              </a:ext>
            </a:extLst>
          </p:cNvPr>
          <p:cNvSpPr txBox="1">
            <a:spLocks/>
          </p:cNvSpPr>
          <p:nvPr userDrawn="1"/>
        </p:nvSpPr>
        <p:spPr>
          <a:xfrm>
            <a:off x="9525" y="5386800"/>
            <a:ext cx="6867525" cy="745571"/>
          </a:xfrm>
          <a:prstGeom prst="rect">
            <a:avLst/>
          </a:prstGeom>
          <a:solidFill>
            <a:srgbClr val="00AEEF"/>
          </a:solidFill>
        </p:spPr>
        <p:txBody>
          <a:bodyPr vert="horz" wrap="square" lIns="360000" tIns="144000" rIns="91440" bIns="45720" rtlCol="0" anchor="ctr" anchorCtr="0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kern="1200" cap="all" spc="600" baseline="0">
                <a:solidFill>
                  <a:schemeClr val="bg1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Article of the week</a:t>
            </a:r>
          </a:p>
        </p:txBody>
      </p:sp>
    </p:spTree>
    <p:extLst>
      <p:ext uri="{BB962C8B-B14F-4D97-AF65-F5344CB8AC3E}">
        <p14:creationId xmlns:p14="http://schemas.microsoft.com/office/powerpoint/2010/main" val="6377973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 andf object 7"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Date Placeholder 3">
            <a:extLst>
              <a:ext uri="{FF2B5EF4-FFF2-40B4-BE49-F238E27FC236}">
                <a16:creationId xmlns:a16="http://schemas.microsoft.com/office/drawing/2014/main" id="{B485FB32-7577-A147-BB4B-6D806D53DF3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80000" y="5733256"/>
            <a:ext cx="2844800" cy="33193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94ABF6D-B116-48FA-8A85-4C24104CDDB3}" type="datetimeFigureOut">
              <a:rPr lang="en-GB" smtClean="0"/>
              <a:pPr/>
              <a:t>27/05/2020</a:t>
            </a:fld>
            <a:endParaRPr lang="en-GB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80C1448-6D5C-D548-83B1-64417ADD64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00" y="6079572"/>
            <a:ext cx="3190744" cy="301756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C82639CE-23BC-4D41-9E2A-BB319EB57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0000" y="6381328"/>
            <a:ext cx="2844800" cy="27432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algn="l"/>
            <a:fld id="{1099AA68-E695-4F58-BEEE-DDF7D9F5029C}" type="slidenum">
              <a:rPr lang="en-GB" smtClean="0"/>
              <a:pPr algn="l"/>
              <a:t>‹#›</a:t>
            </a:fld>
            <a:endParaRPr lang="en-GB" dirty="0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57831B11-FE25-2B4D-9760-E3A4BEB904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bg1"/>
                </a:solidFill>
                <a:highlight>
                  <a:srgbClr val="000000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170F6DF-87C8-8C4D-AD78-CBC99F74389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E0ECEF6-2497-0248-9835-35DF171E2222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1998" y="1735200"/>
            <a:ext cx="6393600" cy="3722957"/>
          </a:xfrm>
          <a:solidFill>
            <a:srgbClr val="FFFFFF">
              <a:alpha val="7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27" name="Content Placeholder 2">
            <a:extLst>
              <a:ext uri="{FF2B5EF4-FFF2-40B4-BE49-F238E27FC236}">
                <a16:creationId xmlns:a16="http://schemas.microsoft.com/office/drawing/2014/main" id="{E547F618-F2BA-114A-9CB9-E89CFBA4CC19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7200000" y="1735977"/>
            <a:ext cx="4360250" cy="3722956"/>
          </a:xfrm>
        </p:spPr>
        <p:txBody>
          <a:bodyPr>
            <a:normAutofit/>
          </a:bodyPr>
          <a:lstStyle>
            <a:lvl1pPr marL="0" indent="0">
              <a:buNone/>
              <a:defRPr sz="2000" b="0" i="0">
                <a:latin typeface="Univers Next Pro Light" panose="020B0403030202020203" pitchFamily="34" charset="77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/>
              <a:t>Click icon to add image/object</a:t>
            </a:r>
          </a:p>
        </p:txBody>
      </p:sp>
    </p:spTree>
    <p:extLst>
      <p:ext uri="{BB962C8B-B14F-4D97-AF65-F5344CB8AC3E}">
        <p14:creationId xmlns:p14="http://schemas.microsoft.com/office/powerpoint/2010/main" val="28106653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wo tex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">
            <a:extLst>
              <a:ext uri="{FF2B5EF4-FFF2-40B4-BE49-F238E27FC236}">
                <a16:creationId xmlns:a16="http://schemas.microsoft.com/office/drawing/2014/main" id="{B11FE6B6-3EF0-CB4D-B5F9-454E5F1049D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chemeClr val="tx1"/>
                </a:solidFill>
                <a:highlight>
                  <a:srgbClr val="00AEEF"/>
                </a:highlight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84506B1-4BE2-A445-8DE9-D4575C3F1AA8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ubtitle 2">
            <a:extLst>
              <a:ext uri="{FF2B5EF4-FFF2-40B4-BE49-F238E27FC236}">
                <a16:creationId xmlns:a16="http://schemas.microsoft.com/office/drawing/2014/main" id="{1D9C58E6-6A77-E740-8A67-6AE88D1333B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32000" y="1697100"/>
            <a:ext cx="5350894" cy="3722957"/>
          </a:xfrm>
          <a:solidFill>
            <a:srgbClr val="00AEEF">
              <a:alpha val="25000"/>
            </a:srgbClr>
          </a:solidFill>
        </p:spPr>
        <p:txBody>
          <a:bodyPr lIns="180000" tIns="180000" bIns="72000">
            <a:normAutofit/>
          </a:bodyPr>
          <a:lstStyle>
            <a:lvl1pPr marL="342900" indent="-342900" algn="l">
              <a:buClr>
                <a:srgbClr val="00AEEF"/>
              </a:buClr>
              <a:buFont typeface="Wingdings" panose="05000000000000000000" pitchFamily="2" charset="2"/>
              <a:buChar char="§"/>
              <a:defRPr sz="32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 algn="l">
              <a:buClr>
                <a:srgbClr val="999999"/>
              </a:buClr>
              <a:buFont typeface="Wingdings" panose="05000000000000000000" pitchFamily="2" charset="2"/>
              <a:buChar char="§"/>
              <a:defRPr sz="2800"/>
            </a:lvl2pPr>
            <a:lvl3pPr marL="12001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400"/>
            </a:lvl3pPr>
            <a:lvl4pPr marL="1657350" indent="-285750" algn="l">
              <a:buClr>
                <a:srgbClr val="999999"/>
              </a:buClr>
              <a:buFont typeface="Wingdings" panose="05000000000000000000" pitchFamily="2" charset="2"/>
              <a:buChar char="§"/>
              <a:defRPr sz="2000"/>
            </a:lvl4pPr>
            <a:lvl5pPr marL="2114550" indent="-285750" algn="l">
              <a:buClr>
                <a:srgbClr val="00AEEF"/>
              </a:buClr>
              <a:buFont typeface="Wingdings" panose="05000000000000000000" pitchFamily="2" charset="2"/>
              <a:buChar char="§"/>
              <a:defRPr sz="20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4EA8AFAC-6634-9D44-9B66-82447A5FC94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318334" y="1743791"/>
            <a:ext cx="5351463" cy="3722688"/>
          </a:xfrm>
          <a:solidFill>
            <a:srgbClr val="00AEEF">
              <a:alpha val="25000"/>
            </a:srgbClr>
          </a:solidFill>
        </p:spPr>
        <p:txBody>
          <a:bodyPr lIns="180000" tIns="180000" bIns="72000"/>
          <a:lstStyle>
            <a:lvl1pPr marL="342000" indent="-342000">
              <a:buClr>
                <a:srgbClr val="00AEEF"/>
              </a:buClr>
              <a:buFont typeface="Wingdings" pitchFamily="2" charset="2"/>
              <a:buChar char="§"/>
              <a:defRPr lang="en-US" sz="3200" b="0" i="0" kern="1200" baseline="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1pPr>
            <a:lvl2pPr marL="792000" indent="-342000">
              <a:buClr>
                <a:srgbClr val="999999"/>
              </a:buClr>
              <a:buFont typeface="Wingdings" pitchFamily="2" charset="2"/>
              <a:buChar char="§"/>
              <a:defRPr lang="en-US" sz="28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2pPr>
            <a:lvl3pPr marL="1198800" indent="-284400">
              <a:buClr>
                <a:srgbClr val="00AEEF"/>
              </a:buClr>
              <a:buFont typeface="Wingdings" pitchFamily="2" charset="2"/>
              <a:buChar char="§"/>
              <a:defRPr lang="en-US" sz="2400" b="0" i="0" kern="1200" dirty="0" smtClean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3pPr>
            <a:lvl4pPr marL="1656000" indent="-284400">
              <a:buClr>
                <a:srgbClr val="999999"/>
              </a:buClr>
              <a:buFont typeface="Wingdings" pitchFamily="2" charset="2"/>
              <a:buChar char="§"/>
              <a:defRPr lang="en-US" sz="2000" b="0" i="0" kern="1200" dirty="0">
                <a:solidFill>
                  <a:schemeClr val="tx1"/>
                </a:solidFill>
                <a:latin typeface="Univers Next Pro" panose="020B0503030202020203" pitchFamily="34" charset="77"/>
                <a:ea typeface="+mn-ea"/>
                <a:cs typeface="Univers" panose="020F0502020204030204" pitchFamily="34" charset="0"/>
              </a:defRPr>
            </a:lvl4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edit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</p:txBody>
      </p:sp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DE2BF188-8574-4CF0-9C2C-A22D7FCF2AE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536" y="5778558"/>
            <a:ext cx="5351464" cy="1150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697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impl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86F8ED-6F66-BE45-ADC6-D6BC0CEF018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0000" y="1652580"/>
            <a:ext cx="10858500" cy="4092575"/>
          </a:xfrm>
        </p:spPr>
        <p:txBody>
          <a:bodyPr tIns="180000"/>
          <a:lstStyle>
            <a:lvl1pPr marL="457200" indent="-457200">
              <a:spcAft>
                <a:spcPts val="1000"/>
              </a:spcAft>
              <a:buClr>
                <a:srgbClr val="00AEEF"/>
              </a:buClr>
              <a:buFont typeface="Wingdings" pitchFamily="2" charset="2"/>
              <a:buChar char="§"/>
              <a:defRPr/>
            </a:lvl1pPr>
            <a:lvl2pPr marL="800100" indent="-342900">
              <a:buClr>
                <a:schemeClr val="tx1"/>
              </a:buClr>
              <a:buFont typeface="Wingdings" pitchFamily="2" charset="2"/>
              <a:buChar char="§"/>
              <a:defRPr/>
            </a:lvl2pPr>
            <a:lvl3pPr marL="1143000" indent="-228600">
              <a:buClr>
                <a:srgbClr val="00AEEF"/>
              </a:buClr>
              <a:buFont typeface="Wingdings" pitchFamily="2" charset="2"/>
              <a:buChar char="§"/>
              <a:defRPr/>
            </a:lvl3pPr>
            <a:lvl4pPr marL="1600200" indent="-228600">
              <a:buClr>
                <a:schemeClr val="tx1"/>
              </a:buClr>
              <a:buFont typeface="Wingdings" pitchFamily="2" charset="2"/>
              <a:buChar char="§"/>
              <a:defRPr/>
            </a:lvl4pPr>
            <a:lvl5pPr marL="2114550" indent="-285750">
              <a:buClr>
                <a:srgbClr val="00AEEF"/>
              </a:buClr>
              <a:buFont typeface="Wingdings" pitchFamily="2" charset="2"/>
              <a:buChar char="§"/>
              <a:defRPr/>
            </a:lvl5pPr>
          </a:lstStyle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Click to add engaging text</a:t>
            </a:r>
          </a:p>
          <a:p>
            <a:pPr lvl="0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And some more text</a:t>
            </a:r>
          </a:p>
          <a:p>
            <a:pPr lvl="1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Second level</a:t>
            </a:r>
          </a:p>
          <a:p>
            <a:pPr lvl="2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Third level</a:t>
            </a:r>
          </a:p>
          <a:p>
            <a:pPr lvl="3"/>
            <a:r>
              <a:rPr lang="en-US" b="0" i="0" dirty="0">
                <a:latin typeface="Univers Next Pro" panose="020B0503030202020203" pitchFamily="34" charset="77"/>
                <a:cs typeface="Univers" panose="020F0502020204030204" pitchFamily="34" charset="0"/>
              </a:rPr>
              <a:t>Fourth level</a:t>
            </a:r>
          </a:p>
          <a:p>
            <a:pPr lvl="4"/>
            <a:endParaRPr lang="en-US" b="0" i="0" dirty="0">
              <a:latin typeface="Univers Next Pro" panose="020B0503030202020203" pitchFamily="34" charset="77"/>
              <a:cs typeface="Univers" panose="020F0502020204030204" pitchFamily="34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32FFBB5-AF36-DC41-B7D2-D1C8564792E3}"/>
              </a:ext>
            </a:extLst>
          </p:cNvPr>
          <p:cNvCxnSpPr>
            <a:cxnSpLocks/>
          </p:cNvCxnSpPr>
          <p:nvPr userDrawn="1"/>
        </p:nvCxnSpPr>
        <p:spPr>
          <a:xfrm flipV="1">
            <a:off x="16519" y="1391521"/>
            <a:ext cx="12175481" cy="42699"/>
          </a:xfrm>
          <a:prstGeom prst="line">
            <a:avLst/>
          </a:prstGeom>
          <a:ln w="44450" cmpd="sng">
            <a:solidFill>
              <a:srgbClr val="00AEE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CA965B56-7434-4F4E-9C33-F1D3F131942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60000" y="261444"/>
            <a:ext cx="11247587" cy="877104"/>
          </a:xfrm>
        </p:spPr>
        <p:txBody>
          <a:bodyPr anchor="b">
            <a:normAutofit/>
          </a:bodyPr>
          <a:lstStyle>
            <a:lvl1pPr algn="l">
              <a:defRPr sz="48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</a:defRPr>
            </a:lvl1pPr>
          </a:lstStyle>
          <a:p>
            <a:r>
              <a:rPr lang="en-US" dirty="0"/>
              <a:t> add headline here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2983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B64339-91ED-EF45-93D5-A0B4D2B0C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758746-7BB9-2A45-9389-DF95CB15AD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DA63D8-D1CD-D942-8FE4-3E7F423CF0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6D17E-F2FB-1D42-A4ED-7693DB97564A}" type="datetimeFigureOut">
              <a:rPr lang="en-GB" smtClean="0"/>
              <a:t>27/05/2020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FE17A-8341-C84F-956E-5F98D05BB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0E7B31-FFC9-E846-82F0-02D97BF4A3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F8D95-4018-CC4D-85CF-85FD0180A6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4674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youtu.be/I0whF5Kl-8Q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FDCA232-6EA8-4F76-B8BB-DB2A03E3D214}"/>
              </a:ext>
            </a:extLst>
          </p:cNvPr>
          <p:cNvSpPr/>
          <p:nvPr/>
        </p:nvSpPr>
        <p:spPr>
          <a:xfrm rot="16200000">
            <a:off x="10768851" y="5365600"/>
            <a:ext cx="2600078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9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Dejongh</a:t>
            </a:r>
            <a:endParaRPr lang="en-GB" sz="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000" dirty="0">
                <a:solidFill>
                  <a:srgbClr val="CCCC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1000" dirty="0">
              <a:solidFill>
                <a:srgbClr val="CCCC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387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A1067-DCE3-0548-A681-2357D6A5F85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Guess the article</a:t>
            </a:r>
          </a:p>
        </p:txBody>
      </p:sp>
      <p:sp>
        <p:nvSpPr>
          <p:cNvPr id="8" name="Subtitle 3">
            <a:extLst>
              <a:ext uri="{FF2B5EF4-FFF2-40B4-BE49-F238E27FC236}">
                <a16:creationId xmlns:a16="http://schemas.microsoft.com/office/drawing/2014/main" id="{68EF436D-9311-46A7-BC40-599A6C4FB311}"/>
              </a:ext>
            </a:extLst>
          </p:cNvPr>
          <p:cNvSpPr txBox="1">
            <a:spLocks/>
          </p:cNvSpPr>
          <p:nvPr/>
        </p:nvSpPr>
        <p:spPr>
          <a:xfrm>
            <a:off x="272796" y="1657079"/>
            <a:ext cx="10867229" cy="5364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These pictures provide a clue to this week’s article. All these pictures were all taken before social distancing measures were put in place. 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What rights is being shown in these pictures? Can you guess how they are linked together?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Write down your thoughts or discuss with someone in your home.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598684F-F43F-4843-96CB-30D44DDF1C2B}"/>
              </a:ext>
            </a:extLst>
          </p:cNvPr>
          <p:cNvSpPr/>
          <p:nvPr/>
        </p:nvSpPr>
        <p:spPr>
          <a:xfrm>
            <a:off x="137740" y="6068835"/>
            <a:ext cx="1191352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</a:t>
            </a:r>
            <a:r>
              <a:rPr lang="en-GB" sz="900" dirty="0" err="1">
                <a:latin typeface="Arial" panose="020B0604020202020204" pitchFamily="34" charset="0"/>
                <a:cs typeface="Arial" panose="020B0604020202020204" pitchFamily="34" charset="0"/>
              </a:rPr>
              <a:t>Pawelczyk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UNICEF/Herwig</a:t>
            </a:r>
          </a:p>
          <a:p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Unicef/Dawe</a:t>
            </a:r>
          </a:p>
        </p:txBody>
      </p:sp>
      <p:graphicFrame>
        <p:nvGraphicFramePr>
          <p:cNvPr id="4" name="Object 3" descr="Inspired by climate activist Greta Thunberg, who started a school strike for the climate outside the Swedish parliament building in August 2018, a group of student demonstrate outside the United Nations Secretariat.">
            <a:extLst>
              <a:ext uri="{FF2B5EF4-FFF2-40B4-BE49-F238E27FC236}">
                <a16:creationId xmlns:a16="http://schemas.microsoft.com/office/drawing/2014/main" id="{AC9B9E90-3232-4170-80E6-B553C8301965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360001" y="3040063"/>
          <a:ext cx="3397808" cy="2267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r:id="rId4" imgW="3901320" imgH="2603520" progId="">
                  <p:embed/>
                </p:oleObj>
              </mc:Choice>
              <mc:Fallback>
                <p:oleObj r:id="rId4" imgW="3901320" imgH="2603520" progId="">
                  <p:embed/>
                  <p:pic>
                    <p:nvPicPr>
                      <p:cNvPr id="4" name="Object 3" descr="Inspired by climate activist Greta Thunberg, who started a school strike for the climate outside the Swedish parliament building in August 2018, a group of student demonstrate outside the United Nations Secretariat.">
                        <a:extLst>
                          <a:ext uri="{FF2B5EF4-FFF2-40B4-BE49-F238E27FC236}">
                            <a16:creationId xmlns:a16="http://schemas.microsoft.com/office/drawing/2014/main" id="{AC9B9E90-3232-4170-80E6-B553C830196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0001" y="3040063"/>
                        <a:ext cx="3397808" cy="2267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 descr="Young people across Jordan have been discussing their rights, sharing their opinions and having their voices heard ahead of World Children’s Day 2019.">
            <a:extLst>
              <a:ext uri="{FF2B5EF4-FFF2-40B4-BE49-F238E27FC236}">
                <a16:creationId xmlns:a16="http://schemas.microsoft.com/office/drawing/2014/main" id="{84512089-2A93-4E28-A9FE-2261E29F92B5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4131167" y="3040064"/>
          <a:ext cx="3391785" cy="22670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r:id="rId6" imgW="19504440" imgH="13002840" progId="">
                  <p:embed/>
                </p:oleObj>
              </mc:Choice>
              <mc:Fallback>
                <p:oleObj r:id="rId6" imgW="19504440" imgH="13002840" progId="">
                  <p:embed/>
                  <p:pic>
                    <p:nvPicPr>
                      <p:cNvPr id="5" name="Object 4" descr="Young people across Jordan have been discussing their rights, sharing their opinions and having their voices heard ahead of World Children’s Day 2019.">
                        <a:extLst>
                          <a:ext uri="{FF2B5EF4-FFF2-40B4-BE49-F238E27FC236}">
                            <a16:creationId xmlns:a16="http://schemas.microsoft.com/office/drawing/2014/main" id="{84512089-2A93-4E28-A9FE-2261E29F92B5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4131167" y="3040064"/>
                        <a:ext cx="3391785" cy="22670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 descr="Two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97688714-A778-4049-8AB1-9F0C612E0CC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7065" y="3040063"/>
            <a:ext cx="3400572" cy="2267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879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A6C89-1BBF-45E6-A771-2FFECADE74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5186" y="166032"/>
            <a:ext cx="11916814" cy="877104"/>
          </a:xfrm>
        </p:spPr>
        <p:txBody>
          <a:bodyPr>
            <a:normAutofit/>
          </a:bodyPr>
          <a:lstStyle/>
          <a:p>
            <a:r>
              <a:rPr lang="en-US" dirty="0"/>
              <a:t>Introducing… Article 15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20A5F9-5DAF-4851-B223-03AA2F2D5A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8675" y="2207975"/>
            <a:ext cx="5350894" cy="33783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/>
              <a:t>Article 15 – Freedom of association</a:t>
            </a:r>
          </a:p>
          <a:p>
            <a:pPr marL="0" indent="0">
              <a:buNone/>
            </a:pPr>
            <a:r>
              <a:rPr lang="en-GB" dirty="0"/>
              <a:t>Every child has the right to meet with other children and to join groups and organisations, as long as this does not stop other people from enjoying their rights.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AF24185-5481-4053-A57E-E451C666D66A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39256" y="1694133"/>
            <a:ext cx="5351463" cy="38752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Stuart introduces Article 15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094E8267-101F-446B-B617-7FAC3F3537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08899" y="138348"/>
            <a:ext cx="1357372" cy="1809829"/>
          </a:xfrm>
          <a:prstGeom prst="rect">
            <a:avLst/>
          </a:prstGeom>
        </p:spPr>
      </p:pic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2862DFD-516D-4EF1-8893-F5F2EEF4335F}"/>
              </a:ext>
            </a:extLst>
          </p:cNvPr>
          <p:cNvSpPr txBox="1">
            <a:spLocks/>
          </p:cNvSpPr>
          <p:nvPr/>
        </p:nvSpPr>
        <p:spPr>
          <a:xfrm>
            <a:off x="1273483" y="3474020"/>
            <a:ext cx="5351463" cy="38752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Watch Stuart in YouTube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90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A39211-37EF-4294-ADF9-C260DF8AE1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460693" y="3674719"/>
            <a:ext cx="4205823" cy="245081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Write them down and then compare your answers with the next slide.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7C7930D2-588D-40F6-B81E-9492B6FCBE41}"/>
              </a:ext>
            </a:extLst>
          </p:cNvPr>
          <p:cNvSpPr/>
          <p:nvPr/>
        </p:nvSpPr>
        <p:spPr>
          <a:xfrm>
            <a:off x="525484" y="1680311"/>
            <a:ext cx="5181387" cy="3683000"/>
          </a:xfrm>
          <a:prstGeom prst="cloud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390370E6-C2A0-4D09-9B30-3FCB6DD8150D}"/>
              </a:ext>
            </a:extLst>
          </p:cNvPr>
          <p:cNvSpPr/>
          <p:nvPr/>
        </p:nvSpPr>
        <p:spPr>
          <a:xfrm>
            <a:off x="5088968" y="4546763"/>
            <a:ext cx="707666" cy="706724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9A8187B-B1E0-4921-89F1-9B6DB8A06430}"/>
              </a:ext>
            </a:extLst>
          </p:cNvPr>
          <p:cNvSpPr/>
          <p:nvPr/>
        </p:nvSpPr>
        <p:spPr>
          <a:xfrm>
            <a:off x="5718377" y="5265934"/>
            <a:ext cx="483339" cy="463170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7EC16E1-E231-42C1-8ECA-F186CD4C63E5}"/>
              </a:ext>
            </a:extLst>
          </p:cNvPr>
          <p:cNvSpPr/>
          <p:nvPr/>
        </p:nvSpPr>
        <p:spPr>
          <a:xfrm>
            <a:off x="6201716" y="5685431"/>
            <a:ext cx="383996" cy="354888"/>
          </a:xfrm>
          <a:prstGeom prst="ellipse">
            <a:avLst/>
          </a:prstGeom>
          <a:noFill/>
          <a:ln w="19050"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65786EA0-D2BB-4186-82FF-74AA440AECCF}"/>
              </a:ext>
            </a:extLst>
          </p:cNvPr>
          <p:cNvSpPr txBox="1">
            <a:spLocks/>
          </p:cNvSpPr>
          <p:nvPr/>
        </p:nvSpPr>
        <p:spPr>
          <a:xfrm>
            <a:off x="1051242" y="2449313"/>
            <a:ext cx="3600235" cy="2450811"/>
          </a:xfrm>
          <a:prstGeom prst="rect">
            <a:avLst/>
          </a:prstGeom>
        </p:spPr>
        <p:txBody>
          <a:bodyPr vert="horz" lIns="91440" tIns="180000" rIns="91440" bIns="45720" rtlCol="0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000"/>
              </a:spcAft>
              <a:buClr>
                <a:srgbClr val="00AEEF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EF"/>
              </a:buClr>
              <a:buFont typeface="Wingdings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tx1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14550" indent="-28575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AEEF"/>
              </a:buClr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needed for you to enjoy the right to get together and join up with other children and young people?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3473AE6D-C3DF-432C-8AC2-C099C4FD1D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9525" y="442145"/>
            <a:ext cx="11587919" cy="877104"/>
          </a:xfrm>
        </p:spPr>
        <p:txBody>
          <a:bodyPr>
            <a:noAutofit/>
          </a:bodyPr>
          <a:lstStyle/>
          <a:p>
            <a:r>
              <a:rPr lang="en-GB" sz="2400" dirty="0"/>
              <a:t>  </a:t>
            </a:r>
          </a:p>
        </p:txBody>
      </p:sp>
      <p:sp>
        <p:nvSpPr>
          <p:cNvPr id="15" name="Title 2">
            <a:extLst>
              <a:ext uri="{FF2B5EF4-FFF2-40B4-BE49-F238E27FC236}">
                <a16:creationId xmlns:a16="http://schemas.microsoft.com/office/drawing/2014/main" id="{D050CF15-DFB4-4AB0-AF83-154B9DC6D927}"/>
              </a:ext>
            </a:extLst>
          </p:cNvPr>
          <p:cNvSpPr txBox="1">
            <a:spLocks/>
          </p:cNvSpPr>
          <p:nvPr/>
        </p:nvSpPr>
        <p:spPr>
          <a:xfrm>
            <a:off x="360000" y="261444"/>
            <a:ext cx="11247587" cy="87710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kern="1200" cap="all" spc="400" baseline="0">
                <a:solidFill>
                  <a:srgbClr val="00AEEF"/>
                </a:solidFill>
                <a:latin typeface="Univers Next Pro Condensed" panose="020B0906030202020203" pitchFamily="34" charset="0"/>
                <a:ea typeface="+mj-ea"/>
                <a:cs typeface="+mj-cs"/>
              </a:defRPr>
            </a:lvl1pPr>
          </a:lstStyle>
          <a:p>
            <a:r>
              <a:rPr lang="en-GB" dirty="0"/>
              <a:t>Exploring Article 15</a:t>
            </a:r>
          </a:p>
        </p:txBody>
      </p:sp>
    </p:spTree>
    <p:extLst>
      <p:ext uri="{BB962C8B-B14F-4D97-AF65-F5344CB8AC3E}">
        <p14:creationId xmlns:p14="http://schemas.microsoft.com/office/powerpoint/2010/main" val="23982868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19CE0EB-9064-441E-8E00-1290285670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0208" y="1802892"/>
            <a:ext cx="10858500" cy="4092575"/>
          </a:xfrm>
        </p:spPr>
        <p:txBody>
          <a:bodyPr>
            <a:normAutofit fontScale="25000" lnSpcReduction="20000"/>
          </a:bodyPr>
          <a:lstStyle/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Clubs, organisations and groups that are near to you or can be accessed safely.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Groups and organisations that have fun and appropriate activities. 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Safe places to meet. 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Choice of clubs in school.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Encouragement from parents and carers to get involved.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Activities to join in with that do not disrupt the rights of others.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Freedom to start a group if there is something you feel strongly about.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Clubs and organisations should not be too expensive to join.</a:t>
            </a:r>
          </a:p>
          <a:p>
            <a:r>
              <a:rPr lang="en-GB" sz="6200" dirty="0">
                <a:latin typeface="Arial" panose="020B0604020202020204" pitchFamily="34" charset="0"/>
                <a:cs typeface="Arial" panose="020B0604020202020204" pitchFamily="34" charset="0"/>
              </a:rPr>
              <a:t>Any other ideas…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A854495-F1E1-460C-B725-72CB6252C3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many of these did you get?</a:t>
            </a:r>
          </a:p>
        </p:txBody>
      </p:sp>
    </p:spTree>
    <p:extLst>
      <p:ext uri="{BB962C8B-B14F-4D97-AF65-F5344CB8AC3E}">
        <p14:creationId xmlns:p14="http://schemas.microsoft.com/office/powerpoint/2010/main" val="14237829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Macintosh PowerPoint</Application>
  <PresentationFormat>Widescreen</PresentationFormat>
  <Paragraphs>34</Paragraphs>
  <Slides>5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Calibri</vt:lpstr>
      <vt:lpstr>Calibri Light</vt:lpstr>
      <vt:lpstr>Univers</vt:lpstr>
      <vt:lpstr>Univers Next Pro</vt:lpstr>
      <vt:lpstr>Univers Next Pro Condensed</vt:lpstr>
      <vt:lpstr>Univers Next Pro Light</vt:lpstr>
      <vt:lpstr>Wingdings</vt:lpstr>
      <vt:lpstr>Office Theme</vt:lpstr>
      <vt:lpstr>PowerPoint Presentation</vt:lpstr>
      <vt:lpstr>Guess the article</vt:lpstr>
      <vt:lpstr>Introducing… Article 15</vt:lpstr>
      <vt:lpstr>  </vt:lpstr>
      <vt:lpstr>How many of these did you get?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Jones</dc:creator>
  <cp:lastModifiedBy>Emma Jones</cp:lastModifiedBy>
  <cp:revision>1</cp:revision>
  <dcterms:created xsi:type="dcterms:W3CDTF">2020-05-27T14:53:12Z</dcterms:created>
  <dcterms:modified xsi:type="dcterms:W3CDTF">2020-05-27T14:53:50Z</dcterms:modified>
</cp:coreProperties>
</file>