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94" r:id="rId2"/>
    <p:sldId id="310" r:id="rId3"/>
    <p:sldId id="309" r:id="rId4"/>
    <p:sldId id="304" r:id="rId5"/>
    <p:sldId id="311" r:id="rId6"/>
    <p:sldId id="312" r:id="rId7"/>
    <p:sldId id="305" r:id="rId8"/>
    <p:sldId id="301" r:id="rId9"/>
    <p:sldId id="299"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76"/>
    <p:restoredTop sz="94705"/>
  </p:normalViewPr>
  <p:slideViewPr>
    <p:cSldViewPr snapToGrid="0" snapToObjects="1">
      <p:cViewPr varScale="1">
        <p:scale>
          <a:sx n="44" d="100"/>
          <a:sy n="44" d="100"/>
        </p:scale>
        <p:origin x="224" y="17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84C48-F8E9-FB41-A285-D094800BDE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8D731B1-4434-B542-8160-1FC9BDCC366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FC7C2DC-4CF6-9244-9891-13022B418DC4}"/>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5" name="Footer Placeholder 4">
            <a:extLst>
              <a:ext uri="{FF2B5EF4-FFF2-40B4-BE49-F238E27FC236}">
                <a16:creationId xmlns:a16="http://schemas.microsoft.com/office/drawing/2014/main" id="{05A6F5A9-6A5A-E942-B2BF-692D692847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50AC70-FE95-BA42-AD12-496DBB3274C2}"/>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1594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B7568-7E7D-214E-A8BE-571A51A9DC4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EA8985-18A2-3A42-8C04-017879EA550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F75DEA-A1EB-2B4E-A3C6-EFAEF808E0D9}"/>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5" name="Footer Placeholder 4">
            <a:extLst>
              <a:ext uri="{FF2B5EF4-FFF2-40B4-BE49-F238E27FC236}">
                <a16:creationId xmlns:a16="http://schemas.microsoft.com/office/drawing/2014/main" id="{74C16835-535D-2041-BA10-D5F4C740A8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1F3EFD-0102-2948-A3BD-11288835D6C2}"/>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1065920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B138C-6384-1A44-9D09-F39F6B1732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EBB7646-6B37-5546-A445-66179A4BB1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F41E434-0400-A54F-A13E-689C6FADE337}"/>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5" name="Footer Placeholder 4">
            <a:extLst>
              <a:ext uri="{FF2B5EF4-FFF2-40B4-BE49-F238E27FC236}">
                <a16:creationId xmlns:a16="http://schemas.microsoft.com/office/drawing/2014/main" id="{9B56E262-8E5D-634C-8250-73D53045CA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00D793-026E-214D-AAFC-52C911ABDEEB}"/>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3144299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D6522-F20E-1246-9510-8CCEFAF3393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205DB6-9B5F-F142-A2F0-82F6A029373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477F984-C50D-1C47-B8D9-678D0B241FB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514BF9B-F873-B144-803D-C0642B7BEE4B}"/>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6" name="Footer Placeholder 5">
            <a:extLst>
              <a:ext uri="{FF2B5EF4-FFF2-40B4-BE49-F238E27FC236}">
                <a16:creationId xmlns:a16="http://schemas.microsoft.com/office/drawing/2014/main" id="{DBE11435-78E1-5944-A04B-88D2225D41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FF1F8F-A34D-9A4A-AF1B-F3C9842DEBD8}"/>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2532166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9F109-B06F-0C41-9701-CCC6232621D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3B69F38-A531-0949-A79E-3EDA50E2C8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40B836A-305E-3D4C-970B-0508D99A0B6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4C934E7-F2F8-D14B-A873-42BEC0863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CA86193-D931-B244-A4CE-7770C045168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57EC80C-F522-B743-A57E-58572AB847A8}"/>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8" name="Footer Placeholder 7">
            <a:extLst>
              <a:ext uri="{FF2B5EF4-FFF2-40B4-BE49-F238E27FC236}">
                <a16:creationId xmlns:a16="http://schemas.microsoft.com/office/drawing/2014/main" id="{835615A5-16D8-354C-BBCE-A0B09400B1B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883FA4-837C-9E4F-BABF-D867333A4293}"/>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1628819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BC5EE-6C1A-0341-A191-C34263DE5D8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79DF01B-B6B5-6B40-B738-449BBE4F4B79}"/>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4" name="Footer Placeholder 3">
            <a:extLst>
              <a:ext uri="{FF2B5EF4-FFF2-40B4-BE49-F238E27FC236}">
                <a16:creationId xmlns:a16="http://schemas.microsoft.com/office/drawing/2014/main" id="{33336B07-DA35-8D46-8ED6-7549D8DB24E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BCAD03-C20C-8A46-B7EA-17F5FCBBD18E}"/>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222786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C0ABEF-9EF7-4E45-9122-F3523EFD03E2}"/>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3" name="Footer Placeholder 2">
            <a:extLst>
              <a:ext uri="{FF2B5EF4-FFF2-40B4-BE49-F238E27FC236}">
                <a16:creationId xmlns:a16="http://schemas.microsoft.com/office/drawing/2014/main" id="{F814F9CB-672B-5C4C-819C-B3D774C629B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1389B2D-2F0E-0640-8075-D901D23BF3FF}"/>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2301962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D76CE-85A7-784C-B357-F3A4C7717E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1F0AE6E-0A39-6D4B-BAE6-97DC9F16CA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E237BAC-23AD-A847-B9C6-490ECF7EBC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06A0600-EF63-AC46-8947-BBA54A49E6D7}"/>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6" name="Footer Placeholder 5">
            <a:extLst>
              <a:ext uri="{FF2B5EF4-FFF2-40B4-BE49-F238E27FC236}">
                <a16:creationId xmlns:a16="http://schemas.microsoft.com/office/drawing/2014/main" id="{CDB82ED5-E822-3344-A4C3-0932556935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4E7F5E-EEEF-AF4F-A7EB-14D850745E25}"/>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1371666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C42A3-BAA7-564E-A4CC-64895DF28B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85304B3-B9EC-1B47-A9B9-1020414F22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460240-3699-084E-8467-5DCB017531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8E47A98-F952-414C-8A78-1F0710554D51}"/>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6" name="Footer Placeholder 5">
            <a:extLst>
              <a:ext uri="{FF2B5EF4-FFF2-40B4-BE49-F238E27FC236}">
                <a16:creationId xmlns:a16="http://schemas.microsoft.com/office/drawing/2014/main" id="{CA9A5184-EC31-1A46-B800-41E9C5C4F7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214B58-C5CB-AE46-845F-A50CCE97477B}"/>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3386936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CF2CF-7FF9-C240-A54E-EFBFD684A87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97CF40-4EC1-8644-862B-91F35F88492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7E54CB-C491-A34B-B0F2-F6CCD6B5AF6A}"/>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5" name="Footer Placeholder 4">
            <a:extLst>
              <a:ext uri="{FF2B5EF4-FFF2-40B4-BE49-F238E27FC236}">
                <a16:creationId xmlns:a16="http://schemas.microsoft.com/office/drawing/2014/main" id="{35ACBB3A-DC34-5C44-9FDA-8FF9B8A65F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EECAA5-941D-664B-9391-BF9EEE8D9CF2}"/>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3305185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4F96FE-04BE-B94F-B7B8-F92BC62ECEA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D413948-1121-2641-89CE-91B93C0D357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C7F7F1-7201-A44D-AAF9-897D61A22DCB}"/>
              </a:ext>
            </a:extLst>
          </p:cNvPr>
          <p:cNvSpPr>
            <a:spLocks noGrp="1"/>
          </p:cNvSpPr>
          <p:nvPr>
            <p:ph type="dt" sz="half" idx="10"/>
          </p:nvPr>
        </p:nvSpPr>
        <p:spPr/>
        <p:txBody>
          <a:bodyPr/>
          <a:lstStyle/>
          <a:p>
            <a:fld id="{F7A0131E-DB16-6745-92BA-56A10D258479}" type="datetimeFigureOut">
              <a:rPr lang="en-US" smtClean="0"/>
              <a:t>4/22/20</a:t>
            </a:fld>
            <a:endParaRPr lang="en-US"/>
          </a:p>
        </p:txBody>
      </p:sp>
      <p:sp>
        <p:nvSpPr>
          <p:cNvPr id="5" name="Footer Placeholder 4">
            <a:extLst>
              <a:ext uri="{FF2B5EF4-FFF2-40B4-BE49-F238E27FC236}">
                <a16:creationId xmlns:a16="http://schemas.microsoft.com/office/drawing/2014/main" id="{8CC86D6E-34C6-B04C-AB47-D2323B4773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90403D-B9C9-D14D-8114-9048A456AF7D}"/>
              </a:ext>
            </a:extLst>
          </p:cNvPr>
          <p:cNvSpPr>
            <a:spLocks noGrp="1"/>
          </p:cNvSpPr>
          <p:nvPr>
            <p:ph type="sldNum" sz="quarter" idx="12"/>
          </p:nvPr>
        </p:nvSpPr>
        <p:spPr/>
        <p:txBody>
          <a:bodyPr/>
          <a:lstStyle/>
          <a:p>
            <a:fld id="{AA42034B-5884-F24E-B12A-96F844917525}" type="slidenum">
              <a:rPr lang="en-US" smtClean="0"/>
              <a:t>‹#›</a:t>
            </a:fld>
            <a:endParaRPr lang="en-US"/>
          </a:p>
        </p:txBody>
      </p:sp>
    </p:spTree>
    <p:extLst>
      <p:ext uri="{BB962C8B-B14F-4D97-AF65-F5344CB8AC3E}">
        <p14:creationId xmlns:p14="http://schemas.microsoft.com/office/powerpoint/2010/main" val="196181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3968C6-71B9-6B49-8523-EFC1E889A6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F9AA53A-C05E-9343-A521-23F0295FD9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47288E-48E3-0C42-8A46-F51877DDBF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A0131E-DB16-6745-92BA-56A10D258479}" type="datetimeFigureOut">
              <a:rPr lang="en-US" smtClean="0"/>
              <a:t>4/22/20</a:t>
            </a:fld>
            <a:endParaRPr lang="en-US"/>
          </a:p>
        </p:txBody>
      </p:sp>
      <p:sp>
        <p:nvSpPr>
          <p:cNvPr id="5" name="Footer Placeholder 4">
            <a:extLst>
              <a:ext uri="{FF2B5EF4-FFF2-40B4-BE49-F238E27FC236}">
                <a16:creationId xmlns:a16="http://schemas.microsoft.com/office/drawing/2014/main" id="{66D521C1-71BD-BD41-99E6-E126FAF9E9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40DA751-8E7E-1540-B8EF-04F204799B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2034B-5884-F24E-B12A-96F844917525}" type="slidenum">
              <a:rPr lang="en-US" smtClean="0"/>
              <a:t>‹#›</a:t>
            </a:fld>
            <a:endParaRPr lang="en-US"/>
          </a:p>
        </p:txBody>
      </p:sp>
    </p:spTree>
    <p:extLst>
      <p:ext uri="{BB962C8B-B14F-4D97-AF65-F5344CB8AC3E}">
        <p14:creationId xmlns:p14="http://schemas.microsoft.com/office/powerpoint/2010/main" val="2255532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hyperlink" Target="http://www.bbc.co.uk/learningzone/clips/the-gurdwara-pt-1-2/4836.html"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C121A71-DAF5-2047-96BA-53AC710BC434}"/>
              </a:ext>
            </a:extLst>
          </p:cNvPr>
          <p:cNvSpPr/>
          <p:nvPr/>
        </p:nvSpPr>
        <p:spPr>
          <a:xfrm>
            <a:off x="1825625" y="295276"/>
            <a:ext cx="8572500" cy="6316663"/>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TextBox 3">
            <a:extLst>
              <a:ext uri="{FF2B5EF4-FFF2-40B4-BE49-F238E27FC236}">
                <a16:creationId xmlns:a16="http://schemas.microsoft.com/office/drawing/2014/main" id="{8DA94FFD-A634-DA49-96F9-DEBB9D306208}"/>
              </a:ext>
            </a:extLst>
          </p:cNvPr>
          <p:cNvSpPr txBox="1">
            <a:spLocks noChangeArrowheads="1"/>
          </p:cNvSpPr>
          <p:nvPr/>
        </p:nvSpPr>
        <p:spPr bwMode="auto">
          <a:xfrm>
            <a:off x="2057400" y="445816"/>
            <a:ext cx="7999128" cy="54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FontTx/>
              <a:buNone/>
              <a:defRPr/>
            </a:pPr>
            <a:r>
              <a:rPr lang="en-GB" altLang="en-US" sz="3200" dirty="0">
                <a:ln w="15875">
                  <a:solidFill>
                    <a:schemeClr val="tx1"/>
                  </a:solidFill>
                </a:ln>
                <a:solidFill>
                  <a:schemeClr val="bg1"/>
                </a:solidFill>
                <a:latin typeface="ChunkFive Roman" panose="00000500000000000000" pitchFamily="50" charset="0"/>
                <a:cs typeface="Arial" panose="020B0604020202020204" pitchFamily="34" charset="0"/>
              </a:rPr>
              <a:t>Look out for these other features!</a:t>
            </a:r>
          </a:p>
        </p:txBody>
      </p:sp>
      <p:sp>
        <p:nvSpPr>
          <p:cNvPr id="10248" name="TextBox 16">
            <a:extLst>
              <a:ext uri="{FF2B5EF4-FFF2-40B4-BE49-F238E27FC236}">
                <a16:creationId xmlns:a16="http://schemas.microsoft.com/office/drawing/2014/main" id="{BA1AF4C2-E203-F24D-9A28-878A730B2723}"/>
              </a:ext>
            </a:extLst>
          </p:cNvPr>
          <p:cNvSpPr txBox="1">
            <a:spLocks noChangeArrowheads="1"/>
          </p:cNvSpPr>
          <p:nvPr/>
        </p:nvSpPr>
        <p:spPr bwMode="auto">
          <a:xfrm>
            <a:off x="2057400" y="1133476"/>
            <a:ext cx="80391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The most important focus in the main hall is the Guru Granth Sahib, which is treated with the respect that would be given to a human Guru.  It is kept in a room of its own during the night and then carried to the main hall at the beginning of the day's worship.</a:t>
            </a:r>
          </a:p>
          <a:p>
            <a:pPr>
              <a:lnSpc>
                <a:spcPct val="100000"/>
              </a:lnSpc>
              <a:spcBef>
                <a:spcPct val="0"/>
              </a:spcBef>
              <a:buFont typeface="Arial" panose="020B0604020202020204" pitchFamily="34" charset="0"/>
              <a:buNone/>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The book is placed on a raised platform, under a special canopy, and covered with an expensive cloth when not being used.</a:t>
            </a:r>
          </a:p>
        </p:txBody>
      </p:sp>
      <p:sp>
        <p:nvSpPr>
          <p:cNvPr id="7" name="TextBox 5">
            <a:extLst>
              <a:ext uri="{FF2B5EF4-FFF2-40B4-BE49-F238E27FC236}">
                <a16:creationId xmlns:a16="http://schemas.microsoft.com/office/drawing/2014/main" id="{7587F838-BDAD-6149-8906-CE15D25D45D8}"/>
              </a:ext>
            </a:extLst>
          </p:cNvPr>
          <p:cNvSpPr txBox="1">
            <a:spLocks noChangeArrowheads="1"/>
          </p:cNvSpPr>
          <p:nvPr/>
        </p:nvSpPr>
        <p:spPr bwMode="auto">
          <a:xfrm>
            <a:off x="2379664" y="6611938"/>
            <a:ext cx="741362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defRPr/>
            </a:pPr>
            <a:r>
              <a:rPr lang="en-GB" altLang="en-US" sz="800" dirty="0">
                <a:solidFill>
                  <a:schemeClr val="tx1">
                    <a:lumMod val="50000"/>
                    <a:lumOff val="50000"/>
                  </a:schemeClr>
                </a:solidFill>
                <a:latin typeface="Arial" panose="020B0604020202020204" pitchFamily="34" charset="0"/>
                <a:ea typeface="MS PGothic" panose="020B0600070205080204" pitchFamily="34" charset="-128"/>
                <a:cs typeface="Arial" panose="020B0604020202020204" pitchFamily="34" charset="0"/>
              </a:rPr>
              <a:t>Photo courtesy of </a:t>
            </a:r>
            <a:r>
              <a:rPr lang="en-GB" altLang="en-US" sz="800" dirty="0" err="1">
                <a:solidFill>
                  <a:schemeClr val="tx1">
                    <a:lumMod val="50000"/>
                    <a:lumOff val="50000"/>
                  </a:schemeClr>
                </a:solidFill>
                <a:latin typeface="Arial" panose="020B0604020202020204" pitchFamily="34" charset="0"/>
                <a:ea typeface="MS PGothic" panose="020B0600070205080204" pitchFamily="34" charset="-128"/>
                <a:cs typeface="Arial" panose="020B0604020202020204" pitchFamily="34" charset="0"/>
              </a:rPr>
              <a:t>karamsingh</a:t>
            </a:r>
            <a:r>
              <a:rPr lang="en-GB" altLang="en-US" sz="800" dirty="0">
                <a:solidFill>
                  <a:schemeClr val="tx1">
                    <a:lumMod val="50000"/>
                    <a:lumOff val="50000"/>
                  </a:schemeClr>
                </a:solidFill>
                <a:latin typeface="Arial" panose="020B0604020202020204" pitchFamily="34" charset="0"/>
                <a:ea typeface="MS PGothic" panose="020B0600070205080204" pitchFamily="34" charset="-128"/>
                <a:cs typeface="Arial" panose="020B0604020202020204" pitchFamily="34" charset="0"/>
              </a:rPr>
              <a:t> (@flickr.com) - granted under creative commons licence - attribution</a:t>
            </a:r>
          </a:p>
        </p:txBody>
      </p:sp>
      <p:pic>
        <p:nvPicPr>
          <p:cNvPr id="3" name="Picture 2">
            <a:extLst>
              <a:ext uri="{FF2B5EF4-FFF2-40B4-BE49-F238E27FC236}">
                <a16:creationId xmlns:a16="http://schemas.microsoft.com/office/drawing/2014/main" id="{A2D78C5E-BF70-B34A-A23A-A3219F9F81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1945" y="3520062"/>
            <a:ext cx="4274363" cy="28509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051176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24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16F267F-14C6-9847-A112-366F4F4BB656}"/>
              </a:ext>
            </a:extLst>
          </p:cNvPr>
          <p:cNvSpPr/>
          <p:nvPr/>
        </p:nvSpPr>
        <p:spPr>
          <a:xfrm>
            <a:off x="1825625" y="295276"/>
            <a:ext cx="8572500" cy="6316663"/>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TextBox 3">
            <a:extLst>
              <a:ext uri="{FF2B5EF4-FFF2-40B4-BE49-F238E27FC236}">
                <a16:creationId xmlns:a16="http://schemas.microsoft.com/office/drawing/2014/main" id="{2363D18E-F02B-EA41-9C1B-C5920BFFCED8}"/>
              </a:ext>
            </a:extLst>
          </p:cNvPr>
          <p:cNvSpPr txBox="1">
            <a:spLocks noChangeArrowheads="1"/>
          </p:cNvSpPr>
          <p:nvPr/>
        </p:nvSpPr>
        <p:spPr bwMode="auto">
          <a:xfrm>
            <a:off x="2057400" y="445816"/>
            <a:ext cx="7999128" cy="54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FontTx/>
              <a:buNone/>
              <a:defRPr/>
            </a:pPr>
            <a:r>
              <a:rPr lang="en-GB" altLang="en-US" sz="3200" dirty="0">
                <a:ln w="15875">
                  <a:solidFill>
                    <a:schemeClr val="tx1"/>
                  </a:solidFill>
                </a:ln>
                <a:solidFill>
                  <a:schemeClr val="bg1"/>
                </a:solidFill>
                <a:latin typeface="ChunkFive Roman" panose="00000500000000000000" pitchFamily="50" charset="0"/>
                <a:cs typeface="Arial" panose="020B0604020202020204" pitchFamily="34" charset="0"/>
              </a:rPr>
              <a:t>Look out for these other features!</a:t>
            </a:r>
          </a:p>
        </p:txBody>
      </p:sp>
      <p:sp>
        <p:nvSpPr>
          <p:cNvPr id="10248" name="TextBox 16">
            <a:extLst>
              <a:ext uri="{FF2B5EF4-FFF2-40B4-BE49-F238E27FC236}">
                <a16:creationId xmlns:a16="http://schemas.microsoft.com/office/drawing/2014/main" id="{313529AC-E1D6-E943-999C-6B450A703D1D}"/>
              </a:ext>
            </a:extLst>
          </p:cNvPr>
          <p:cNvSpPr txBox="1">
            <a:spLocks noChangeArrowheads="1"/>
          </p:cNvSpPr>
          <p:nvPr/>
        </p:nvSpPr>
        <p:spPr bwMode="auto">
          <a:xfrm>
            <a:off x="2057400" y="1133475"/>
            <a:ext cx="80391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There are four doors into a gurdwara, known as the Door of Peace, the Door of Grace, the Door of Livelihood and the Door of Learning.</a:t>
            </a:r>
          </a:p>
          <a:p>
            <a:pPr>
              <a:lnSpc>
                <a:spcPct val="100000"/>
              </a:lnSpc>
              <a:spcBef>
                <a:spcPct val="0"/>
              </a:spcBef>
              <a:buFont typeface="Arial" panose="020B0604020202020204" pitchFamily="34" charset="0"/>
              <a:buNone/>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These doors are a symbol to everyone that people from all four points of the compass are welcome to enter.</a:t>
            </a:r>
          </a:p>
        </p:txBody>
      </p:sp>
      <p:sp>
        <p:nvSpPr>
          <p:cNvPr id="7" name="TextBox 5">
            <a:extLst>
              <a:ext uri="{FF2B5EF4-FFF2-40B4-BE49-F238E27FC236}">
                <a16:creationId xmlns:a16="http://schemas.microsoft.com/office/drawing/2014/main" id="{726F7E24-9D6C-F341-92C8-F38BB4891A7A}"/>
              </a:ext>
            </a:extLst>
          </p:cNvPr>
          <p:cNvSpPr txBox="1">
            <a:spLocks noChangeArrowheads="1"/>
          </p:cNvSpPr>
          <p:nvPr/>
        </p:nvSpPr>
        <p:spPr bwMode="auto">
          <a:xfrm>
            <a:off x="2379664" y="6611938"/>
            <a:ext cx="741362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defRPr/>
            </a:pPr>
            <a:r>
              <a:rPr lang="en-GB" altLang="en-US" sz="800" dirty="0">
                <a:solidFill>
                  <a:schemeClr val="tx1">
                    <a:lumMod val="50000"/>
                    <a:lumOff val="50000"/>
                  </a:schemeClr>
                </a:solidFill>
                <a:latin typeface="Arial" panose="020B0604020202020204" pitchFamily="34" charset="0"/>
                <a:ea typeface="MS PGothic" panose="020B0600070205080204" pitchFamily="34" charset="-128"/>
                <a:cs typeface="Arial" panose="020B0604020202020204" pitchFamily="34" charset="0"/>
              </a:rPr>
              <a:t>Photo courtesy of </a:t>
            </a:r>
            <a:r>
              <a:rPr lang="en-GB" altLang="en-US" sz="800" dirty="0" err="1">
                <a:solidFill>
                  <a:schemeClr val="tx1">
                    <a:lumMod val="50000"/>
                    <a:lumOff val="50000"/>
                  </a:schemeClr>
                </a:solidFill>
                <a:latin typeface="Arial" panose="020B0604020202020204" pitchFamily="34" charset="0"/>
                <a:ea typeface="MS PGothic" panose="020B0600070205080204" pitchFamily="34" charset="-128"/>
                <a:cs typeface="Arial" panose="020B0604020202020204" pitchFamily="34" charset="0"/>
              </a:rPr>
              <a:t>karamsingh</a:t>
            </a:r>
            <a:r>
              <a:rPr lang="en-GB" altLang="en-US" sz="800" dirty="0">
                <a:solidFill>
                  <a:schemeClr val="tx1">
                    <a:lumMod val="50000"/>
                    <a:lumOff val="50000"/>
                  </a:schemeClr>
                </a:solidFill>
                <a:latin typeface="Arial" panose="020B0604020202020204" pitchFamily="34" charset="0"/>
                <a:ea typeface="MS PGothic" panose="020B0600070205080204" pitchFamily="34" charset="-128"/>
                <a:cs typeface="Arial" panose="020B0604020202020204" pitchFamily="34" charset="0"/>
              </a:rPr>
              <a:t> (@flickr.com) - granted under creative commons licence - attribution</a:t>
            </a:r>
          </a:p>
        </p:txBody>
      </p:sp>
      <p:pic>
        <p:nvPicPr>
          <p:cNvPr id="13318" name="Picture 2">
            <a:extLst>
              <a:ext uri="{FF2B5EF4-FFF2-40B4-BE49-F238E27FC236}">
                <a16:creationId xmlns:a16="http://schemas.microsoft.com/office/drawing/2014/main" id="{D3354612-25CC-6446-BD48-FE1DEDFE4B8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24213" y="2732088"/>
            <a:ext cx="5497512" cy="362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10122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D25F805-9C53-8049-B090-4255D46A4F4D}"/>
              </a:ext>
            </a:extLst>
          </p:cNvPr>
          <p:cNvSpPr/>
          <p:nvPr/>
        </p:nvSpPr>
        <p:spPr>
          <a:xfrm>
            <a:off x="1825625" y="295276"/>
            <a:ext cx="8572500" cy="6316663"/>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TextBox 3">
            <a:extLst>
              <a:ext uri="{FF2B5EF4-FFF2-40B4-BE49-F238E27FC236}">
                <a16:creationId xmlns:a16="http://schemas.microsoft.com/office/drawing/2014/main" id="{A3AB2FD1-B226-0246-8745-D982221DA4F0}"/>
              </a:ext>
            </a:extLst>
          </p:cNvPr>
          <p:cNvSpPr txBox="1">
            <a:spLocks noChangeArrowheads="1"/>
          </p:cNvSpPr>
          <p:nvPr/>
        </p:nvSpPr>
        <p:spPr bwMode="auto">
          <a:xfrm>
            <a:off x="2057400" y="445817"/>
            <a:ext cx="7999128"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FontTx/>
              <a:buNone/>
              <a:defRPr/>
            </a:pPr>
            <a:r>
              <a:rPr lang="en-GB" altLang="en-US" sz="3200" dirty="0">
                <a:ln w="15875">
                  <a:solidFill>
                    <a:schemeClr val="tx1"/>
                  </a:solidFill>
                </a:ln>
                <a:solidFill>
                  <a:schemeClr val="bg1"/>
                </a:solidFill>
                <a:latin typeface="ChunkFive Roman" panose="00000500000000000000" pitchFamily="50" charset="0"/>
                <a:cs typeface="Arial" panose="020B0604020202020204" pitchFamily="34" charset="0"/>
              </a:rPr>
              <a:t>Why do people go to a Sikh </a:t>
            </a:r>
            <a:r>
              <a:rPr lang="en-GB" altLang="en-US" sz="3200" dirty="0" err="1">
                <a:ln w="15875">
                  <a:solidFill>
                    <a:schemeClr val="tx1"/>
                  </a:solidFill>
                </a:ln>
                <a:solidFill>
                  <a:schemeClr val="bg1"/>
                </a:solidFill>
                <a:latin typeface="ChunkFive Roman" panose="00000500000000000000" pitchFamily="50" charset="0"/>
                <a:cs typeface="Arial" panose="020B0604020202020204" pitchFamily="34" charset="0"/>
              </a:rPr>
              <a:t>gurdwara</a:t>
            </a:r>
            <a:r>
              <a:rPr lang="en-GB" altLang="en-US" sz="3200" dirty="0">
                <a:ln w="15875">
                  <a:solidFill>
                    <a:schemeClr val="tx1"/>
                  </a:solidFill>
                </a:ln>
                <a:solidFill>
                  <a:schemeClr val="bg1"/>
                </a:solidFill>
                <a:latin typeface="ChunkFive Roman" panose="00000500000000000000" pitchFamily="50" charset="0"/>
                <a:cs typeface="Arial" panose="020B0604020202020204" pitchFamily="34" charset="0"/>
              </a:rPr>
              <a:t>?</a:t>
            </a:r>
          </a:p>
        </p:txBody>
      </p:sp>
      <p:sp>
        <p:nvSpPr>
          <p:cNvPr id="10248" name="TextBox 16">
            <a:extLst>
              <a:ext uri="{FF2B5EF4-FFF2-40B4-BE49-F238E27FC236}">
                <a16:creationId xmlns:a16="http://schemas.microsoft.com/office/drawing/2014/main" id="{93726BF5-1448-8743-96E9-6E0B800AA051}"/>
              </a:ext>
            </a:extLst>
          </p:cNvPr>
          <p:cNvSpPr txBox="1">
            <a:spLocks noChangeArrowheads="1"/>
          </p:cNvSpPr>
          <p:nvPr/>
        </p:nvSpPr>
        <p:spPr bwMode="auto">
          <a:xfrm>
            <a:off x="2057400" y="1133475"/>
            <a:ext cx="803910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Many Sikhs visit a gurdwara for worship. The gurdwara is also a place to learn more about Sikhism. The gurdwara is a community centre too, offering food, shelter and company for those who need it.  </a:t>
            </a:r>
          </a:p>
          <a:p>
            <a:pPr>
              <a:lnSpc>
                <a:spcPct val="100000"/>
              </a:lnSpc>
              <a:spcBef>
                <a:spcPct val="0"/>
              </a:spcBef>
              <a:buFont typeface="Arial" panose="020B0604020202020204" pitchFamily="34" charset="0"/>
              <a:buNone/>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The morning service begins with singing a hymn, there is also a religious talk (called a sermon), prayers are said then there are readings from the Guru Granth Sahib (the holy book). Last of all, food is offered to everyone so people can eat and spend time together.</a:t>
            </a:r>
          </a:p>
        </p:txBody>
      </p:sp>
      <p:pic>
        <p:nvPicPr>
          <p:cNvPr id="4" name="Picture 3">
            <a:extLst>
              <a:ext uri="{FF2B5EF4-FFF2-40B4-BE49-F238E27FC236}">
                <a16:creationId xmlns:a16="http://schemas.microsoft.com/office/drawing/2014/main" id="{1EACB4B9-25B7-5C43-9E50-F8BF2C4D68F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08064" y="3837510"/>
            <a:ext cx="3497801" cy="262335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5">
            <a:extLst>
              <a:ext uri="{FF2B5EF4-FFF2-40B4-BE49-F238E27FC236}">
                <a16:creationId xmlns:a16="http://schemas.microsoft.com/office/drawing/2014/main" id="{F5705994-D6ED-2F4C-AE00-51A85C1A1FB0}"/>
              </a:ext>
            </a:extLst>
          </p:cNvPr>
          <p:cNvSpPr txBox="1">
            <a:spLocks noChangeArrowheads="1"/>
          </p:cNvSpPr>
          <p:nvPr/>
        </p:nvSpPr>
        <p:spPr bwMode="auto">
          <a:xfrm>
            <a:off x="2379664" y="6611938"/>
            <a:ext cx="741362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defRPr/>
            </a:pPr>
            <a:r>
              <a:rPr lang="en-GB" altLang="en-US" sz="800" dirty="0">
                <a:solidFill>
                  <a:schemeClr val="tx1">
                    <a:lumMod val="50000"/>
                    <a:lumOff val="50000"/>
                  </a:schemeClr>
                </a:solidFill>
                <a:latin typeface="Arial" panose="020B0604020202020204" pitchFamily="34" charset="0"/>
                <a:ea typeface="MS PGothic" panose="020B0600070205080204" pitchFamily="34" charset="-128"/>
                <a:cs typeface="Arial" panose="020B0604020202020204" pitchFamily="34" charset="0"/>
              </a:rPr>
              <a:t>Photo courtesy of jasleen_kaur  (@flickr.com) - granted under creative commons licence - attribution</a:t>
            </a:r>
          </a:p>
        </p:txBody>
      </p:sp>
    </p:spTree>
    <p:extLst>
      <p:ext uri="{BB962C8B-B14F-4D97-AF65-F5344CB8AC3E}">
        <p14:creationId xmlns:p14="http://schemas.microsoft.com/office/powerpoint/2010/main" val="11160646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24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4D9167A-E43C-A24B-9C33-FC949C8C3BBF}"/>
              </a:ext>
            </a:extLst>
          </p:cNvPr>
          <p:cNvSpPr/>
          <p:nvPr/>
        </p:nvSpPr>
        <p:spPr>
          <a:xfrm>
            <a:off x="1825625" y="295276"/>
            <a:ext cx="8572500" cy="6316663"/>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TextBox 3">
            <a:extLst>
              <a:ext uri="{FF2B5EF4-FFF2-40B4-BE49-F238E27FC236}">
                <a16:creationId xmlns:a16="http://schemas.microsoft.com/office/drawing/2014/main" id="{B6006A0C-297E-ED4F-8975-D36E1D6099B3}"/>
              </a:ext>
            </a:extLst>
          </p:cNvPr>
          <p:cNvSpPr txBox="1">
            <a:spLocks noChangeArrowheads="1"/>
          </p:cNvSpPr>
          <p:nvPr/>
        </p:nvSpPr>
        <p:spPr bwMode="auto">
          <a:xfrm>
            <a:off x="2057400" y="445817"/>
            <a:ext cx="7999128"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FontTx/>
              <a:buNone/>
              <a:defRPr/>
            </a:pPr>
            <a:r>
              <a:rPr lang="en-GB" altLang="en-US" sz="3200" dirty="0">
                <a:ln w="15875">
                  <a:solidFill>
                    <a:schemeClr val="tx1"/>
                  </a:solidFill>
                </a:ln>
                <a:solidFill>
                  <a:schemeClr val="bg1"/>
                </a:solidFill>
                <a:latin typeface="ChunkFive Roman" panose="00000500000000000000" pitchFamily="50" charset="0"/>
                <a:cs typeface="Arial" panose="020B0604020202020204" pitchFamily="34" charset="0"/>
              </a:rPr>
              <a:t>Why do people go to a Sikh </a:t>
            </a:r>
            <a:r>
              <a:rPr lang="en-GB" altLang="en-US" sz="3200" dirty="0" err="1">
                <a:ln w="15875">
                  <a:solidFill>
                    <a:schemeClr val="tx1"/>
                  </a:solidFill>
                </a:ln>
                <a:solidFill>
                  <a:schemeClr val="bg1"/>
                </a:solidFill>
                <a:latin typeface="ChunkFive Roman" panose="00000500000000000000" pitchFamily="50" charset="0"/>
                <a:cs typeface="Arial" panose="020B0604020202020204" pitchFamily="34" charset="0"/>
              </a:rPr>
              <a:t>gurdwara</a:t>
            </a:r>
            <a:r>
              <a:rPr lang="en-GB" altLang="en-US" sz="3200" dirty="0">
                <a:ln w="15875">
                  <a:solidFill>
                    <a:schemeClr val="tx1"/>
                  </a:solidFill>
                </a:ln>
                <a:solidFill>
                  <a:schemeClr val="bg1"/>
                </a:solidFill>
                <a:latin typeface="ChunkFive Roman" panose="00000500000000000000" pitchFamily="50" charset="0"/>
                <a:cs typeface="Arial" panose="020B0604020202020204" pitchFamily="34" charset="0"/>
              </a:rPr>
              <a:t>?</a:t>
            </a:r>
          </a:p>
        </p:txBody>
      </p:sp>
      <p:sp>
        <p:nvSpPr>
          <p:cNvPr id="10248" name="TextBox 16">
            <a:extLst>
              <a:ext uri="{FF2B5EF4-FFF2-40B4-BE49-F238E27FC236}">
                <a16:creationId xmlns:a16="http://schemas.microsoft.com/office/drawing/2014/main" id="{D07F3185-F346-FD40-A330-1F63C9C5565B}"/>
              </a:ext>
            </a:extLst>
          </p:cNvPr>
          <p:cNvSpPr txBox="1">
            <a:spLocks noChangeArrowheads="1"/>
          </p:cNvSpPr>
          <p:nvPr/>
        </p:nvSpPr>
        <p:spPr bwMode="auto">
          <a:xfrm>
            <a:off x="2057400" y="1133475"/>
            <a:ext cx="80391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People also visit the gurdwara during special festivals to celebrate Gurus such as Guru Nanak because he started the Sikh faith.</a:t>
            </a:r>
          </a:p>
          <a:p>
            <a:pPr>
              <a:lnSpc>
                <a:spcPct val="100000"/>
              </a:lnSpc>
              <a:spcBef>
                <a:spcPct val="0"/>
              </a:spcBef>
              <a:buFont typeface="Arial" panose="020B0604020202020204" pitchFamily="34" charset="0"/>
              <a:buNone/>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Sikhs don’t have priests so any Sikh can lead the prayers and read from the Guru Granth Sahib.</a:t>
            </a:r>
          </a:p>
        </p:txBody>
      </p:sp>
      <p:sp>
        <p:nvSpPr>
          <p:cNvPr id="7" name="TextBox 5">
            <a:extLst>
              <a:ext uri="{FF2B5EF4-FFF2-40B4-BE49-F238E27FC236}">
                <a16:creationId xmlns:a16="http://schemas.microsoft.com/office/drawing/2014/main" id="{D2563D5B-D772-B845-B13D-042BB3661F5D}"/>
              </a:ext>
            </a:extLst>
          </p:cNvPr>
          <p:cNvSpPr txBox="1">
            <a:spLocks noChangeArrowheads="1"/>
          </p:cNvSpPr>
          <p:nvPr/>
        </p:nvSpPr>
        <p:spPr bwMode="auto">
          <a:xfrm>
            <a:off x="2379664" y="6611938"/>
            <a:ext cx="741362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defRPr/>
            </a:pPr>
            <a:r>
              <a:rPr lang="en-GB" altLang="en-US" sz="800" dirty="0">
                <a:solidFill>
                  <a:schemeClr val="tx1">
                    <a:lumMod val="50000"/>
                    <a:lumOff val="50000"/>
                  </a:schemeClr>
                </a:solidFill>
                <a:latin typeface="Arial" panose="020B0604020202020204" pitchFamily="34" charset="0"/>
                <a:ea typeface="MS PGothic" panose="020B0600070205080204" pitchFamily="34" charset="-128"/>
                <a:cs typeface="Arial" panose="020B0604020202020204" pitchFamily="34" charset="0"/>
              </a:rPr>
              <a:t>Photo courtesy of jasleen_kaur  (@flickr.com) - granted under creative commons licence - attribution</a:t>
            </a:r>
          </a:p>
        </p:txBody>
      </p:sp>
      <p:pic>
        <p:nvPicPr>
          <p:cNvPr id="3" name="Picture 2">
            <a:extLst>
              <a:ext uri="{FF2B5EF4-FFF2-40B4-BE49-F238E27FC236}">
                <a16:creationId xmlns:a16="http://schemas.microsoft.com/office/drawing/2014/main" id="{A097E809-51E5-E84C-86D8-8F8EA1EA6AB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21412000">
            <a:off x="2206697" y="3106025"/>
            <a:ext cx="4720219" cy="31806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367" name="Picture 4">
            <a:extLst>
              <a:ext uri="{FF2B5EF4-FFF2-40B4-BE49-F238E27FC236}">
                <a16:creationId xmlns:a16="http://schemas.microsoft.com/office/drawing/2014/main" id="{3A8BE151-033C-4444-BD7B-0B02D2C225C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59589" y="3314701"/>
            <a:ext cx="3017837" cy="302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98960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4B0970C-A4BA-7445-9A87-38CA464CC095}"/>
              </a:ext>
            </a:extLst>
          </p:cNvPr>
          <p:cNvSpPr/>
          <p:nvPr/>
        </p:nvSpPr>
        <p:spPr>
          <a:xfrm>
            <a:off x="1825625" y="1954214"/>
            <a:ext cx="8572500" cy="2479675"/>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TextBox 3">
            <a:extLst>
              <a:ext uri="{FF2B5EF4-FFF2-40B4-BE49-F238E27FC236}">
                <a16:creationId xmlns:a16="http://schemas.microsoft.com/office/drawing/2014/main" id="{DDD92A05-F7F9-7D46-A2E0-4F24158BB69F}"/>
              </a:ext>
            </a:extLst>
          </p:cNvPr>
          <p:cNvSpPr txBox="1">
            <a:spLocks noChangeArrowheads="1"/>
          </p:cNvSpPr>
          <p:nvPr/>
        </p:nvSpPr>
        <p:spPr bwMode="auto">
          <a:xfrm>
            <a:off x="2057400" y="2104497"/>
            <a:ext cx="7999128"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FontTx/>
              <a:buNone/>
              <a:defRPr/>
            </a:pPr>
            <a:r>
              <a:rPr lang="en-GB" altLang="en-US" sz="3200" dirty="0">
                <a:ln w="15875">
                  <a:solidFill>
                    <a:schemeClr val="tx1"/>
                  </a:solidFill>
                </a:ln>
                <a:solidFill>
                  <a:schemeClr val="bg1"/>
                </a:solidFill>
                <a:latin typeface="ChunkFive Roman" panose="00000500000000000000" pitchFamily="50" charset="0"/>
                <a:cs typeface="Arial" panose="020B0604020202020204" pitchFamily="34" charset="0"/>
              </a:rPr>
              <a:t>Why do people go to a Sikh </a:t>
            </a:r>
            <a:r>
              <a:rPr lang="en-GB" altLang="en-US" sz="3200" dirty="0" err="1">
                <a:ln w="15875">
                  <a:solidFill>
                    <a:schemeClr val="tx1"/>
                  </a:solidFill>
                </a:ln>
                <a:solidFill>
                  <a:schemeClr val="bg1"/>
                </a:solidFill>
                <a:latin typeface="ChunkFive Roman" panose="00000500000000000000" pitchFamily="50" charset="0"/>
                <a:cs typeface="Arial" panose="020B0604020202020204" pitchFamily="34" charset="0"/>
              </a:rPr>
              <a:t>gurdwara</a:t>
            </a:r>
            <a:r>
              <a:rPr lang="en-GB" altLang="en-US" sz="3200" dirty="0">
                <a:ln w="15875">
                  <a:solidFill>
                    <a:schemeClr val="tx1"/>
                  </a:solidFill>
                </a:ln>
                <a:solidFill>
                  <a:schemeClr val="bg1"/>
                </a:solidFill>
                <a:latin typeface="ChunkFive Roman" panose="00000500000000000000" pitchFamily="50" charset="0"/>
                <a:cs typeface="Arial" panose="020B0604020202020204" pitchFamily="34" charset="0"/>
              </a:rPr>
              <a:t>?</a:t>
            </a:r>
          </a:p>
        </p:txBody>
      </p:sp>
      <p:sp>
        <p:nvSpPr>
          <p:cNvPr id="16388" name="TextBox 16">
            <a:extLst>
              <a:ext uri="{FF2B5EF4-FFF2-40B4-BE49-F238E27FC236}">
                <a16:creationId xmlns:a16="http://schemas.microsoft.com/office/drawing/2014/main" id="{19C78AB3-75D4-7746-83B0-2DF13D1836F1}"/>
              </a:ext>
            </a:extLst>
          </p:cNvPr>
          <p:cNvSpPr txBox="1">
            <a:spLocks noChangeArrowheads="1"/>
          </p:cNvSpPr>
          <p:nvPr/>
        </p:nvSpPr>
        <p:spPr bwMode="auto">
          <a:xfrm>
            <a:off x="2057400" y="2792414"/>
            <a:ext cx="80391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Sikhs come to the gurdwara to name a new baby.  </a:t>
            </a:r>
          </a:p>
          <a:p>
            <a:pPr algn="ct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Watch the video to find out what happens.</a:t>
            </a:r>
          </a:p>
          <a:p>
            <a:pPr algn="ctr">
              <a:lnSpc>
                <a:spcPct val="100000"/>
              </a:lnSpc>
              <a:spcBef>
                <a:spcPct val="0"/>
              </a:spcBef>
              <a:buFont typeface="Arial" panose="020B0604020202020204" pitchFamily="34" charset="0"/>
              <a:buNone/>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gn="ctr">
              <a:lnSpc>
                <a:spcPct val="100000"/>
              </a:lnSpc>
              <a:spcBef>
                <a:spcPct val="0"/>
              </a:spcBef>
              <a:buFont typeface="Arial" panose="020B0604020202020204" pitchFamily="34" charset="0"/>
              <a:buNone/>
            </a:pPr>
            <a:r>
              <a:rPr lang="en-GB" altLang="en-US" sz="2000">
                <a:ea typeface="Sassoon Infant Rg" panose="02000803050000020003" pitchFamily="2" charset="0"/>
                <a:cs typeface="Arial" panose="020B0604020202020204" pitchFamily="34" charset="0"/>
                <a:hlinkClick r:id="rId2"/>
              </a:rPr>
              <a:t>http://www.bbc.co.uk/learningzone/clips/the-gurdwara-pt-1-2/4836.html</a:t>
            </a: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p:txBody>
      </p:sp>
      <p:sp>
        <p:nvSpPr>
          <p:cNvPr id="16389" name="Rectangle 3">
            <a:extLst>
              <a:ext uri="{FF2B5EF4-FFF2-40B4-BE49-F238E27FC236}">
                <a16:creationId xmlns:a16="http://schemas.microsoft.com/office/drawing/2014/main" id="{C1F478C2-BE89-0541-8C2A-351901DFB04F}"/>
              </a:ext>
            </a:extLst>
          </p:cNvPr>
          <p:cNvSpPr>
            <a:spLocks noChangeArrowheads="1"/>
          </p:cNvSpPr>
          <p:nvPr/>
        </p:nvSpPr>
        <p:spPr bwMode="auto">
          <a:xfrm>
            <a:off x="4797425" y="5948363"/>
            <a:ext cx="259715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000"/>
              <a:t>Source - bbc.co.uk/learningzone - © 2014 BBC</a:t>
            </a:r>
          </a:p>
        </p:txBody>
      </p:sp>
    </p:spTree>
    <p:extLst>
      <p:ext uri="{BB962C8B-B14F-4D97-AF65-F5344CB8AC3E}">
        <p14:creationId xmlns:p14="http://schemas.microsoft.com/office/powerpoint/2010/main" val="2607277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a:extLst>
              <a:ext uri="{FF2B5EF4-FFF2-40B4-BE49-F238E27FC236}">
                <a16:creationId xmlns:a16="http://schemas.microsoft.com/office/drawing/2014/main" id="{CA681F36-A6D6-4E4E-A8C6-BD7BE2F911F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extBox 16">
            <a:extLst>
              <a:ext uri="{FF2B5EF4-FFF2-40B4-BE49-F238E27FC236}">
                <a16:creationId xmlns:a16="http://schemas.microsoft.com/office/drawing/2014/main" id="{06E2B6D8-9754-DE4C-ACE9-04C04AFCB017}"/>
              </a:ext>
            </a:extLst>
          </p:cNvPr>
          <p:cNvSpPr txBox="1">
            <a:spLocks noChangeArrowheads="1"/>
          </p:cNvSpPr>
          <p:nvPr/>
        </p:nvSpPr>
        <p:spPr bwMode="auto">
          <a:xfrm>
            <a:off x="2078038" y="4716463"/>
            <a:ext cx="8039100" cy="1631950"/>
          </a:xfrm>
          <a:prstGeom prst="rect">
            <a:avLst/>
          </a:prstGeom>
          <a:solidFill>
            <a:schemeClr val="bg1">
              <a:alpha val="94116"/>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Engagement ceremonies can take place at the gurdwara and thanks is given for bringing the man and the woman together.</a:t>
            </a:r>
          </a:p>
          <a:p>
            <a:pPr>
              <a:lnSpc>
                <a:spcPct val="100000"/>
              </a:lnSpc>
              <a:spcBef>
                <a:spcPct val="0"/>
              </a:spcBef>
              <a:buFont typeface="Arial" panose="020B0604020202020204" pitchFamily="34" charset="0"/>
              <a:buNone/>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The wedding ceremony takes place in front of the Guru Granth Sahib and at the end of the service, everyone eats in the langar.  </a:t>
            </a:r>
          </a:p>
        </p:txBody>
      </p:sp>
      <p:sp>
        <p:nvSpPr>
          <p:cNvPr id="17412" name="TextBox 5">
            <a:extLst>
              <a:ext uri="{FF2B5EF4-FFF2-40B4-BE49-F238E27FC236}">
                <a16:creationId xmlns:a16="http://schemas.microsoft.com/office/drawing/2014/main" id="{C445A8BE-110E-EC4A-9074-AE05861949FE}"/>
              </a:ext>
            </a:extLst>
          </p:cNvPr>
          <p:cNvSpPr txBox="1">
            <a:spLocks noChangeArrowheads="1"/>
          </p:cNvSpPr>
          <p:nvPr/>
        </p:nvSpPr>
        <p:spPr bwMode="auto">
          <a:xfrm>
            <a:off x="2379664" y="6484938"/>
            <a:ext cx="741362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800">
                <a:solidFill>
                  <a:schemeClr val="bg1"/>
                </a:solidFill>
                <a:latin typeface="Arial" panose="020B0604020202020204" pitchFamily="34" charset="0"/>
                <a:ea typeface="MS PGothic" panose="020B0600070205080204" pitchFamily="34" charset="-128"/>
                <a:cs typeface="Arial" panose="020B0604020202020204" pitchFamily="34" charset="0"/>
              </a:rPr>
              <a:t>Photo courtesy of Jon Evans  (@flickr.com) - granted under creative commons licence - attribution</a:t>
            </a:r>
          </a:p>
        </p:txBody>
      </p:sp>
    </p:spTree>
    <p:extLst>
      <p:ext uri="{BB962C8B-B14F-4D97-AF65-F5344CB8AC3E}">
        <p14:creationId xmlns:p14="http://schemas.microsoft.com/office/powerpoint/2010/main" val="10721499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8">
                                            <p:bg/>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24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677243A-4889-2840-8D5D-FD565A3AD35F}"/>
              </a:ext>
            </a:extLst>
          </p:cNvPr>
          <p:cNvSpPr/>
          <p:nvPr/>
        </p:nvSpPr>
        <p:spPr>
          <a:xfrm>
            <a:off x="1941514" y="446089"/>
            <a:ext cx="8308975" cy="5989637"/>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8435" name="Picture 107">
            <a:extLst>
              <a:ext uri="{FF2B5EF4-FFF2-40B4-BE49-F238E27FC236}">
                <a16:creationId xmlns:a16="http://schemas.microsoft.com/office/drawing/2014/main" id="{BC427586-92C3-C848-8CA7-FD182199532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92263" y="117476"/>
            <a:ext cx="519112" cy="32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16">
            <a:extLst>
              <a:ext uri="{FF2B5EF4-FFF2-40B4-BE49-F238E27FC236}">
                <a16:creationId xmlns:a16="http://schemas.microsoft.com/office/drawing/2014/main" id="{618ACD9D-0F62-9C4D-8B57-2AFEC7312E9B}"/>
              </a:ext>
            </a:extLst>
          </p:cNvPr>
          <p:cNvSpPr txBox="1">
            <a:spLocks noChangeArrowheads="1"/>
          </p:cNvSpPr>
          <p:nvPr/>
        </p:nvSpPr>
        <p:spPr bwMode="auto">
          <a:xfrm>
            <a:off x="2189164" y="1366838"/>
            <a:ext cx="7996237"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a:lnSpc>
                <a:spcPct val="100000"/>
              </a:lnSpc>
              <a:spcBef>
                <a:spcPct val="0"/>
              </a:spcBef>
              <a:buNone/>
              <a:defRPr/>
            </a:pPr>
            <a:r>
              <a:rPr lang="en-GB" altLang="en-US" sz="2000" dirty="0">
                <a:latin typeface="Sassoon Infant Rg" panose="02000503030000020003" pitchFamily="50" charset="0"/>
                <a:ea typeface="Sassoon Infant Rg" panose="02000503030000020003" pitchFamily="50" charset="0"/>
                <a:cs typeface="Arial" panose="020B0604020202020204" pitchFamily="34" charset="0"/>
              </a:rPr>
              <a:t>Anyone is welcome in a </a:t>
            </a:r>
            <a:r>
              <a:rPr lang="en-GB" altLang="en-US" sz="2000" dirty="0" err="1">
                <a:latin typeface="Sassoon Infant Rg" panose="02000503030000020003" pitchFamily="50" charset="0"/>
                <a:ea typeface="Sassoon Infant Rg" panose="02000503030000020003" pitchFamily="50" charset="0"/>
                <a:cs typeface="Arial" panose="020B0604020202020204" pitchFamily="34" charset="0"/>
              </a:rPr>
              <a:t>gurdwara</a:t>
            </a:r>
            <a:r>
              <a:rPr lang="en-GB" altLang="en-US" sz="2000" dirty="0">
                <a:latin typeface="Sassoon Infant Rg" panose="02000503030000020003" pitchFamily="50" charset="0"/>
                <a:ea typeface="Sassoon Infant Rg" panose="02000503030000020003" pitchFamily="50" charset="0"/>
                <a:cs typeface="Arial" panose="020B0604020202020204" pitchFamily="34" charset="0"/>
              </a:rPr>
              <a:t> but there are certain rules to follow.</a:t>
            </a:r>
          </a:p>
          <a:p>
            <a:pPr marL="0" indent="0">
              <a:lnSpc>
                <a:spcPct val="100000"/>
              </a:lnSpc>
              <a:spcBef>
                <a:spcPct val="0"/>
              </a:spcBef>
              <a:buNone/>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marL="0" indent="0">
              <a:lnSpc>
                <a:spcPct val="100000"/>
              </a:lnSpc>
              <a:spcBef>
                <a:spcPct val="0"/>
              </a:spcBef>
              <a:buNone/>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marL="0" indent="0">
              <a:lnSpc>
                <a:spcPct val="100000"/>
              </a:lnSpc>
              <a:spcBef>
                <a:spcPct val="0"/>
              </a:spcBef>
              <a:buNone/>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marL="0" indent="0">
              <a:lnSpc>
                <a:spcPct val="100000"/>
              </a:lnSpc>
              <a:spcBef>
                <a:spcPct val="0"/>
              </a:spcBef>
              <a:buNone/>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marL="0" indent="0">
              <a:lnSpc>
                <a:spcPct val="100000"/>
              </a:lnSpc>
              <a:spcBef>
                <a:spcPct val="0"/>
              </a:spcBef>
              <a:buNone/>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marL="0" indent="0">
              <a:lnSpc>
                <a:spcPct val="100000"/>
              </a:lnSpc>
              <a:spcBef>
                <a:spcPct val="0"/>
              </a:spcBef>
              <a:buNone/>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a:lnSpc>
                <a:spcPct val="100000"/>
              </a:lnSpc>
              <a:spcBef>
                <a:spcPct val="0"/>
              </a:spcBef>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a:lnSpc>
                <a:spcPct val="100000"/>
              </a:lnSpc>
              <a:spcBef>
                <a:spcPct val="0"/>
              </a:spcBef>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a:lnSpc>
                <a:spcPct val="100000"/>
              </a:lnSpc>
              <a:spcBef>
                <a:spcPct val="0"/>
              </a:spcBef>
              <a:defRPr/>
            </a:pPr>
            <a:r>
              <a:rPr lang="en-GB" altLang="en-US" sz="2000" dirty="0">
                <a:latin typeface="Sassoon Infant Rg" panose="02000503030000020003" pitchFamily="50" charset="0"/>
                <a:ea typeface="Sassoon Infant Rg" panose="02000503030000020003" pitchFamily="50" charset="0"/>
                <a:cs typeface="Arial" panose="020B0604020202020204" pitchFamily="34" charset="0"/>
              </a:rPr>
              <a:t>Cover your head</a:t>
            </a:r>
          </a:p>
          <a:p>
            <a:pPr>
              <a:lnSpc>
                <a:spcPct val="100000"/>
              </a:lnSpc>
              <a:spcBef>
                <a:spcPct val="0"/>
              </a:spcBef>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a:lnSpc>
                <a:spcPct val="100000"/>
              </a:lnSpc>
              <a:spcBef>
                <a:spcPct val="0"/>
              </a:spcBef>
              <a:defRPr/>
            </a:pPr>
            <a:r>
              <a:rPr lang="en-GB" altLang="en-US" sz="2000" dirty="0">
                <a:latin typeface="Sassoon Infant Rg" panose="02000503030000020003" pitchFamily="50" charset="0"/>
                <a:ea typeface="Sassoon Infant Rg" panose="02000503030000020003" pitchFamily="50" charset="0"/>
                <a:cs typeface="Arial" panose="020B0604020202020204" pitchFamily="34" charset="0"/>
              </a:rPr>
              <a:t>Take off your shoes and wash hands and feet before entering</a:t>
            </a:r>
          </a:p>
          <a:p>
            <a:pPr>
              <a:lnSpc>
                <a:spcPct val="100000"/>
              </a:lnSpc>
              <a:spcBef>
                <a:spcPct val="0"/>
              </a:spcBef>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a:p>
            <a:pPr>
              <a:lnSpc>
                <a:spcPct val="100000"/>
              </a:lnSpc>
              <a:spcBef>
                <a:spcPct val="0"/>
              </a:spcBef>
              <a:defRPr/>
            </a:pPr>
            <a:r>
              <a:rPr lang="en-GB" altLang="en-US" sz="2000" dirty="0">
                <a:latin typeface="Sassoon Infant Rg" panose="02000503030000020003" pitchFamily="50" charset="0"/>
                <a:ea typeface="Sassoon Infant Rg" panose="02000503030000020003" pitchFamily="50" charset="0"/>
                <a:cs typeface="Arial" panose="020B0604020202020204" pitchFamily="34" charset="0"/>
              </a:rPr>
              <a:t>When you enter the main prayer hall, bow in front of the holy book, </a:t>
            </a:r>
          </a:p>
          <a:p>
            <a:pPr marL="0" indent="0">
              <a:lnSpc>
                <a:spcPct val="100000"/>
              </a:lnSpc>
              <a:spcBef>
                <a:spcPct val="0"/>
              </a:spcBef>
              <a:buNone/>
              <a:defRPr/>
            </a:pPr>
            <a:r>
              <a:rPr lang="en-GB" altLang="en-US" sz="2000" dirty="0">
                <a:latin typeface="Sassoon Infant Rg" panose="02000503030000020003" pitchFamily="50" charset="0"/>
                <a:ea typeface="Sassoon Infant Rg" panose="02000503030000020003" pitchFamily="50" charset="0"/>
                <a:cs typeface="Arial" panose="020B0604020202020204" pitchFamily="34" charset="0"/>
              </a:rPr>
              <a:t>    touching the floor with your forehead</a:t>
            </a:r>
          </a:p>
          <a:p>
            <a:pPr>
              <a:lnSpc>
                <a:spcPct val="100000"/>
              </a:lnSpc>
              <a:spcBef>
                <a:spcPct val="0"/>
              </a:spcBef>
              <a:defRPr/>
            </a:pPr>
            <a:endParaRPr lang="en-GB" altLang="en-US" sz="2000" dirty="0">
              <a:latin typeface="Sassoon Infant Rg" panose="02000503030000020003" pitchFamily="50" charset="0"/>
              <a:ea typeface="Sassoon Infant Rg" panose="02000503030000020003" pitchFamily="50" charset="0"/>
              <a:cs typeface="Arial" panose="020B0604020202020204" pitchFamily="34" charset="0"/>
            </a:endParaRPr>
          </a:p>
        </p:txBody>
      </p:sp>
      <p:sp>
        <p:nvSpPr>
          <p:cNvPr id="2" name="TextBox 3">
            <a:extLst>
              <a:ext uri="{FF2B5EF4-FFF2-40B4-BE49-F238E27FC236}">
                <a16:creationId xmlns:a16="http://schemas.microsoft.com/office/drawing/2014/main" id="{FE3B58A9-1F0F-3E4F-9519-3EA002BE347F}"/>
              </a:ext>
            </a:extLst>
          </p:cNvPr>
          <p:cNvSpPr txBox="1">
            <a:spLocks noChangeArrowheads="1"/>
          </p:cNvSpPr>
          <p:nvPr/>
        </p:nvSpPr>
        <p:spPr bwMode="auto">
          <a:xfrm>
            <a:off x="3071865" y="660744"/>
            <a:ext cx="6407150" cy="604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FontTx/>
              <a:buNone/>
              <a:defRPr/>
            </a:pPr>
            <a:r>
              <a:rPr lang="en-GB" altLang="en-US" sz="3600" dirty="0">
                <a:ln w="15875">
                  <a:solidFill>
                    <a:schemeClr val="tx1"/>
                  </a:solidFill>
                </a:ln>
                <a:solidFill>
                  <a:schemeClr val="bg1"/>
                </a:solidFill>
                <a:latin typeface="ChunkFive Roman" panose="00000500000000000000" pitchFamily="50" charset="0"/>
                <a:cs typeface="Arial" panose="020B0604020202020204" pitchFamily="34" charset="0"/>
              </a:rPr>
              <a:t>Showing Respect</a:t>
            </a:r>
          </a:p>
        </p:txBody>
      </p:sp>
      <p:pic>
        <p:nvPicPr>
          <p:cNvPr id="3" name="Picture 2">
            <a:extLst>
              <a:ext uri="{FF2B5EF4-FFF2-40B4-BE49-F238E27FC236}">
                <a16:creationId xmlns:a16="http://schemas.microsoft.com/office/drawing/2014/main" id="{6FA663D9-0653-6B4D-8ED8-71F4C0174AC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75263" y="2076451"/>
            <a:ext cx="1408112" cy="170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94871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2">
                                            <p:txEl>
                                              <p:pRg st="9" end="9"/>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292">
                                            <p:txEl>
                                              <p:pRg st="11" end="11"/>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292">
                                            <p:txEl>
                                              <p:pRg st="13" end="13"/>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292">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9F03C56-9F9D-6044-B6D4-143A22C0CFF2}"/>
              </a:ext>
            </a:extLst>
          </p:cNvPr>
          <p:cNvSpPr/>
          <p:nvPr/>
        </p:nvSpPr>
        <p:spPr>
          <a:xfrm>
            <a:off x="1935163" y="446089"/>
            <a:ext cx="8310562" cy="5989637"/>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9459" name="Picture 107">
            <a:extLst>
              <a:ext uri="{FF2B5EF4-FFF2-40B4-BE49-F238E27FC236}">
                <a16:creationId xmlns:a16="http://schemas.microsoft.com/office/drawing/2014/main" id="{1176226F-24BD-BD44-9BF9-969DF4A93F8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92263" y="117476"/>
            <a:ext cx="519112" cy="32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16">
            <a:extLst>
              <a:ext uri="{FF2B5EF4-FFF2-40B4-BE49-F238E27FC236}">
                <a16:creationId xmlns:a16="http://schemas.microsoft.com/office/drawing/2014/main" id="{D2FF14EE-70DD-E045-816A-C0B79A65C20F}"/>
              </a:ext>
            </a:extLst>
          </p:cNvPr>
          <p:cNvSpPr txBox="1">
            <a:spLocks noChangeArrowheads="1"/>
          </p:cNvSpPr>
          <p:nvPr/>
        </p:nvSpPr>
        <p:spPr bwMode="auto">
          <a:xfrm>
            <a:off x="2189164" y="1393825"/>
            <a:ext cx="7996237"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pPr>
            <a:r>
              <a:rPr lang="en-GB" altLang="en-US" sz="2000">
                <a:latin typeface="Sassoon Infant Rg" panose="02000803050000020003" pitchFamily="2" charset="0"/>
                <a:ea typeface="Sassoon Infant Rg" panose="02000803050000020003" pitchFamily="2" charset="0"/>
                <a:cs typeface="Arial" panose="020B0604020202020204" pitchFamily="34" charset="0"/>
              </a:rPr>
              <a:t>Offer a donation such as money, flowers or food</a:t>
            </a:r>
          </a:p>
          <a:p>
            <a:pPr>
              <a:lnSpc>
                <a:spcPct val="100000"/>
              </a:lnSpc>
              <a:spcBef>
                <a:spcPct val="0"/>
              </a:spcBef>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nSpc>
                <a:spcPct val="100000"/>
              </a:lnSpc>
              <a:spcBef>
                <a:spcPct val="0"/>
              </a:spcBef>
            </a:pPr>
            <a:r>
              <a:rPr lang="en-GB" altLang="en-US" sz="2000">
                <a:latin typeface="Sassoon Infant Rg" panose="02000803050000020003" pitchFamily="2" charset="0"/>
                <a:ea typeface="Sassoon Infant Rg" panose="02000803050000020003" pitchFamily="2" charset="0"/>
                <a:cs typeface="Arial" panose="020B0604020202020204" pitchFamily="34" charset="0"/>
              </a:rPr>
              <a:t>Sit quietly on the floor with your legs crossed, facing the Guru Granth Sahib</a:t>
            </a:r>
          </a:p>
          <a:p>
            <a:pPr>
              <a:lnSpc>
                <a:spcPct val="100000"/>
              </a:lnSpc>
              <a:spcBef>
                <a:spcPct val="0"/>
              </a:spcBef>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nSpc>
                <a:spcPct val="100000"/>
              </a:lnSpc>
              <a:spcBef>
                <a:spcPct val="0"/>
              </a:spcBef>
            </a:pPr>
            <a:r>
              <a:rPr lang="en-GB" altLang="en-US" sz="2000">
                <a:latin typeface="Sassoon Infant Rg" panose="02000803050000020003" pitchFamily="2" charset="0"/>
                <a:ea typeface="Sassoon Infant Rg" panose="02000803050000020003" pitchFamily="2" charset="0"/>
                <a:cs typeface="Arial" panose="020B0604020202020204" pitchFamily="34" charset="0"/>
              </a:rPr>
              <a:t>Never point your feet at the Guru Granth Sahib as this is disrespectful </a:t>
            </a:r>
          </a:p>
          <a:p>
            <a:pPr>
              <a:lnSpc>
                <a:spcPct val="100000"/>
              </a:lnSpc>
              <a:spcBef>
                <a:spcPct val="0"/>
              </a:spcBef>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nSpc>
                <a:spcPct val="100000"/>
              </a:lnSpc>
              <a:spcBef>
                <a:spcPct val="0"/>
              </a:spcBef>
            </a:pPr>
            <a:r>
              <a:rPr lang="en-GB" altLang="en-US" sz="2000">
                <a:latin typeface="Sassoon Infant Rg" panose="02000803050000020003" pitchFamily="2" charset="0"/>
                <a:ea typeface="Sassoon Infant Rg" panose="02000803050000020003" pitchFamily="2" charset="0"/>
                <a:cs typeface="Arial" panose="020B0604020202020204" pitchFamily="34" charset="0"/>
              </a:rPr>
              <a:t>Men and women sit in different places</a:t>
            </a:r>
          </a:p>
        </p:txBody>
      </p:sp>
      <p:sp>
        <p:nvSpPr>
          <p:cNvPr id="2" name="TextBox 3">
            <a:extLst>
              <a:ext uri="{FF2B5EF4-FFF2-40B4-BE49-F238E27FC236}">
                <a16:creationId xmlns:a16="http://schemas.microsoft.com/office/drawing/2014/main" id="{673DB683-FDE4-6942-80DE-2508C947E691}"/>
              </a:ext>
            </a:extLst>
          </p:cNvPr>
          <p:cNvSpPr txBox="1">
            <a:spLocks noChangeArrowheads="1"/>
          </p:cNvSpPr>
          <p:nvPr/>
        </p:nvSpPr>
        <p:spPr bwMode="auto">
          <a:xfrm>
            <a:off x="3071865" y="697815"/>
            <a:ext cx="6407150" cy="604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FontTx/>
              <a:buNone/>
              <a:defRPr/>
            </a:pPr>
            <a:r>
              <a:rPr lang="en-GB" altLang="en-US" sz="3600" dirty="0">
                <a:ln w="15875">
                  <a:solidFill>
                    <a:schemeClr val="tx1"/>
                  </a:solidFill>
                </a:ln>
                <a:solidFill>
                  <a:schemeClr val="bg1"/>
                </a:solidFill>
                <a:latin typeface="ChunkFive Roman" panose="00000500000000000000" pitchFamily="50" charset="0"/>
                <a:cs typeface="Arial" panose="020B0604020202020204" pitchFamily="34" charset="0"/>
              </a:rPr>
              <a:t>Showing Respect</a:t>
            </a:r>
          </a:p>
        </p:txBody>
      </p:sp>
      <p:pic>
        <p:nvPicPr>
          <p:cNvPr id="4" name="Picture 3">
            <a:extLst>
              <a:ext uri="{FF2B5EF4-FFF2-40B4-BE49-F238E27FC236}">
                <a16:creationId xmlns:a16="http://schemas.microsoft.com/office/drawing/2014/main" id="{B1BD997F-70F2-D54A-8C12-54C60CB20042}"/>
              </a:ext>
            </a:extLst>
          </p:cNvPr>
          <p:cNvPicPr>
            <a:picLocks noChangeAspect="1"/>
          </p:cNvPicPr>
          <p:nvPr/>
        </p:nvPicPr>
        <p:blipFill rotWithShape="1">
          <a:blip r:embed="rId3">
            <a:extLst>
              <a:ext uri="{28A0092B-C50C-407E-A947-70E740481C1C}">
                <a14:useLocalDpi xmlns:a14="http://schemas.microsoft.com/office/drawing/2010/main" val="0"/>
              </a:ext>
            </a:extLst>
          </a:blip>
          <a:srcRect l="1" r="-23499" b="32858"/>
          <a:stretch/>
        </p:blipFill>
        <p:spPr bwMode="auto">
          <a:xfrm>
            <a:off x="5143180" y="4212069"/>
            <a:ext cx="1905643" cy="1861021"/>
          </a:xfrm>
          <a:prstGeom prst="ellipse">
            <a:avLst/>
          </a:prstGeom>
          <a:solidFill>
            <a:srgbClr val="91EFF9"/>
          </a:solidFill>
          <a:ln>
            <a:noFill/>
          </a:ln>
        </p:spPr>
      </p:pic>
    </p:spTree>
    <p:extLst>
      <p:ext uri="{BB962C8B-B14F-4D97-AF65-F5344CB8AC3E}">
        <p14:creationId xmlns:p14="http://schemas.microsoft.com/office/powerpoint/2010/main" val="7942031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2">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2">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07">
            <a:extLst>
              <a:ext uri="{FF2B5EF4-FFF2-40B4-BE49-F238E27FC236}">
                <a16:creationId xmlns:a16="http://schemas.microsoft.com/office/drawing/2014/main" id="{31780481-EDCC-464D-8304-CBCFFA3A7CD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44651" y="160338"/>
            <a:ext cx="519113"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Box 16">
            <a:extLst>
              <a:ext uri="{FF2B5EF4-FFF2-40B4-BE49-F238E27FC236}">
                <a16:creationId xmlns:a16="http://schemas.microsoft.com/office/drawing/2014/main" id="{48E5D0DA-A362-9B45-9313-926DCD8E8434}"/>
              </a:ext>
            </a:extLst>
          </p:cNvPr>
          <p:cNvSpPr txBox="1">
            <a:spLocks noChangeArrowheads="1"/>
          </p:cNvSpPr>
          <p:nvPr/>
        </p:nvSpPr>
        <p:spPr bwMode="auto">
          <a:xfrm>
            <a:off x="1719263" y="2703514"/>
            <a:ext cx="878046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Why do you think it is important to many Sikhs to worship and eat </a:t>
            </a:r>
          </a:p>
          <a:p>
            <a:pPr algn="ct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together in the gurdwara?</a:t>
            </a:r>
          </a:p>
          <a:p>
            <a:pPr algn="ctr">
              <a:lnSpc>
                <a:spcPct val="100000"/>
              </a:lnSpc>
              <a:spcBef>
                <a:spcPct val="0"/>
              </a:spcBef>
              <a:buFont typeface="Arial" panose="020B0604020202020204" pitchFamily="34" charset="0"/>
              <a:buNone/>
            </a:pPr>
            <a:endParaRPr lang="en-GB" altLang="en-US" sz="2000">
              <a:latin typeface="Sassoon Infant Rg" panose="02000803050000020003" pitchFamily="2" charset="0"/>
              <a:ea typeface="Sassoon Infant Rg" panose="02000803050000020003" pitchFamily="2" charset="0"/>
              <a:cs typeface="Arial" panose="020B0604020202020204" pitchFamily="34" charset="0"/>
            </a:endParaRPr>
          </a:p>
          <a:p>
            <a:pPr algn="ctr">
              <a:lnSpc>
                <a:spcPct val="100000"/>
              </a:lnSpc>
              <a:spcBef>
                <a:spcPct val="0"/>
              </a:spcBef>
              <a:buFont typeface="Arial" panose="020B0604020202020204" pitchFamily="34" charset="0"/>
              <a:buNone/>
            </a:pPr>
            <a:r>
              <a:rPr lang="en-GB" altLang="en-US" sz="2000">
                <a:latin typeface="Sassoon Infant Rg" panose="02000803050000020003" pitchFamily="2" charset="0"/>
                <a:ea typeface="Sassoon Infant Rg" panose="02000803050000020003" pitchFamily="2" charset="0"/>
                <a:cs typeface="Arial" panose="020B0604020202020204" pitchFamily="34" charset="0"/>
              </a:rPr>
              <a:t>Do you have any other questions about this place of worship?</a:t>
            </a:r>
          </a:p>
        </p:txBody>
      </p:sp>
      <p:sp>
        <p:nvSpPr>
          <p:cNvPr id="2" name="TextBox 3">
            <a:extLst>
              <a:ext uri="{FF2B5EF4-FFF2-40B4-BE49-F238E27FC236}">
                <a16:creationId xmlns:a16="http://schemas.microsoft.com/office/drawing/2014/main" id="{0B1A4B38-CED8-C34A-B1F0-0738063AE41E}"/>
              </a:ext>
            </a:extLst>
          </p:cNvPr>
          <p:cNvSpPr txBox="1">
            <a:spLocks noChangeArrowheads="1"/>
          </p:cNvSpPr>
          <p:nvPr/>
        </p:nvSpPr>
        <p:spPr bwMode="auto">
          <a:xfrm>
            <a:off x="2859089" y="1247183"/>
            <a:ext cx="6407150" cy="604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buFontTx/>
              <a:buNone/>
              <a:defRPr/>
            </a:pPr>
            <a:r>
              <a:rPr lang="en-GB" altLang="en-US" sz="3600" dirty="0">
                <a:ln w="15875">
                  <a:solidFill>
                    <a:schemeClr val="tx1"/>
                  </a:solidFill>
                </a:ln>
                <a:solidFill>
                  <a:schemeClr val="bg1"/>
                </a:solidFill>
                <a:latin typeface="ChunkFive Roman" panose="00000500000000000000" pitchFamily="50" charset="0"/>
                <a:cs typeface="Arial" panose="020B0604020202020204" pitchFamily="34" charset="0"/>
              </a:rPr>
              <a:t>Plenary</a:t>
            </a:r>
          </a:p>
        </p:txBody>
      </p:sp>
    </p:spTree>
    <p:extLst>
      <p:ext uri="{BB962C8B-B14F-4D97-AF65-F5344CB8AC3E}">
        <p14:creationId xmlns:p14="http://schemas.microsoft.com/office/powerpoint/2010/main" val="3633251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628</Words>
  <Application>Microsoft Macintosh PowerPoint</Application>
  <PresentationFormat>Widescreen</PresentationFormat>
  <Paragraphs>59</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MS PGothic</vt:lpstr>
      <vt:lpstr>Arial</vt:lpstr>
      <vt:lpstr>Calibri</vt:lpstr>
      <vt:lpstr>Calibri Light</vt:lpstr>
      <vt:lpstr>ChunkFive Roman</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Jones</dc:creator>
  <cp:lastModifiedBy>Emma Jones</cp:lastModifiedBy>
  <cp:revision>1</cp:revision>
  <dcterms:created xsi:type="dcterms:W3CDTF">2020-04-22T08:21:04Z</dcterms:created>
  <dcterms:modified xsi:type="dcterms:W3CDTF">2020-04-22T08:21:26Z</dcterms:modified>
</cp:coreProperties>
</file>