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DB7B"/>
    <a:srgbClr val="F5F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9A9C85-2410-9640-2F9C-EDBE1F94292E}" v="576" dt="2024-01-24T17:39:26.8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68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3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741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395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953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62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33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05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82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609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752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F5715-1825-4CB2-B0C1-B225BACD87CB}" type="datetimeFigureOut">
              <a:rPr lang="en-US" smtClean="0"/>
              <a:t>5/8/2024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C668E-0ABB-4415-B507-E8AF415A2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491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78" y="72011"/>
            <a:ext cx="8747279" cy="3159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5660" y="3872266"/>
            <a:ext cx="8669337" cy="293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39" r="7492" b="35638"/>
          <a:stretch/>
        </p:blipFill>
        <p:spPr bwMode="auto">
          <a:xfrm flipH="1">
            <a:off x="140964" y="2614763"/>
            <a:ext cx="2669458" cy="1887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17855" y="332656"/>
            <a:ext cx="1418640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3 Autumn 1</a:t>
            </a:r>
          </a:p>
          <a:p>
            <a:r>
              <a:rPr lang="en-US" sz="1000" b="1" dirty="0"/>
              <a:t>Intro to France/French</a:t>
            </a:r>
          </a:p>
          <a:p>
            <a:r>
              <a:rPr lang="en-US" sz="1000" dirty="0"/>
              <a:t>L.I.: to consider the reasons for learning French – Discussion based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83106" y="75981"/>
            <a:ext cx="1841224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3 Autumn 1</a:t>
            </a:r>
          </a:p>
          <a:p>
            <a:r>
              <a:rPr lang="en-US" sz="1000" b="1" dirty="0"/>
              <a:t>Location and purpose of speaking French</a:t>
            </a:r>
          </a:p>
          <a:p>
            <a:r>
              <a:rPr lang="en-US" sz="1000" dirty="0"/>
              <a:t>How many countries speak French, researching general aspects of French culture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16874" y="156960"/>
            <a:ext cx="1602317" cy="10310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3 Autumn 2</a:t>
            </a:r>
          </a:p>
          <a:p>
            <a:r>
              <a:rPr lang="en-US" sz="1000" b="1" dirty="0"/>
              <a:t>Phonics lesson 1</a:t>
            </a:r>
            <a:endParaRPr lang="en-US" sz="1000" b="1" dirty="0">
              <a:ea typeface="Calibri"/>
              <a:cs typeface="Calibri"/>
            </a:endParaRPr>
          </a:p>
          <a:p>
            <a:r>
              <a:rPr lang="en-US" sz="1000" b="1" dirty="0"/>
              <a:t>Greetings</a:t>
            </a:r>
            <a:endParaRPr lang="en-US" sz="1000" b="1" dirty="0">
              <a:ea typeface="Calibri"/>
              <a:cs typeface="Calibri"/>
            </a:endParaRPr>
          </a:p>
          <a:p>
            <a:r>
              <a:rPr lang="en-US" sz="1000" b="1" dirty="0">
                <a:ea typeface="Calibri"/>
                <a:cs typeface="Calibri"/>
              </a:rPr>
              <a:t>Numbers 1 – 10</a:t>
            </a:r>
          </a:p>
          <a:p>
            <a:r>
              <a:rPr lang="en-US" sz="1000" b="1" dirty="0" err="1">
                <a:ea typeface="Calibri"/>
                <a:cs typeface="Calibri"/>
              </a:rPr>
              <a:t>colours</a:t>
            </a:r>
            <a:endParaRPr lang="en-US" sz="1000" b="1" dirty="0">
              <a:ea typeface="Calibri"/>
              <a:cs typeface="Calibri"/>
            </a:endParaRPr>
          </a:p>
          <a:p>
            <a:r>
              <a:rPr lang="en-US" sz="1100" b="1" dirty="0"/>
              <a:t>Christmas - cultural</a:t>
            </a:r>
            <a:endParaRPr lang="en-US" sz="1100" b="1" dirty="0">
              <a:ea typeface="Calibri"/>
              <a:cs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67744" y="72012"/>
            <a:ext cx="1602317" cy="10310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3 Spring</a:t>
            </a:r>
          </a:p>
          <a:p>
            <a:r>
              <a:rPr lang="en-US" sz="1000" b="1" dirty="0"/>
              <a:t>Basics</a:t>
            </a:r>
          </a:p>
          <a:p>
            <a:r>
              <a:rPr lang="en-US" sz="1000"/>
              <a:t>Numbers to 31</a:t>
            </a:r>
          </a:p>
          <a:p>
            <a:r>
              <a:rPr lang="en-US" sz="1000" dirty="0"/>
              <a:t> Days and months </a:t>
            </a:r>
            <a:endParaRPr lang="en-US" sz="1000">
              <a:ea typeface="Calibri"/>
              <a:cs typeface="Calibri"/>
            </a:endParaRPr>
          </a:p>
          <a:p>
            <a:r>
              <a:rPr lang="en-US" sz="1000" dirty="0"/>
              <a:t>Birthdays</a:t>
            </a:r>
            <a:endParaRPr lang="en-US" sz="1000" dirty="0">
              <a:ea typeface="Calibri"/>
              <a:cs typeface="Calibri"/>
            </a:endParaRPr>
          </a:p>
          <a:p>
            <a:r>
              <a:rPr lang="en-US" sz="1100" b="1" dirty="0"/>
              <a:t>Easter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1560" y="643880"/>
            <a:ext cx="1292344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3 Summer 1 Using verbs</a:t>
            </a:r>
          </a:p>
          <a:p>
            <a:r>
              <a:rPr lang="en-US" sz="1000" dirty="0"/>
              <a:t>Je </a:t>
            </a:r>
            <a:r>
              <a:rPr lang="en-US" sz="1000" dirty="0" err="1"/>
              <a:t>peux</a:t>
            </a:r>
            <a:r>
              <a:rPr lang="en-US" sz="1000" dirty="0"/>
              <a:t>….</a:t>
            </a:r>
          </a:p>
          <a:p>
            <a:r>
              <a:rPr lang="en-US" sz="1000" dirty="0">
                <a:ea typeface="Calibri"/>
                <a:cs typeface="Calibri"/>
              </a:rPr>
              <a:t>Je ne </a:t>
            </a:r>
            <a:r>
              <a:rPr lang="en-US" sz="1000" dirty="0" err="1">
                <a:ea typeface="Calibri"/>
                <a:cs typeface="Calibri"/>
              </a:rPr>
              <a:t>peux</a:t>
            </a:r>
            <a:r>
              <a:rPr lang="en-US" sz="1000" dirty="0">
                <a:ea typeface="Calibri"/>
                <a:cs typeface="Calibri"/>
              </a:rPr>
              <a:t> pas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59832" y="1258403"/>
            <a:ext cx="1152128" cy="11695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3 Summer 2</a:t>
            </a:r>
          </a:p>
          <a:p>
            <a:r>
              <a:rPr lang="en-US" sz="1000" b="1" dirty="0"/>
              <a:t>Responding to a story</a:t>
            </a:r>
          </a:p>
          <a:p>
            <a:r>
              <a:rPr lang="en-US" sz="1000" dirty="0"/>
              <a:t>Listening and responding, Characters, body parts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44780" y="1677125"/>
            <a:ext cx="1296144" cy="861774"/>
          </a:xfrm>
          <a:prstGeom prst="rect">
            <a:avLst/>
          </a:prstGeom>
          <a:solidFill>
            <a:srgbClr val="F5F579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4 Autumn </a:t>
            </a:r>
          </a:p>
          <a:p>
            <a:r>
              <a:rPr lang="en-US" sz="1000" b="1" dirty="0"/>
              <a:t>Classroom objects</a:t>
            </a:r>
            <a:endParaRPr lang="en-US" sz="1000" b="1" dirty="0">
              <a:ea typeface="Calibri"/>
              <a:cs typeface="Calibri"/>
            </a:endParaRPr>
          </a:p>
          <a:p>
            <a:r>
              <a:rPr lang="en-US" sz="1000" dirty="0"/>
              <a:t>Items, writing rules</a:t>
            </a:r>
          </a:p>
          <a:p>
            <a:r>
              <a:rPr lang="en-US" sz="1000" dirty="0">
                <a:ea typeface="Calibri"/>
                <a:cs typeface="Calibri"/>
              </a:rPr>
              <a:t>La Galette des Rois -cultural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32402" y="1282407"/>
            <a:ext cx="1418640" cy="861774"/>
          </a:xfrm>
          <a:prstGeom prst="rect">
            <a:avLst/>
          </a:prstGeom>
          <a:solidFill>
            <a:srgbClr val="F5F579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4 Autumn</a:t>
            </a:r>
            <a:endParaRPr lang="en-US" dirty="0"/>
          </a:p>
          <a:p>
            <a:r>
              <a:rPr lang="en-US" sz="1000" b="1" dirty="0"/>
              <a:t>Recap of numbers, days and months </a:t>
            </a:r>
            <a:endParaRPr lang="en-US" sz="1000" b="1" dirty="0">
              <a:ea typeface="Calibri"/>
              <a:cs typeface="Calibri"/>
            </a:endParaRPr>
          </a:p>
          <a:p>
            <a:r>
              <a:rPr lang="en-US" sz="1000" b="1" dirty="0">
                <a:ea typeface="Calibri"/>
                <a:cs typeface="Calibri"/>
              </a:rPr>
              <a:t>Phonics lesson 2</a:t>
            </a:r>
          </a:p>
          <a:p>
            <a:endParaRPr lang="en-US" sz="1000" dirty="0">
              <a:ea typeface="Calibri"/>
              <a:cs typeface="Calibri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19263" y="2541609"/>
            <a:ext cx="1360631" cy="707886"/>
          </a:xfrm>
          <a:prstGeom prst="rect">
            <a:avLst/>
          </a:prstGeom>
          <a:solidFill>
            <a:srgbClr val="F5F579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4 Spring (if time)</a:t>
            </a:r>
          </a:p>
          <a:p>
            <a:r>
              <a:rPr lang="en-US" sz="1000" b="1" dirty="0"/>
              <a:t>My family</a:t>
            </a:r>
          </a:p>
          <a:p>
            <a:r>
              <a:rPr lang="en-US" sz="1000" dirty="0"/>
              <a:t>My family members, using possessives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25554" y="2503535"/>
            <a:ext cx="1584176" cy="861774"/>
          </a:xfrm>
          <a:prstGeom prst="rect">
            <a:avLst/>
          </a:prstGeom>
          <a:solidFill>
            <a:srgbClr val="F5F579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4 Spring </a:t>
            </a:r>
            <a:endParaRPr lang="en-US" sz="1000" b="1"/>
          </a:p>
          <a:p>
            <a:r>
              <a:rPr lang="en-US" sz="1000" b="1" dirty="0"/>
              <a:t>Animals</a:t>
            </a:r>
          </a:p>
          <a:p>
            <a:r>
              <a:rPr lang="en-US" sz="1000" b="1" dirty="0">
                <a:ea typeface="Calibri"/>
                <a:cs typeface="Calibri"/>
              </a:rPr>
              <a:t>Je suis...</a:t>
            </a:r>
          </a:p>
          <a:p>
            <a:endParaRPr lang="en-US" sz="1000" b="1" dirty="0">
              <a:ea typeface="Calibri"/>
              <a:cs typeface="Calibri"/>
            </a:endParaRPr>
          </a:p>
          <a:p>
            <a:endParaRPr lang="en-US" sz="1000" dirty="0">
              <a:ea typeface="Calibri"/>
              <a:cs typeface="Calibri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6387" y="3122575"/>
            <a:ext cx="1270778" cy="861774"/>
          </a:xfrm>
          <a:prstGeom prst="rect">
            <a:avLst/>
          </a:prstGeom>
          <a:solidFill>
            <a:srgbClr val="F5F579"/>
          </a:solidFill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4 Summer</a:t>
            </a:r>
          </a:p>
          <a:p>
            <a:r>
              <a:rPr lang="en-US" sz="1000" dirty="0"/>
              <a:t>Fruit, vegetables, I like, I don’t like, I would like, amounts, conjunctions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03904" y="3605956"/>
            <a:ext cx="1449379" cy="707886"/>
          </a:xfrm>
          <a:prstGeom prst="rect">
            <a:avLst/>
          </a:prstGeom>
          <a:solidFill>
            <a:srgbClr val="ADDB7B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err="1"/>
              <a:t>Yr</a:t>
            </a:r>
            <a:r>
              <a:rPr lang="en-US" sz="1000" b="1"/>
              <a:t> 5 Autumn 1 </a:t>
            </a:r>
            <a:endParaRPr lang="en-US" sz="1000" b="1" dirty="0">
              <a:ea typeface="Calibri"/>
              <a:cs typeface="Calibri"/>
            </a:endParaRPr>
          </a:p>
          <a:p>
            <a:r>
              <a:rPr lang="en-US" sz="1000" b="1" dirty="0">
                <a:ea typeface="Calibri"/>
                <a:cs typeface="Calibri"/>
              </a:rPr>
              <a:t>Numbers to 100</a:t>
            </a:r>
          </a:p>
          <a:p>
            <a:r>
              <a:rPr lang="en-US" sz="1000" b="1" dirty="0">
                <a:ea typeface="Calibri"/>
                <a:cs typeface="Calibri"/>
              </a:rPr>
              <a:t>Pets – As-</a:t>
            </a:r>
            <a:r>
              <a:rPr lang="en-US" sz="1000" b="1" dirty="0" err="1">
                <a:ea typeface="Calibri"/>
                <a:cs typeface="Calibri"/>
              </a:rPr>
              <a:t>tu.</a:t>
            </a:r>
            <a:r>
              <a:rPr lang="en-US" sz="1000" b="1" dirty="0">
                <a:ea typeface="Calibri"/>
                <a:cs typeface="Calibri"/>
              </a:rPr>
              <a:t>...</a:t>
            </a:r>
          </a:p>
          <a:p>
            <a:endParaRPr lang="en-US" sz="1000" dirty="0">
              <a:ea typeface="Calibri"/>
              <a:cs typeface="Calibri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55891" y="3538073"/>
            <a:ext cx="1270778" cy="553998"/>
          </a:xfrm>
          <a:prstGeom prst="rect">
            <a:avLst/>
          </a:prstGeom>
          <a:solidFill>
            <a:srgbClr val="ADDB7B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5 Autumn 2</a:t>
            </a:r>
          </a:p>
          <a:p>
            <a:r>
              <a:rPr lang="en-US" sz="1000" b="1" dirty="0"/>
              <a:t>Weather</a:t>
            </a:r>
          </a:p>
          <a:p>
            <a:r>
              <a:rPr lang="en-US" sz="1000" dirty="0">
                <a:ea typeface="Calibri"/>
                <a:cs typeface="Calibri"/>
              </a:rPr>
              <a:t>Phonics lesson 3</a:t>
            </a:r>
            <a:endParaRPr lang="en-US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5331114" y="3531159"/>
            <a:ext cx="1751838" cy="553998"/>
          </a:xfrm>
          <a:prstGeom prst="rect">
            <a:avLst/>
          </a:prstGeom>
          <a:solidFill>
            <a:srgbClr val="ADDB7B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5 Spring 1</a:t>
            </a:r>
          </a:p>
          <a:p>
            <a:r>
              <a:rPr lang="en-US" sz="1000" b="1">
                <a:ea typeface="Calibri"/>
                <a:cs typeface="Calibri"/>
              </a:rPr>
              <a:t>Nouns</a:t>
            </a:r>
          </a:p>
          <a:p>
            <a:r>
              <a:rPr lang="en-US" sz="1000" b="1" dirty="0">
                <a:ea typeface="Calibri"/>
                <a:cs typeface="Calibri"/>
              </a:rPr>
              <a:t>Food and drink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29048" y="4580398"/>
            <a:ext cx="1362090" cy="553998"/>
          </a:xfrm>
          <a:prstGeom prst="rect">
            <a:avLst/>
          </a:prstGeom>
          <a:solidFill>
            <a:srgbClr val="ADDB7B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5 Summer 2</a:t>
            </a:r>
          </a:p>
          <a:p>
            <a:r>
              <a:rPr lang="en-US" sz="1000" b="1" dirty="0">
                <a:ea typeface="Calibri"/>
                <a:cs typeface="Calibri"/>
              </a:rPr>
              <a:t>Le </a:t>
            </a:r>
            <a:r>
              <a:rPr lang="en-US" sz="1000" b="1" dirty="0" err="1">
                <a:ea typeface="Calibri"/>
                <a:cs typeface="Calibri"/>
              </a:rPr>
              <a:t>poisson</a:t>
            </a:r>
            <a:r>
              <a:rPr lang="en-US" sz="1000" b="1" dirty="0">
                <a:ea typeface="Calibri"/>
                <a:cs typeface="Calibri"/>
              </a:rPr>
              <a:t> </a:t>
            </a:r>
            <a:r>
              <a:rPr lang="en-US" sz="1000" b="1" dirty="0" err="1">
                <a:ea typeface="Calibri"/>
                <a:cs typeface="Calibri"/>
              </a:rPr>
              <a:t>d'avril</a:t>
            </a:r>
            <a:r>
              <a:rPr lang="en-US" sz="1000" b="1" dirty="0">
                <a:ea typeface="Calibri"/>
                <a:cs typeface="Calibri"/>
              </a:rPr>
              <a:t> - cultural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09057" y="4379459"/>
            <a:ext cx="1270778" cy="400110"/>
          </a:xfrm>
          <a:prstGeom prst="rect">
            <a:avLst/>
          </a:prstGeom>
          <a:solidFill>
            <a:srgbClr val="ADDB7B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5 Spring 2</a:t>
            </a:r>
          </a:p>
          <a:p>
            <a:r>
              <a:rPr lang="en-US" sz="1000" b="1" dirty="0">
                <a:ea typeface="Calibri"/>
                <a:cs typeface="Calibri"/>
              </a:rPr>
              <a:t>Habitats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30011" y="4630490"/>
            <a:ext cx="1658738" cy="707886"/>
          </a:xfrm>
          <a:prstGeom prst="rect">
            <a:avLst/>
          </a:prstGeom>
          <a:solidFill>
            <a:srgbClr val="ADDB7B"/>
          </a:solidFill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5 Summer 1</a:t>
            </a:r>
          </a:p>
          <a:p>
            <a:r>
              <a:rPr lang="en-US" sz="1000" b="1" dirty="0"/>
              <a:t>Clothing</a:t>
            </a:r>
          </a:p>
          <a:p>
            <a:r>
              <a:rPr lang="en-US" sz="1000" dirty="0"/>
              <a:t>Nouns and articles, I wear…, French verbs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922322" y="5782841"/>
            <a:ext cx="1516461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6 Spring</a:t>
            </a:r>
          </a:p>
          <a:p>
            <a:r>
              <a:rPr lang="en-US" sz="1000" b="1" dirty="0">
                <a:ea typeface="Calibri"/>
                <a:cs typeface="Calibri"/>
              </a:rPr>
              <a:t>New vocab based on a well known tale - Goldilocks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2987" y="5658678"/>
            <a:ext cx="1362090" cy="55399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6 Autumn 2</a:t>
            </a:r>
          </a:p>
          <a:p>
            <a:r>
              <a:rPr lang="en-US" sz="1000" b="1" dirty="0">
                <a:ea typeface="Calibri"/>
                <a:cs typeface="Calibri"/>
              </a:rPr>
              <a:t> Le </a:t>
            </a:r>
            <a:r>
              <a:rPr lang="en-US" sz="1000" b="1" dirty="0" err="1">
                <a:ea typeface="Calibri"/>
                <a:cs typeface="Calibri"/>
              </a:rPr>
              <a:t>bleuet</a:t>
            </a:r>
            <a:r>
              <a:rPr lang="en-US" sz="1000" b="1" dirty="0">
                <a:ea typeface="Calibri"/>
                <a:cs typeface="Calibri"/>
              </a:rPr>
              <a:t> de France - cultural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31114" y="5562268"/>
            <a:ext cx="1998710" cy="707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6 Summer </a:t>
            </a:r>
            <a:endParaRPr lang="en-US"/>
          </a:p>
          <a:p>
            <a:r>
              <a:rPr lang="en-US" sz="1000" b="1" dirty="0">
                <a:ea typeface="Calibri"/>
                <a:cs typeface="Calibri"/>
              </a:rPr>
              <a:t>Food and drinks </a:t>
            </a:r>
          </a:p>
          <a:p>
            <a:r>
              <a:rPr lang="en-US" sz="1000" b="1" dirty="0">
                <a:ea typeface="Calibri"/>
                <a:cs typeface="Calibri"/>
              </a:rPr>
              <a:t>Healthy eating</a:t>
            </a:r>
          </a:p>
          <a:p>
            <a:endParaRPr lang="en-US" sz="1000" b="1" dirty="0">
              <a:ea typeface="Calibri"/>
              <a:cs typeface="Calibri"/>
            </a:endParaRPr>
          </a:p>
        </p:txBody>
      </p:sp>
      <p:pic>
        <p:nvPicPr>
          <p:cNvPr id="1030" name="Picture 6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1985" flipH="1">
            <a:off x="2062123" y="1074952"/>
            <a:ext cx="808593" cy="50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ee\AppData\Local\Microsoft\Windows\INetCache\IE\FC78EG1M\24324-4-driving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604" y="3885245"/>
            <a:ext cx="592278" cy="48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ee\AppData\Local\Microsoft\Windows\INetCache\IE\KKLWQU41\Gerald-G-Boy-Driving-Car-Cartoon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12766" y="5948448"/>
            <a:ext cx="711794" cy="53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Fee\AppData\Local\Microsoft\Windows\INetCache\IE\HUEY3NHP\car-34326_960_720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402" y="2782477"/>
            <a:ext cx="897963" cy="44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7677882" y="5860995"/>
            <a:ext cx="1113131" cy="39816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783301" y="5921575"/>
            <a:ext cx="7965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To year 7!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91CBE0B-AFFE-4836-ABE7-E8EF9540A792}"/>
              </a:ext>
            </a:extLst>
          </p:cNvPr>
          <p:cNvSpPr txBox="1"/>
          <p:nvPr/>
        </p:nvSpPr>
        <p:spPr>
          <a:xfrm>
            <a:off x="1100507" y="4579583"/>
            <a:ext cx="1362090" cy="86177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 err="1"/>
              <a:t>Yr</a:t>
            </a:r>
            <a:r>
              <a:rPr lang="en-US" sz="1000" b="1" dirty="0"/>
              <a:t> 6 Autumn</a:t>
            </a:r>
          </a:p>
          <a:p>
            <a:r>
              <a:rPr lang="en-US" sz="1000" b="1" dirty="0"/>
              <a:t>At Home</a:t>
            </a:r>
          </a:p>
          <a:p>
            <a:r>
              <a:rPr lang="en-US" sz="1000" dirty="0"/>
              <a:t>Type of house, rooms, </a:t>
            </a:r>
            <a:r>
              <a:rPr lang="en-US" sz="1000" dirty="0" err="1"/>
              <a:t>Ihave</a:t>
            </a:r>
            <a:r>
              <a:rPr lang="en-US" sz="1000" dirty="0"/>
              <a:t>/have not, design a house </a:t>
            </a:r>
          </a:p>
        </p:txBody>
      </p:sp>
    </p:spTree>
    <p:extLst>
      <p:ext uri="{BB962C8B-B14F-4D97-AF65-F5344CB8AC3E}">
        <p14:creationId xmlns:p14="http://schemas.microsoft.com/office/powerpoint/2010/main" val="3020265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358</Words>
  <Application>Microsoft Office PowerPoint</Application>
  <PresentationFormat>On-screen Show (4:3)</PresentationFormat>
  <Paragraphs>62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Fee</dc:creator>
  <cp:lastModifiedBy>Wendy Rudge</cp:lastModifiedBy>
  <cp:revision>89</cp:revision>
  <cp:lastPrinted>2022-01-14T18:46:52Z</cp:lastPrinted>
  <dcterms:created xsi:type="dcterms:W3CDTF">2022-01-14T16:44:04Z</dcterms:created>
  <dcterms:modified xsi:type="dcterms:W3CDTF">2024-05-08T14:36:12Z</dcterms:modified>
</cp:coreProperties>
</file>