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
  </p:notesMasterIdLst>
  <p:sldIdLst>
    <p:sldId id="282" r:id="rId2"/>
    <p:sldId id="284" r:id="rId3"/>
    <p:sldId id="293" r:id="rId4"/>
    <p:sldId id="294" r:id="rId5"/>
    <p:sldId id="295" r:id="rId6"/>
    <p:sldId id="287"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76"/>
    <p:restoredTop sz="94705"/>
  </p:normalViewPr>
  <p:slideViewPr>
    <p:cSldViewPr snapToGrid="0" snapToObjects="1">
      <p:cViewPr varScale="1">
        <p:scale>
          <a:sx n="44" d="100"/>
          <a:sy n="44" d="100"/>
        </p:scale>
        <p:origin x="224" y="17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BF88A0-C745-CF48-9336-BE74DB6FE5B9}" type="datetimeFigureOut">
              <a:rPr lang="en-US" smtClean="0"/>
              <a:t>4/25/20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EC0978-5545-D948-8B07-A2505F8D87FA}" type="slidenum">
              <a:rPr lang="en-US" smtClean="0"/>
              <a:t>‹#›</a:t>
            </a:fld>
            <a:endParaRPr lang="en-US"/>
          </a:p>
        </p:txBody>
      </p:sp>
    </p:spTree>
    <p:extLst>
      <p:ext uri="{BB962C8B-B14F-4D97-AF65-F5344CB8AC3E}">
        <p14:creationId xmlns:p14="http://schemas.microsoft.com/office/powerpoint/2010/main" val="29832972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01C135-8ECD-234C-BECE-154CA43012B9}" type="slidenum">
              <a:rPr lang="en-US" smtClean="0"/>
              <a:t>5</a:t>
            </a:fld>
            <a:endParaRPr lang="en-US"/>
          </a:p>
        </p:txBody>
      </p:sp>
    </p:spTree>
    <p:extLst>
      <p:ext uri="{BB962C8B-B14F-4D97-AF65-F5344CB8AC3E}">
        <p14:creationId xmlns:p14="http://schemas.microsoft.com/office/powerpoint/2010/main" val="3787755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0879C-24EF-A449-9EFE-0F90FEF595C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A0896E7-6590-F747-BB1B-98576C882B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5861CC8-72AA-B94E-9645-0179A8817451}"/>
              </a:ext>
            </a:extLst>
          </p:cNvPr>
          <p:cNvSpPr>
            <a:spLocks noGrp="1"/>
          </p:cNvSpPr>
          <p:nvPr>
            <p:ph type="dt" sz="half" idx="10"/>
          </p:nvPr>
        </p:nvSpPr>
        <p:spPr/>
        <p:txBody>
          <a:bodyPr/>
          <a:lstStyle/>
          <a:p>
            <a:fld id="{792CE8F6-D248-314D-8B2C-1E6055446567}" type="datetimeFigureOut">
              <a:rPr lang="en-US" smtClean="0"/>
              <a:t>4/25/20</a:t>
            </a:fld>
            <a:endParaRPr lang="en-US"/>
          </a:p>
        </p:txBody>
      </p:sp>
      <p:sp>
        <p:nvSpPr>
          <p:cNvPr id="5" name="Footer Placeholder 4">
            <a:extLst>
              <a:ext uri="{FF2B5EF4-FFF2-40B4-BE49-F238E27FC236}">
                <a16:creationId xmlns:a16="http://schemas.microsoft.com/office/drawing/2014/main" id="{2531DD32-AE1C-2143-944D-27E40EA796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871A75-3D18-D64F-9343-1154B1E1EA3D}"/>
              </a:ext>
            </a:extLst>
          </p:cNvPr>
          <p:cNvSpPr>
            <a:spLocks noGrp="1"/>
          </p:cNvSpPr>
          <p:nvPr>
            <p:ph type="sldNum" sz="quarter" idx="12"/>
          </p:nvPr>
        </p:nvSpPr>
        <p:spPr/>
        <p:txBody>
          <a:bodyPr/>
          <a:lstStyle/>
          <a:p>
            <a:fld id="{236E7DDE-C626-C942-BCF8-2478C063B9ED}" type="slidenum">
              <a:rPr lang="en-US" smtClean="0"/>
              <a:t>‹#›</a:t>
            </a:fld>
            <a:endParaRPr lang="en-US"/>
          </a:p>
        </p:txBody>
      </p:sp>
    </p:spTree>
    <p:extLst>
      <p:ext uri="{BB962C8B-B14F-4D97-AF65-F5344CB8AC3E}">
        <p14:creationId xmlns:p14="http://schemas.microsoft.com/office/powerpoint/2010/main" val="92899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5E3A6-CB81-8D41-A6EC-546CD8EDF05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8D66BFE-03DD-534F-BC66-81A99F8103E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B690E7-7824-C04C-945D-AD9AAD3B444A}"/>
              </a:ext>
            </a:extLst>
          </p:cNvPr>
          <p:cNvSpPr>
            <a:spLocks noGrp="1"/>
          </p:cNvSpPr>
          <p:nvPr>
            <p:ph type="dt" sz="half" idx="10"/>
          </p:nvPr>
        </p:nvSpPr>
        <p:spPr/>
        <p:txBody>
          <a:bodyPr/>
          <a:lstStyle/>
          <a:p>
            <a:fld id="{792CE8F6-D248-314D-8B2C-1E6055446567}" type="datetimeFigureOut">
              <a:rPr lang="en-US" smtClean="0"/>
              <a:t>4/25/20</a:t>
            </a:fld>
            <a:endParaRPr lang="en-US"/>
          </a:p>
        </p:txBody>
      </p:sp>
      <p:sp>
        <p:nvSpPr>
          <p:cNvPr id="5" name="Footer Placeholder 4">
            <a:extLst>
              <a:ext uri="{FF2B5EF4-FFF2-40B4-BE49-F238E27FC236}">
                <a16:creationId xmlns:a16="http://schemas.microsoft.com/office/drawing/2014/main" id="{1CAD27D7-735D-AE48-8F82-23B52A9DE4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644198-C7AE-6E45-8031-76D7ED193069}"/>
              </a:ext>
            </a:extLst>
          </p:cNvPr>
          <p:cNvSpPr>
            <a:spLocks noGrp="1"/>
          </p:cNvSpPr>
          <p:nvPr>
            <p:ph type="sldNum" sz="quarter" idx="12"/>
          </p:nvPr>
        </p:nvSpPr>
        <p:spPr/>
        <p:txBody>
          <a:bodyPr/>
          <a:lstStyle/>
          <a:p>
            <a:fld id="{236E7DDE-C626-C942-BCF8-2478C063B9ED}" type="slidenum">
              <a:rPr lang="en-US" smtClean="0"/>
              <a:t>‹#›</a:t>
            </a:fld>
            <a:endParaRPr lang="en-US"/>
          </a:p>
        </p:txBody>
      </p:sp>
    </p:spTree>
    <p:extLst>
      <p:ext uri="{BB962C8B-B14F-4D97-AF65-F5344CB8AC3E}">
        <p14:creationId xmlns:p14="http://schemas.microsoft.com/office/powerpoint/2010/main" val="1322169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41004-FEDB-0E45-9130-B4BC2A2F3B4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F09AED-764F-1F41-AA9A-94405A5296F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110E7BE-36A8-4E4A-A579-F24C145B060D}"/>
              </a:ext>
            </a:extLst>
          </p:cNvPr>
          <p:cNvSpPr>
            <a:spLocks noGrp="1"/>
          </p:cNvSpPr>
          <p:nvPr>
            <p:ph type="dt" sz="half" idx="10"/>
          </p:nvPr>
        </p:nvSpPr>
        <p:spPr/>
        <p:txBody>
          <a:bodyPr/>
          <a:lstStyle/>
          <a:p>
            <a:fld id="{792CE8F6-D248-314D-8B2C-1E6055446567}" type="datetimeFigureOut">
              <a:rPr lang="en-US" smtClean="0"/>
              <a:t>4/25/20</a:t>
            </a:fld>
            <a:endParaRPr lang="en-US"/>
          </a:p>
        </p:txBody>
      </p:sp>
      <p:sp>
        <p:nvSpPr>
          <p:cNvPr id="5" name="Footer Placeholder 4">
            <a:extLst>
              <a:ext uri="{FF2B5EF4-FFF2-40B4-BE49-F238E27FC236}">
                <a16:creationId xmlns:a16="http://schemas.microsoft.com/office/drawing/2014/main" id="{C61EF719-5D15-1E40-8F29-82ACACA38E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07BA2C-4A1E-A748-9819-74CC75CE69AA}"/>
              </a:ext>
            </a:extLst>
          </p:cNvPr>
          <p:cNvSpPr>
            <a:spLocks noGrp="1"/>
          </p:cNvSpPr>
          <p:nvPr>
            <p:ph type="sldNum" sz="quarter" idx="12"/>
          </p:nvPr>
        </p:nvSpPr>
        <p:spPr/>
        <p:txBody>
          <a:bodyPr/>
          <a:lstStyle/>
          <a:p>
            <a:fld id="{236E7DDE-C626-C942-BCF8-2478C063B9ED}" type="slidenum">
              <a:rPr lang="en-US" smtClean="0"/>
              <a:t>‹#›</a:t>
            </a:fld>
            <a:endParaRPr lang="en-US"/>
          </a:p>
        </p:txBody>
      </p:sp>
    </p:spTree>
    <p:extLst>
      <p:ext uri="{BB962C8B-B14F-4D97-AF65-F5344CB8AC3E}">
        <p14:creationId xmlns:p14="http://schemas.microsoft.com/office/powerpoint/2010/main" val="1368482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2F757-031F-8741-AA73-A7C9D158C5E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56259E-5CF8-1C47-AA0C-A3D3988D91A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6406094-3393-4D45-BDE6-01CF2B481DB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8FE9BE8-E33B-7445-B393-DCCCC4B1C38C}"/>
              </a:ext>
            </a:extLst>
          </p:cNvPr>
          <p:cNvSpPr>
            <a:spLocks noGrp="1"/>
          </p:cNvSpPr>
          <p:nvPr>
            <p:ph type="dt" sz="half" idx="10"/>
          </p:nvPr>
        </p:nvSpPr>
        <p:spPr/>
        <p:txBody>
          <a:bodyPr/>
          <a:lstStyle/>
          <a:p>
            <a:fld id="{792CE8F6-D248-314D-8B2C-1E6055446567}" type="datetimeFigureOut">
              <a:rPr lang="en-US" smtClean="0"/>
              <a:t>4/25/20</a:t>
            </a:fld>
            <a:endParaRPr lang="en-US"/>
          </a:p>
        </p:txBody>
      </p:sp>
      <p:sp>
        <p:nvSpPr>
          <p:cNvPr id="6" name="Footer Placeholder 5">
            <a:extLst>
              <a:ext uri="{FF2B5EF4-FFF2-40B4-BE49-F238E27FC236}">
                <a16:creationId xmlns:a16="http://schemas.microsoft.com/office/drawing/2014/main" id="{82367A87-597F-C140-8B03-5D1C9415A8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F41951-90C5-094E-B627-40B2687EF35F}"/>
              </a:ext>
            </a:extLst>
          </p:cNvPr>
          <p:cNvSpPr>
            <a:spLocks noGrp="1"/>
          </p:cNvSpPr>
          <p:nvPr>
            <p:ph type="sldNum" sz="quarter" idx="12"/>
          </p:nvPr>
        </p:nvSpPr>
        <p:spPr/>
        <p:txBody>
          <a:bodyPr/>
          <a:lstStyle/>
          <a:p>
            <a:fld id="{236E7DDE-C626-C942-BCF8-2478C063B9ED}" type="slidenum">
              <a:rPr lang="en-US" smtClean="0"/>
              <a:t>‹#›</a:t>
            </a:fld>
            <a:endParaRPr lang="en-US"/>
          </a:p>
        </p:txBody>
      </p:sp>
    </p:spTree>
    <p:extLst>
      <p:ext uri="{BB962C8B-B14F-4D97-AF65-F5344CB8AC3E}">
        <p14:creationId xmlns:p14="http://schemas.microsoft.com/office/powerpoint/2010/main" val="978283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28004-9978-8B46-A97E-73B79A8A66A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D3CB3FC-7F98-914E-A802-E206BB1B0F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F7C6146-7E07-E645-AEC0-3E6CA1608AA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682CDBB-AEB2-6D48-8B84-A50E1308E85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20B4236-323B-F249-9C1E-F126100E3BD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06F4B3E-7EC9-554B-B226-DCC7F71E49BC}"/>
              </a:ext>
            </a:extLst>
          </p:cNvPr>
          <p:cNvSpPr>
            <a:spLocks noGrp="1"/>
          </p:cNvSpPr>
          <p:nvPr>
            <p:ph type="dt" sz="half" idx="10"/>
          </p:nvPr>
        </p:nvSpPr>
        <p:spPr/>
        <p:txBody>
          <a:bodyPr/>
          <a:lstStyle/>
          <a:p>
            <a:fld id="{792CE8F6-D248-314D-8B2C-1E6055446567}" type="datetimeFigureOut">
              <a:rPr lang="en-US" smtClean="0"/>
              <a:t>4/25/20</a:t>
            </a:fld>
            <a:endParaRPr lang="en-US"/>
          </a:p>
        </p:txBody>
      </p:sp>
      <p:sp>
        <p:nvSpPr>
          <p:cNvPr id="8" name="Footer Placeholder 7">
            <a:extLst>
              <a:ext uri="{FF2B5EF4-FFF2-40B4-BE49-F238E27FC236}">
                <a16:creationId xmlns:a16="http://schemas.microsoft.com/office/drawing/2014/main" id="{5C4B2BE2-F822-4A4A-86B4-9AEA1DCC0C0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24F39D0-7327-E44B-A9C0-363889028484}"/>
              </a:ext>
            </a:extLst>
          </p:cNvPr>
          <p:cNvSpPr>
            <a:spLocks noGrp="1"/>
          </p:cNvSpPr>
          <p:nvPr>
            <p:ph type="sldNum" sz="quarter" idx="12"/>
          </p:nvPr>
        </p:nvSpPr>
        <p:spPr/>
        <p:txBody>
          <a:bodyPr/>
          <a:lstStyle/>
          <a:p>
            <a:fld id="{236E7DDE-C626-C942-BCF8-2478C063B9ED}" type="slidenum">
              <a:rPr lang="en-US" smtClean="0"/>
              <a:t>‹#›</a:t>
            </a:fld>
            <a:endParaRPr lang="en-US"/>
          </a:p>
        </p:txBody>
      </p:sp>
    </p:spTree>
    <p:extLst>
      <p:ext uri="{BB962C8B-B14F-4D97-AF65-F5344CB8AC3E}">
        <p14:creationId xmlns:p14="http://schemas.microsoft.com/office/powerpoint/2010/main" val="31028005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87BF2-6CA2-6A4B-BB9E-46B50ECE73E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F35FF3B-9157-3F48-816C-59CFF4BCEDF7}"/>
              </a:ext>
            </a:extLst>
          </p:cNvPr>
          <p:cNvSpPr>
            <a:spLocks noGrp="1"/>
          </p:cNvSpPr>
          <p:nvPr>
            <p:ph type="dt" sz="half" idx="10"/>
          </p:nvPr>
        </p:nvSpPr>
        <p:spPr/>
        <p:txBody>
          <a:bodyPr/>
          <a:lstStyle/>
          <a:p>
            <a:fld id="{792CE8F6-D248-314D-8B2C-1E6055446567}" type="datetimeFigureOut">
              <a:rPr lang="en-US" smtClean="0"/>
              <a:t>4/25/20</a:t>
            </a:fld>
            <a:endParaRPr lang="en-US"/>
          </a:p>
        </p:txBody>
      </p:sp>
      <p:sp>
        <p:nvSpPr>
          <p:cNvPr id="4" name="Footer Placeholder 3">
            <a:extLst>
              <a:ext uri="{FF2B5EF4-FFF2-40B4-BE49-F238E27FC236}">
                <a16:creationId xmlns:a16="http://schemas.microsoft.com/office/drawing/2014/main" id="{DAE87AD8-2749-524F-872D-2BB408CCFF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F66EF52-1F4C-0540-8AF8-703F7A9D01AF}"/>
              </a:ext>
            </a:extLst>
          </p:cNvPr>
          <p:cNvSpPr>
            <a:spLocks noGrp="1"/>
          </p:cNvSpPr>
          <p:nvPr>
            <p:ph type="sldNum" sz="quarter" idx="12"/>
          </p:nvPr>
        </p:nvSpPr>
        <p:spPr/>
        <p:txBody>
          <a:bodyPr/>
          <a:lstStyle/>
          <a:p>
            <a:fld id="{236E7DDE-C626-C942-BCF8-2478C063B9ED}" type="slidenum">
              <a:rPr lang="en-US" smtClean="0"/>
              <a:t>‹#›</a:t>
            </a:fld>
            <a:endParaRPr lang="en-US"/>
          </a:p>
        </p:txBody>
      </p:sp>
    </p:spTree>
    <p:extLst>
      <p:ext uri="{BB962C8B-B14F-4D97-AF65-F5344CB8AC3E}">
        <p14:creationId xmlns:p14="http://schemas.microsoft.com/office/powerpoint/2010/main" val="6304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1A9671-200C-1149-B4E3-2968B6BB61DD}"/>
              </a:ext>
            </a:extLst>
          </p:cNvPr>
          <p:cNvSpPr>
            <a:spLocks noGrp="1"/>
          </p:cNvSpPr>
          <p:nvPr>
            <p:ph type="dt" sz="half" idx="10"/>
          </p:nvPr>
        </p:nvSpPr>
        <p:spPr/>
        <p:txBody>
          <a:bodyPr/>
          <a:lstStyle/>
          <a:p>
            <a:fld id="{792CE8F6-D248-314D-8B2C-1E6055446567}" type="datetimeFigureOut">
              <a:rPr lang="en-US" smtClean="0"/>
              <a:t>4/25/20</a:t>
            </a:fld>
            <a:endParaRPr lang="en-US"/>
          </a:p>
        </p:txBody>
      </p:sp>
      <p:sp>
        <p:nvSpPr>
          <p:cNvPr id="3" name="Footer Placeholder 2">
            <a:extLst>
              <a:ext uri="{FF2B5EF4-FFF2-40B4-BE49-F238E27FC236}">
                <a16:creationId xmlns:a16="http://schemas.microsoft.com/office/drawing/2014/main" id="{1BAAB82D-521A-AA40-98B0-426C5853577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FC9A873-1104-1B43-AA5F-76B8F6B8F117}"/>
              </a:ext>
            </a:extLst>
          </p:cNvPr>
          <p:cNvSpPr>
            <a:spLocks noGrp="1"/>
          </p:cNvSpPr>
          <p:nvPr>
            <p:ph type="sldNum" sz="quarter" idx="12"/>
          </p:nvPr>
        </p:nvSpPr>
        <p:spPr/>
        <p:txBody>
          <a:bodyPr/>
          <a:lstStyle/>
          <a:p>
            <a:fld id="{236E7DDE-C626-C942-BCF8-2478C063B9ED}" type="slidenum">
              <a:rPr lang="en-US" smtClean="0"/>
              <a:t>‹#›</a:t>
            </a:fld>
            <a:endParaRPr lang="en-US"/>
          </a:p>
        </p:txBody>
      </p:sp>
    </p:spTree>
    <p:extLst>
      <p:ext uri="{BB962C8B-B14F-4D97-AF65-F5344CB8AC3E}">
        <p14:creationId xmlns:p14="http://schemas.microsoft.com/office/powerpoint/2010/main" val="3584040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45B6A-B14F-7049-B190-4C4080EE97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323487A-EF63-3D4C-928C-C9FAAE4FA40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8C23CE6-C13A-4645-AAC0-845AB4E8E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65E570-2C74-DC4B-A22A-67E1FDE44351}"/>
              </a:ext>
            </a:extLst>
          </p:cNvPr>
          <p:cNvSpPr>
            <a:spLocks noGrp="1"/>
          </p:cNvSpPr>
          <p:nvPr>
            <p:ph type="dt" sz="half" idx="10"/>
          </p:nvPr>
        </p:nvSpPr>
        <p:spPr/>
        <p:txBody>
          <a:bodyPr/>
          <a:lstStyle/>
          <a:p>
            <a:fld id="{792CE8F6-D248-314D-8B2C-1E6055446567}" type="datetimeFigureOut">
              <a:rPr lang="en-US" smtClean="0"/>
              <a:t>4/25/20</a:t>
            </a:fld>
            <a:endParaRPr lang="en-US"/>
          </a:p>
        </p:txBody>
      </p:sp>
      <p:sp>
        <p:nvSpPr>
          <p:cNvPr id="6" name="Footer Placeholder 5">
            <a:extLst>
              <a:ext uri="{FF2B5EF4-FFF2-40B4-BE49-F238E27FC236}">
                <a16:creationId xmlns:a16="http://schemas.microsoft.com/office/drawing/2014/main" id="{EE784848-EB09-F94E-8FC5-2B6091D2756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7F6D99-5F41-2E4E-A2F2-52C14FF4B5D5}"/>
              </a:ext>
            </a:extLst>
          </p:cNvPr>
          <p:cNvSpPr>
            <a:spLocks noGrp="1"/>
          </p:cNvSpPr>
          <p:nvPr>
            <p:ph type="sldNum" sz="quarter" idx="12"/>
          </p:nvPr>
        </p:nvSpPr>
        <p:spPr/>
        <p:txBody>
          <a:bodyPr/>
          <a:lstStyle/>
          <a:p>
            <a:fld id="{236E7DDE-C626-C942-BCF8-2478C063B9ED}" type="slidenum">
              <a:rPr lang="en-US" smtClean="0"/>
              <a:t>‹#›</a:t>
            </a:fld>
            <a:endParaRPr lang="en-US"/>
          </a:p>
        </p:txBody>
      </p:sp>
    </p:spTree>
    <p:extLst>
      <p:ext uri="{BB962C8B-B14F-4D97-AF65-F5344CB8AC3E}">
        <p14:creationId xmlns:p14="http://schemas.microsoft.com/office/powerpoint/2010/main" val="1098148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24B33-362A-7540-90C3-32A6872F2D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8510E29-55AD-A147-9C1D-8B949C7D0EC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8C5461D-6448-2E4B-A158-4645CDFD68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1F9F18C-0611-C749-A666-2F2370B16AF5}"/>
              </a:ext>
            </a:extLst>
          </p:cNvPr>
          <p:cNvSpPr>
            <a:spLocks noGrp="1"/>
          </p:cNvSpPr>
          <p:nvPr>
            <p:ph type="dt" sz="half" idx="10"/>
          </p:nvPr>
        </p:nvSpPr>
        <p:spPr/>
        <p:txBody>
          <a:bodyPr/>
          <a:lstStyle/>
          <a:p>
            <a:fld id="{792CE8F6-D248-314D-8B2C-1E6055446567}" type="datetimeFigureOut">
              <a:rPr lang="en-US" smtClean="0"/>
              <a:t>4/25/20</a:t>
            </a:fld>
            <a:endParaRPr lang="en-US"/>
          </a:p>
        </p:txBody>
      </p:sp>
      <p:sp>
        <p:nvSpPr>
          <p:cNvPr id="6" name="Footer Placeholder 5">
            <a:extLst>
              <a:ext uri="{FF2B5EF4-FFF2-40B4-BE49-F238E27FC236}">
                <a16:creationId xmlns:a16="http://schemas.microsoft.com/office/drawing/2014/main" id="{7DBF5FA3-26F0-194A-9CD3-E746A5F37D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5ADD22-9D96-3E4A-8CE5-0EFF8B18CB3D}"/>
              </a:ext>
            </a:extLst>
          </p:cNvPr>
          <p:cNvSpPr>
            <a:spLocks noGrp="1"/>
          </p:cNvSpPr>
          <p:nvPr>
            <p:ph type="sldNum" sz="quarter" idx="12"/>
          </p:nvPr>
        </p:nvSpPr>
        <p:spPr/>
        <p:txBody>
          <a:bodyPr/>
          <a:lstStyle/>
          <a:p>
            <a:fld id="{236E7DDE-C626-C942-BCF8-2478C063B9ED}" type="slidenum">
              <a:rPr lang="en-US" smtClean="0"/>
              <a:t>‹#›</a:t>
            </a:fld>
            <a:endParaRPr lang="en-US"/>
          </a:p>
        </p:txBody>
      </p:sp>
    </p:spTree>
    <p:extLst>
      <p:ext uri="{BB962C8B-B14F-4D97-AF65-F5344CB8AC3E}">
        <p14:creationId xmlns:p14="http://schemas.microsoft.com/office/powerpoint/2010/main" val="3489234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20E586-D43C-8644-BE54-A7BCA74234D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5207C92-B5AF-8540-9F1F-4F8BCD9ADFF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5F53B3-681D-D144-9444-F698F95C1264}"/>
              </a:ext>
            </a:extLst>
          </p:cNvPr>
          <p:cNvSpPr>
            <a:spLocks noGrp="1"/>
          </p:cNvSpPr>
          <p:nvPr>
            <p:ph type="dt" sz="half" idx="10"/>
          </p:nvPr>
        </p:nvSpPr>
        <p:spPr/>
        <p:txBody>
          <a:bodyPr/>
          <a:lstStyle/>
          <a:p>
            <a:fld id="{792CE8F6-D248-314D-8B2C-1E6055446567}" type="datetimeFigureOut">
              <a:rPr lang="en-US" smtClean="0"/>
              <a:t>4/25/20</a:t>
            </a:fld>
            <a:endParaRPr lang="en-US"/>
          </a:p>
        </p:txBody>
      </p:sp>
      <p:sp>
        <p:nvSpPr>
          <p:cNvPr id="5" name="Footer Placeholder 4">
            <a:extLst>
              <a:ext uri="{FF2B5EF4-FFF2-40B4-BE49-F238E27FC236}">
                <a16:creationId xmlns:a16="http://schemas.microsoft.com/office/drawing/2014/main" id="{67CE6275-4FA7-D542-84DD-81C0983DA5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9213A00-38BA-F849-B3DF-36617825994C}"/>
              </a:ext>
            </a:extLst>
          </p:cNvPr>
          <p:cNvSpPr>
            <a:spLocks noGrp="1"/>
          </p:cNvSpPr>
          <p:nvPr>
            <p:ph type="sldNum" sz="quarter" idx="12"/>
          </p:nvPr>
        </p:nvSpPr>
        <p:spPr/>
        <p:txBody>
          <a:bodyPr/>
          <a:lstStyle/>
          <a:p>
            <a:fld id="{236E7DDE-C626-C942-BCF8-2478C063B9ED}" type="slidenum">
              <a:rPr lang="en-US" smtClean="0"/>
              <a:t>‹#›</a:t>
            </a:fld>
            <a:endParaRPr lang="en-US"/>
          </a:p>
        </p:txBody>
      </p:sp>
    </p:spTree>
    <p:extLst>
      <p:ext uri="{BB962C8B-B14F-4D97-AF65-F5344CB8AC3E}">
        <p14:creationId xmlns:p14="http://schemas.microsoft.com/office/powerpoint/2010/main" val="2814185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FAC9B0A-13BF-0C47-9173-082B6CB341B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76D1DD4-4BF2-BC4A-AB44-E6E75DCCD7C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CE164A-510E-F440-A9E2-88F4ABB4A799}"/>
              </a:ext>
            </a:extLst>
          </p:cNvPr>
          <p:cNvSpPr>
            <a:spLocks noGrp="1"/>
          </p:cNvSpPr>
          <p:nvPr>
            <p:ph type="dt" sz="half" idx="10"/>
          </p:nvPr>
        </p:nvSpPr>
        <p:spPr/>
        <p:txBody>
          <a:bodyPr/>
          <a:lstStyle/>
          <a:p>
            <a:fld id="{792CE8F6-D248-314D-8B2C-1E6055446567}" type="datetimeFigureOut">
              <a:rPr lang="en-US" smtClean="0"/>
              <a:t>4/25/20</a:t>
            </a:fld>
            <a:endParaRPr lang="en-US"/>
          </a:p>
        </p:txBody>
      </p:sp>
      <p:sp>
        <p:nvSpPr>
          <p:cNvPr id="5" name="Footer Placeholder 4">
            <a:extLst>
              <a:ext uri="{FF2B5EF4-FFF2-40B4-BE49-F238E27FC236}">
                <a16:creationId xmlns:a16="http://schemas.microsoft.com/office/drawing/2014/main" id="{D9528AA4-7DD1-7448-BC68-F39D4850D8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AE9ECB-D863-F14D-9131-9709C47057DA}"/>
              </a:ext>
            </a:extLst>
          </p:cNvPr>
          <p:cNvSpPr>
            <a:spLocks noGrp="1"/>
          </p:cNvSpPr>
          <p:nvPr>
            <p:ph type="sldNum" sz="quarter" idx="12"/>
          </p:nvPr>
        </p:nvSpPr>
        <p:spPr/>
        <p:txBody>
          <a:bodyPr/>
          <a:lstStyle/>
          <a:p>
            <a:fld id="{236E7DDE-C626-C942-BCF8-2478C063B9ED}" type="slidenum">
              <a:rPr lang="en-US" smtClean="0"/>
              <a:t>‹#›</a:t>
            </a:fld>
            <a:endParaRPr lang="en-US"/>
          </a:p>
        </p:txBody>
      </p:sp>
    </p:spTree>
    <p:extLst>
      <p:ext uri="{BB962C8B-B14F-4D97-AF65-F5344CB8AC3E}">
        <p14:creationId xmlns:p14="http://schemas.microsoft.com/office/powerpoint/2010/main" val="2757200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21474053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25/04/2020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30214617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25/04/2020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6764" r="16762"/>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9943396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26BA35-AE15-1043-8EDB-C5C79F7DDE3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1A85A9E-E035-A741-A675-23597C4C8C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E185B5-A78F-7441-8C28-F89758C3942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2CE8F6-D248-314D-8B2C-1E6055446567}" type="datetimeFigureOut">
              <a:rPr lang="en-US" smtClean="0"/>
              <a:t>4/25/20</a:t>
            </a:fld>
            <a:endParaRPr lang="en-US"/>
          </a:p>
        </p:txBody>
      </p:sp>
      <p:sp>
        <p:nvSpPr>
          <p:cNvPr id="5" name="Footer Placeholder 4">
            <a:extLst>
              <a:ext uri="{FF2B5EF4-FFF2-40B4-BE49-F238E27FC236}">
                <a16:creationId xmlns:a16="http://schemas.microsoft.com/office/drawing/2014/main" id="{C23F3C4A-4728-AC46-B5C1-8950B529E0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EB5E5D2-54C8-4F45-ABC4-583981C659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6E7DDE-C626-C942-BCF8-2478C063B9ED}" type="slidenum">
              <a:rPr lang="en-US" smtClean="0"/>
              <a:t>‹#›</a:t>
            </a:fld>
            <a:endParaRPr lang="en-US"/>
          </a:p>
        </p:txBody>
      </p:sp>
    </p:spTree>
    <p:extLst>
      <p:ext uri="{BB962C8B-B14F-4D97-AF65-F5344CB8AC3E}">
        <p14:creationId xmlns:p14="http://schemas.microsoft.com/office/powerpoint/2010/main" val="2871231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video" Target="https://www.youtube.com/embed/BmJifs9MjBI?feature=oembed" TargetMode="External"/><Relationship Id="rId6" Type="http://schemas.openxmlformats.org/officeDocument/2006/relationships/image" Target="../media/image5.jpeg"/><Relationship Id="rId5" Type="http://schemas.openxmlformats.org/officeDocument/2006/relationships/hyperlink" Target="https://www.youtube.com/watch?v=BmJifs9MjBI" TargetMode="External"/><Relationship Id="rId4" Type="http://schemas.openxmlformats.org/officeDocument/2006/relationships/image" Target="../media/image4.sv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hyperlink" Target="https://youngminds.org.uk/" TargetMode="External"/><Relationship Id="rId7" Type="http://schemas.openxmlformats.org/officeDocument/2006/relationships/image" Target="../media/image12.png"/><Relationship Id="rId2" Type="http://schemas.openxmlformats.org/officeDocument/2006/relationships/hyperlink" Target="https://www.childline.org.uk/" TargetMode="External"/><Relationship Id="rId1" Type="http://schemas.openxmlformats.org/officeDocument/2006/relationships/slideLayout" Target="../slideLayouts/slideLayout12.xml"/><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1.xml"/><Relationship Id="rId7" Type="http://schemas.openxmlformats.org/officeDocument/2006/relationships/image" Target="../media/image13.jpeg"/><Relationship Id="rId2" Type="http://schemas.openxmlformats.org/officeDocument/2006/relationships/slideLayout" Target="../slideLayouts/slideLayout13.xml"/><Relationship Id="rId1" Type="http://schemas.openxmlformats.org/officeDocument/2006/relationships/video" Target="https://player.vimeo.com/video/376831194?app_id=122963" TargetMode="Externa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16.png"/><Relationship Id="rId4" Type="http://schemas.openxmlformats.org/officeDocument/2006/relationships/hyperlink" Target="https://www.familiesoutside.org.uk/families/family-stories/respect-for-childrens-views-uncrc-article-12/" TargetMode="External"/><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2" Type="http://schemas.openxmlformats.org/officeDocument/2006/relationships/hyperlink" Target="https://www.unicef.org.uk/wp-content/uploads/2010/05/UNCRC_summary-1.pdf" TargetMode="Externa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8820646" y="3884269"/>
            <a:ext cx="3212141" cy="2450811"/>
          </a:xfrm>
        </p:spPr>
        <p:txBody>
          <a:bodyPr>
            <a:normAutofit/>
          </a:bodyPr>
          <a:lstStyle/>
          <a:p>
            <a:pPr marL="0" indent="0" algn="ctr">
              <a:buNone/>
            </a:pPr>
            <a:r>
              <a:rPr lang="en-GB" dirty="0">
                <a:latin typeface="Arial" panose="020B0604020202020204" pitchFamily="34" charset="0"/>
                <a:cs typeface="Arial" panose="020B0604020202020204" pitchFamily="34" charset="0"/>
              </a:rPr>
              <a:t>Write them down and then compare your answers with the next slide.</a:t>
            </a:r>
          </a:p>
        </p:txBody>
      </p:sp>
      <p:sp>
        <p:nvSpPr>
          <p:cNvPr id="2" name="Title 1">
            <a:extLst>
              <a:ext uri="{FF2B5EF4-FFF2-40B4-BE49-F238E27FC236}">
                <a16:creationId xmlns:a16="http://schemas.microsoft.com/office/drawing/2014/main" id="{B020B836-3B52-4406-85C2-5CD297BE4AC5}"/>
              </a:ext>
            </a:extLst>
          </p:cNvPr>
          <p:cNvSpPr>
            <a:spLocks noGrp="1"/>
          </p:cNvSpPr>
          <p:nvPr>
            <p:ph type="ctrTitle"/>
          </p:nvPr>
        </p:nvSpPr>
        <p:spPr>
          <a:xfrm>
            <a:off x="204425" y="246701"/>
            <a:ext cx="11247587" cy="877104"/>
          </a:xfrm>
        </p:spPr>
        <p:txBody>
          <a:bodyPr>
            <a:normAutofit/>
          </a:bodyPr>
          <a:lstStyle/>
          <a:p>
            <a:r>
              <a:rPr lang="en-GB" dirty="0"/>
              <a:t>What do you need to be heard?</a:t>
            </a:r>
          </a:p>
        </p:txBody>
      </p:sp>
      <p:sp>
        <p:nvSpPr>
          <p:cNvPr id="4" name="Cloud 3">
            <a:extLst>
              <a:ext uri="{FF2B5EF4-FFF2-40B4-BE49-F238E27FC236}">
                <a16:creationId xmlns:a16="http://schemas.microsoft.com/office/drawing/2014/main" id="{7C7930D2-588D-40F6-B81E-9492B6FCBE41}"/>
              </a:ext>
            </a:extLst>
          </p:cNvPr>
          <p:cNvSpPr/>
          <p:nvPr/>
        </p:nvSpPr>
        <p:spPr>
          <a:xfrm>
            <a:off x="403784" y="1739900"/>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 Placeholder 4">
            <a:extLst>
              <a:ext uri="{FF2B5EF4-FFF2-40B4-BE49-F238E27FC236}">
                <a16:creationId xmlns:a16="http://schemas.microsoft.com/office/drawing/2014/main" id="{D1C4950F-58C3-49C5-BE68-741DC2E07C4F}"/>
              </a:ext>
            </a:extLst>
          </p:cNvPr>
          <p:cNvSpPr txBox="1">
            <a:spLocks/>
          </p:cNvSpPr>
          <p:nvPr/>
        </p:nvSpPr>
        <p:spPr>
          <a:xfrm>
            <a:off x="1388406" y="2355994"/>
            <a:ext cx="3212141" cy="2450811"/>
          </a:xfrm>
          <a:prstGeom prst="rect">
            <a:avLst/>
          </a:prstGeom>
        </p:spPr>
        <p:txBody>
          <a:bodyPr vert="horz" lIns="91440" tIns="180000" rIns="91440" bIns="45720" rtlCol="0">
            <a:normAutofit fontScale="85000" lnSpcReduction="20000"/>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rgbClr val="00B0F0"/>
                </a:solidFill>
                <a:latin typeface="Arial" panose="020B0604020202020204" pitchFamily="34" charset="0"/>
                <a:cs typeface="Arial" panose="020B0604020202020204" pitchFamily="34" charset="0"/>
              </a:rPr>
              <a:t>What sort of things need to happen if you are to get your voice heard properly?</a:t>
            </a:r>
          </a:p>
          <a:p>
            <a:pPr marL="0" indent="0" algn="ctr">
              <a:buNone/>
            </a:pPr>
            <a:r>
              <a:rPr lang="en-GB" dirty="0">
                <a:solidFill>
                  <a:srgbClr val="00B0F0"/>
                </a:solidFill>
                <a:latin typeface="Arial" panose="020B0604020202020204" pitchFamily="34" charset="0"/>
                <a:cs typeface="Arial" panose="020B0604020202020204" pitchFamily="34" charset="0"/>
              </a:rPr>
              <a:t>What would help you? What should adults do?</a:t>
            </a:r>
          </a:p>
        </p:txBody>
      </p:sp>
      <p:sp>
        <p:nvSpPr>
          <p:cNvPr id="9" name="Oval 8">
            <a:extLst>
              <a:ext uri="{FF2B5EF4-FFF2-40B4-BE49-F238E27FC236}">
                <a16:creationId xmlns:a16="http://schemas.microsoft.com/office/drawing/2014/main" id="{390370E6-C2A0-4D09-9B30-3FCB6DD8150D}"/>
              </a:ext>
            </a:extLst>
          </p:cNvPr>
          <p:cNvSpPr/>
          <p:nvPr/>
        </p:nvSpPr>
        <p:spPr>
          <a:xfrm>
            <a:off x="4817530" y="475631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418651" y="5410137"/>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009718" y="5754130"/>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052903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p:txBody>
          <a:bodyPr>
            <a:normAutofit fontScale="70000" lnSpcReduction="20000"/>
          </a:bodyPr>
          <a:lstStyle/>
          <a:p>
            <a:r>
              <a:rPr lang="en-GB" dirty="0">
                <a:latin typeface="Arial" panose="020B0604020202020204" pitchFamily="34" charset="0"/>
                <a:cs typeface="Arial" panose="020B0604020202020204" pitchFamily="34" charset="0"/>
              </a:rPr>
              <a:t>Being properly listened to</a:t>
            </a:r>
          </a:p>
          <a:p>
            <a:r>
              <a:rPr lang="en-GB" dirty="0">
                <a:latin typeface="Arial" panose="020B0604020202020204" pitchFamily="34" charset="0"/>
                <a:cs typeface="Arial" panose="020B0604020202020204" pitchFamily="34" charset="0"/>
              </a:rPr>
              <a:t>Information about the situation so that you can comment properly</a:t>
            </a:r>
          </a:p>
          <a:p>
            <a:r>
              <a:rPr lang="en-GB" dirty="0">
                <a:latin typeface="Arial" panose="020B0604020202020204" pitchFamily="34" charset="0"/>
                <a:cs typeface="Arial" panose="020B0604020202020204" pitchFamily="34" charset="0"/>
              </a:rPr>
              <a:t>Help to communicate your ideas if you need it</a:t>
            </a:r>
          </a:p>
          <a:p>
            <a:r>
              <a:rPr lang="en-GB" dirty="0">
                <a:latin typeface="Arial" panose="020B0604020202020204" pitchFamily="34" charset="0"/>
                <a:cs typeface="Arial" panose="020B0604020202020204" pitchFamily="34" charset="0"/>
              </a:rPr>
              <a:t>An invitation or opportunity to give your views in a way that works for you</a:t>
            </a:r>
          </a:p>
          <a:p>
            <a:r>
              <a:rPr lang="en-GB" dirty="0">
                <a:latin typeface="Arial" panose="020B0604020202020204" pitchFamily="34" charset="0"/>
                <a:cs typeface="Arial" panose="020B0604020202020204" pitchFamily="34" charset="0"/>
              </a:rPr>
              <a:t>Feed-back so that you know your views have been heard</a:t>
            </a:r>
          </a:p>
          <a:p>
            <a:r>
              <a:rPr lang="en-GB" dirty="0">
                <a:latin typeface="Arial" panose="020B0604020202020204" pitchFamily="34" charset="0"/>
                <a:cs typeface="Arial" panose="020B0604020202020204" pitchFamily="34" charset="0"/>
              </a:rPr>
              <a:t>Feeling that your voice counts</a:t>
            </a:r>
          </a:p>
          <a:p>
            <a:r>
              <a:rPr lang="en-GB" dirty="0">
                <a:latin typeface="Arial" panose="020B0604020202020204" pitchFamily="34" charset="0"/>
                <a:cs typeface="Arial" panose="020B0604020202020204" pitchFamily="34" charset="0"/>
              </a:rPr>
              <a:t>Trusting that you can speak honestly even if your opinion is different from many others</a:t>
            </a:r>
          </a:p>
          <a:p>
            <a:r>
              <a:rPr lang="en-GB" dirty="0">
                <a:latin typeface="Arial" panose="020B0604020202020204" pitchFamily="34" charset="0"/>
                <a:cs typeface="Arial" panose="020B0604020202020204" pitchFamily="34" charset="0"/>
              </a:rPr>
              <a:t>Believing that your opinion is welcome and respected</a:t>
            </a:r>
          </a:p>
          <a:p>
            <a:endParaRPr lang="en-GB" dirty="0"/>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151955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82344" y="1518472"/>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171752" y="5398449"/>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pic>
        <p:nvPicPr>
          <p:cNvPr id="17" name="Graphic 16">
            <a:extLst>
              <a:ext uri="{FF2B5EF4-FFF2-40B4-BE49-F238E27FC236}">
                <a16:creationId xmlns:a16="http://schemas.microsoft.com/office/drawing/2014/main" id="{CE034045-77B1-4432-B797-86E379BDA6C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1006" y="2962062"/>
            <a:ext cx="1543017" cy="2057356"/>
          </a:xfrm>
          <a:prstGeom prst="rect">
            <a:avLst/>
          </a:prstGeom>
        </p:spPr>
      </p:pic>
      <p:sp>
        <p:nvSpPr>
          <p:cNvPr id="18" name="Flowchart: Connector 17">
            <a:extLst>
              <a:ext uri="{FF2B5EF4-FFF2-40B4-BE49-F238E27FC236}">
                <a16:creationId xmlns:a16="http://schemas.microsoft.com/office/drawing/2014/main" id="{025D9A2E-3842-4018-BC60-D58F0221D696}"/>
              </a:ext>
            </a:extLst>
          </p:cNvPr>
          <p:cNvSpPr/>
          <p:nvPr/>
        </p:nvSpPr>
        <p:spPr>
          <a:xfrm>
            <a:off x="7712779" y="22503"/>
            <a:ext cx="2917463" cy="2962062"/>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dirty="0">
                <a:solidFill>
                  <a:srgbClr val="00B0F0"/>
                </a:solidFill>
                <a:latin typeface="Arial" panose="020B0604020202020204" pitchFamily="34" charset="0"/>
                <a:cs typeface="Arial" panose="020B0604020202020204" pitchFamily="34" charset="0"/>
              </a:rPr>
              <a:t>In some stories children’s views are ignored. Have you read ‘Not Now Bernard!’? If not </a:t>
            </a:r>
            <a:r>
              <a:rPr lang="en-GB" sz="1700" dirty="0">
                <a:solidFill>
                  <a:srgbClr val="00B0F0"/>
                </a:solidFill>
                <a:latin typeface="Arial" panose="020B0604020202020204" pitchFamily="34" charset="0"/>
                <a:cs typeface="Arial" panose="020B0604020202020204" pitchFamily="34" charset="0"/>
                <a:hlinkClick r:id="rId5"/>
              </a:rPr>
              <a:t>watch this story.</a:t>
            </a:r>
            <a:r>
              <a:rPr lang="en-GB" sz="1700" dirty="0">
                <a:solidFill>
                  <a:srgbClr val="00B0F0"/>
                </a:solidFill>
                <a:latin typeface="Arial" panose="020B0604020202020204" pitchFamily="34" charset="0"/>
                <a:cs typeface="Arial" panose="020B0604020202020204" pitchFamily="34" charset="0"/>
              </a:rPr>
              <a:t> What would you say to Bernard’s parents if you had the chance?</a:t>
            </a:r>
          </a:p>
        </p:txBody>
      </p:sp>
      <p:sp>
        <p:nvSpPr>
          <p:cNvPr id="19" name="Flowchart: Connector 18">
            <a:extLst>
              <a:ext uri="{FF2B5EF4-FFF2-40B4-BE49-F238E27FC236}">
                <a16:creationId xmlns:a16="http://schemas.microsoft.com/office/drawing/2014/main" id="{E559971C-9646-4796-A51E-4D4BDE9D88C4}"/>
              </a:ext>
            </a:extLst>
          </p:cNvPr>
          <p:cNvSpPr/>
          <p:nvPr/>
        </p:nvSpPr>
        <p:spPr>
          <a:xfrm>
            <a:off x="5997729" y="2834022"/>
            <a:ext cx="3394461" cy="349039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dirty="0">
                <a:solidFill>
                  <a:srgbClr val="00B0F0"/>
                </a:solidFill>
                <a:latin typeface="Arial" panose="020B0604020202020204" pitchFamily="34" charset="0"/>
                <a:cs typeface="Arial" panose="020B0604020202020204" pitchFamily="34" charset="0"/>
              </a:rPr>
              <a:t>Write to your headteacher or your School Council with your ideas about the learning activities being set for you. Explain the things you find helpful and suggest things you might like to do differently. </a:t>
            </a:r>
          </a:p>
        </p:txBody>
      </p:sp>
      <p:sp>
        <p:nvSpPr>
          <p:cNvPr id="20" name="Flowchart: Connector 19">
            <a:extLst>
              <a:ext uri="{FF2B5EF4-FFF2-40B4-BE49-F238E27FC236}">
                <a16:creationId xmlns:a16="http://schemas.microsoft.com/office/drawing/2014/main" id="{584B5DC7-C58B-4654-9FD6-7513F3D10286}"/>
              </a:ext>
            </a:extLst>
          </p:cNvPr>
          <p:cNvSpPr/>
          <p:nvPr/>
        </p:nvSpPr>
        <p:spPr>
          <a:xfrm>
            <a:off x="9379545" y="4147738"/>
            <a:ext cx="2382345" cy="228163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B0F0"/>
                </a:solidFill>
                <a:latin typeface="Arial" panose="020B0604020202020204" pitchFamily="34" charset="0"/>
                <a:cs typeface="Arial" panose="020B0604020202020204" pitchFamily="34" charset="0"/>
              </a:rPr>
              <a:t>Design a poster for display </a:t>
            </a:r>
          </a:p>
          <a:p>
            <a:pPr algn="ctr"/>
            <a:r>
              <a:rPr lang="en-GB" dirty="0">
                <a:solidFill>
                  <a:srgbClr val="00B0F0"/>
                </a:solidFill>
                <a:latin typeface="Arial" panose="020B0604020202020204" pitchFamily="34" charset="0"/>
                <a:cs typeface="Arial" panose="020B0604020202020204" pitchFamily="34" charset="0"/>
              </a:rPr>
              <a:t>about the importance of </a:t>
            </a:r>
          </a:p>
          <a:p>
            <a:pPr algn="ctr"/>
            <a:r>
              <a:rPr lang="en-GB" dirty="0">
                <a:solidFill>
                  <a:srgbClr val="00B0F0"/>
                </a:solidFill>
                <a:latin typeface="Arial" panose="020B0604020202020204" pitchFamily="34" charset="0"/>
                <a:cs typeface="Arial" panose="020B0604020202020204" pitchFamily="34" charset="0"/>
              </a:rPr>
              <a:t>Article 12.</a:t>
            </a:r>
          </a:p>
        </p:txBody>
      </p:sp>
      <p:sp>
        <p:nvSpPr>
          <p:cNvPr id="21" name="Flowchart: Connector 20">
            <a:extLst>
              <a:ext uri="{FF2B5EF4-FFF2-40B4-BE49-F238E27FC236}">
                <a16:creationId xmlns:a16="http://schemas.microsoft.com/office/drawing/2014/main" id="{8C350F86-F772-4410-835C-5CB4F931AFAC}"/>
              </a:ext>
            </a:extLst>
          </p:cNvPr>
          <p:cNvSpPr/>
          <p:nvPr/>
        </p:nvSpPr>
        <p:spPr>
          <a:xfrm>
            <a:off x="3255543" y="1383648"/>
            <a:ext cx="3124199" cy="316755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B0F0"/>
                </a:solidFill>
                <a:latin typeface="Arial" panose="020B0604020202020204" pitchFamily="34" charset="0"/>
                <a:cs typeface="Arial" panose="020B0604020202020204" pitchFamily="34" charset="0"/>
              </a:rPr>
              <a:t>Can you think of any stories or films in which children’s voices are really listened to and it makes a difference? If you think of one, tell somebody about it.</a:t>
            </a:r>
          </a:p>
        </p:txBody>
      </p:sp>
      <p:pic>
        <p:nvPicPr>
          <p:cNvPr id="6" name="Online Media 5" title="Not Now, Bernard for ages 2+ | Unicorn Theatre and on tour Spring 2014">
            <a:hlinkClick r:id="" action="ppaction://media"/>
            <a:extLst>
              <a:ext uri="{FF2B5EF4-FFF2-40B4-BE49-F238E27FC236}">
                <a16:creationId xmlns:a16="http://schemas.microsoft.com/office/drawing/2014/main" id="{432632E7-57C3-46C3-8EAE-1A4FCB936681}"/>
              </a:ext>
            </a:extLst>
          </p:cNvPr>
          <p:cNvPicPr>
            <a:picLocks noRot="1" noChangeAspect="1"/>
          </p:cNvPicPr>
          <p:nvPr>
            <a:videoFile r:link="rId1"/>
          </p:nvPr>
        </p:nvPicPr>
        <p:blipFill>
          <a:blip r:embed="rId6"/>
          <a:stretch>
            <a:fillRect/>
          </a:stretch>
        </p:blipFill>
        <p:spPr>
          <a:xfrm>
            <a:off x="9285785" y="2869747"/>
            <a:ext cx="2476105" cy="1392809"/>
          </a:xfrm>
          <a:prstGeom prst="rect">
            <a:avLst/>
          </a:prstGeom>
        </p:spPr>
      </p:pic>
      <p:pic>
        <p:nvPicPr>
          <p:cNvPr id="23" name="Picture 22" descr="A close up of a logo&#10;&#10;Description automatically generated">
            <a:extLst>
              <a:ext uri="{FF2B5EF4-FFF2-40B4-BE49-F238E27FC236}">
                <a16:creationId xmlns:a16="http://schemas.microsoft.com/office/drawing/2014/main" id="{FB51C947-A0F4-4E27-9EA5-2DDCB08BD7D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631812">
            <a:off x="4702641" y="3799303"/>
            <a:ext cx="1907487" cy="1907487"/>
          </a:xfrm>
          <a:prstGeom prst="rect">
            <a:avLst/>
          </a:prstGeom>
        </p:spPr>
      </p:pic>
      <p:pic>
        <p:nvPicPr>
          <p:cNvPr id="25" name="Picture 24" descr="A picture containing object, light&#10;&#10;Description automatically generated">
            <a:extLst>
              <a:ext uri="{FF2B5EF4-FFF2-40B4-BE49-F238E27FC236}">
                <a16:creationId xmlns:a16="http://schemas.microsoft.com/office/drawing/2014/main" id="{C69806E5-F4AB-4760-BB9F-F7A8D800D8D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8677279">
            <a:off x="8449070" y="4901399"/>
            <a:ext cx="1987439" cy="1987439"/>
          </a:xfrm>
          <a:prstGeom prst="rect">
            <a:avLst/>
          </a:prstGeom>
        </p:spPr>
      </p:pic>
      <p:pic>
        <p:nvPicPr>
          <p:cNvPr id="27" name="Picture 26" descr="A close up of a sign&#10;&#10;Description automatically generated">
            <a:extLst>
              <a:ext uri="{FF2B5EF4-FFF2-40B4-BE49-F238E27FC236}">
                <a16:creationId xmlns:a16="http://schemas.microsoft.com/office/drawing/2014/main" id="{1D2F24C0-546B-4D5A-A4A7-963E2AF5C68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1547843">
            <a:off x="5802600" y="1310162"/>
            <a:ext cx="2070048" cy="2070048"/>
          </a:xfrm>
          <a:prstGeom prst="rect">
            <a:avLst/>
          </a:prstGeom>
        </p:spPr>
      </p:pic>
    </p:spTree>
    <p:extLst>
      <p:ext uri="{BB962C8B-B14F-4D97-AF65-F5344CB8AC3E}">
        <p14:creationId xmlns:p14="http://schemas.microsoft.com/office/powerpoint/2010/main" val="3941077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4" name="Flowchart: Connector 3">
            <a:extLst>
              <a:ext uri="{FF2B5EF4-FFF2-40B4-BE49-F238E27FC236}">
                <a16:creationId xmlns:a16="http://schemas.microsoft.com/office/drawing/2014/main" id="{16AA2601-BA57-4FE9-A6E3-D96FEFC52AA9}"/>
              </a:ext>
            </a:extLst>
          </p:cNvPr>
          <p:cNvSpPr/>
          <p:nvPr/>
        </p:nvSpPr>
        <p:spPr>
          <a:xfrm>
            <a:off x="316331" y="3343275"/>
            <a:ext cx="3034378" cy="305752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dirty="0">
                <a:solidFill>
                  <a:srgbClr val="00B0F0"/>
                </a:solidFill>
                <a:latin typeface="Arial" panose="020B0604020202020204" pitchFamily="34" charset="0"/>
                <a:cs typeface="Arial" panose="020B0604020202020204" pitchFamily="34" charset="0"/>
              </a:rPr>
              <a:t>Have you ever thanked people at home who are good at listening to you? Design a card or picture, or write a letter to thank them for hearing your voice.</a:t>
            </a:r>
          </a:p>
        </p:txBody>
      </p:sp>
      <p:sp>
        <p:nvSpPr>
          <p:cNvPr id="5" name="Flowchart: Connector 4">
            <a:extLst>
              <a:ext uri="{FF2B5EF4-FFF2-40B4-BE49-F238E27FC236}">
                <a16:creationId xmlns:a16="http://schemas.microsoft.com/office/drawing/2014/main" id="{44F6D2DF-E16E-4151-AA8C-23C15049F353}"/>
              </a:ext>
            </a:extLst>
          </p:cNvPr>
          <p:cNvSpPr/>
          <p:nvPr/>
        </p:nvSpPr>
        <p:spPr>
          <a:xfrm>
            <a:off x="3273033" y="1638642"/>
            <a:ext cx="2900644" cy="2962312"/>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B0F0"/>
                </a:solidFill>
                <a:latin typeface="Arial" panose="020B0604020202020204" pitchFamily="34" charset="0"/>
                <a:cs typeface="Arial" panose="020B0604020202020204" pitchFamily="34" charset="0"/>
              </a:rPr>
              <a:t>Write a creative story, a poem, a short play script or a piece of art using the title ‘Head My Voice’. Share it with your teacher and class.</a:t>
            </a:r>
          </a:p>
          <a:p>
            <a:pPr algn="ctr"/>
            <a:r>
              <a:rPr lang="en-GB" dirty="0">
                <a:solidFill>
                  <a:srgbClr val="00B0F0"/>
                </a:solidFill>
                <a:latin typeface="Arial" panose="020B0604020202020204" pitchFamily="34" charset="0"/>
                <a:cs typeface="Arial" panose="020B0604020202020204" pitchFamily="34" charset="0"/>
              </a:rPr>
              <a:t>.</a:t>
            </a:r>
          </a:p>
        </p:txBody>
      </p:sp>
      <p:sp>
        <p:nvSpPr>
          <p:cNvPr id="7" name="Flowchart: Connector 6">
            <a:extLst>
              <a:ext uri="{FF2B5EF4-FFF2-40B4-BE49-F238E27FC236}">
                <a16:creationId xmlns:a16="http://schemas.microsoft.com/office/drawing/2014/main" id="{2B536803-6E1A-4C8E-A7F9-DA033A2BBA02}"/>
              </a:ext>
            </a:extLst>
          </p:cNvPr>
          <p:cNvSpPr/>
          <p:nvPr/>
        </p:nvSpPr>
        <p:spPr>
          <a:xfrm>
            <a:off x="5612142" y="3214438"/>
            <a:ext cx="3403158" cy="3452762"/>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Are you familiar with organisations such as </a:t>
            </a:r>
            <a:r>
              <a:rPr lang="en-GB" sz="1400" dirty="0">
                <a:solidFill>
                  <a:srgbClr val="00B0F0"/>
                </a:solidFill>
                <a:latin typeface="Arial" panose="020B0604020202020204" pitchFamily="34" charset="0"/>
                <a:cs typeface="Arial" panose="020B0604020202020204" pitchFamily="34" charset="0"/>
                <a:hlinkClick r:id="rId2"/>
              </a:rPr>
              <a:t>Childline</a:t>
            </a:r>
            <a:r>
              <a:rPr lang="en-GB" sz="1400" dirty="0">
                <a:solidFill>
                  <a:srgbClr val="00B0F0"/>
                </a:solidFill>
                <a:latin typeface="Arial" panose="020B0604020202020204" pitchFamily="34" charset="0"/>
                <a:cs typeface="Arial" panose="020B0604020202020204" pitchFamily="34" charset="0"/>
              </a:rPr>
              <a:t> and </a:t>
            </a:r>
            <a:r>
              <a:rPr lang="en-GB" sz="1400" dirty="0" err="1">
                <a:solidFill>
                  <a:srgbClr val="00B0F0"/>
                </a:solidFill>
                <a:latin typeface="Arial" panose="020B0604020202020204" pitchFamily="34" charset="0"/>
                <a:cs typeface="Arial" panose="020B0604020202020204" pitchFamily="34" charset="0"/>
                <a:hlinkClick r:id="rId3"/>
              </a:rPr>
              <a:t>YoungMinds</a:t>
            </a:r>
            <a:r>
              <a:rPr lang="en-GB" sz="1400" dirty="0">
                <a:solidFill>
                  <a:srgbClr val="00B0F0"/>
                </a:solidFill>
                <a:latin typeface="Arial" panose="020B0604020202020204" pitchFamily="34" charset="0"/>
                <a:cs typeface="Arial" panose="020B0604020202020204" pitchFamily="34" charset="0"/>
              </a:rPr>
              <a:t> which support young people to express their views, concerns and worries. If not, spend a while exploring their website, you might find some of the guidance interesting or helpful. Think about sharing this information with your friends. </a:t>
            </a:r>
          </a:p>
        </p:txBody>
      </p:sp>
      <p:sp>
        <p:nvSpPr>
          <p:cNvPr id="10" name="Flowchart: Connector 9">
            <a:extLst>
              <a:ext uri="{FF2B5EF4-FFF2-40B4-BE49-F238E27FC236}">
                <a16:creationId xmlns:a16="http://schemas.microsoft.com/office/drawing/2014/main" id="{DB23C5CE-FB74-4A22-9BFB-CFD5374FE70B}"/>
              </a:ext>
            </a:extLst>
          </p:cNvPr>
          <p:cNvSpPr/>
          <p:nvPr/>
        </p:nvSpPr>
        <p:spPr>
          <a:xfrm>
            <a:off x="8232816" y="190800"/>
            <a:ext cx="3658924" cy="361703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B0F0"/>
                </a:solidFill>
                <a:latin typeface="Arial"/>
                <a:cs typeface="Arial"/>
              </a:rPr>
              <a:t>Find out about a child or young person who made sure their voice was heard. You could choose Malala Yousafzai or Greta Thunberg or see if you can find out about somebody less well known.</a:t>
            </a:r>
            <a:endParaRPr lang="en-GB" dirty="0">
              <a:solidFill>
                <a:srgbClr val="00B0F0"/>
              </a:solidFill>
            </a:endParaRP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pic>
        <p:nvPicPr>
          <p:cNvPr id="13" name="Picture 12" descr="A picture containing drawing&#10;&#10;Description automatically generated">
            <a:extLst>
              <a:ext uri="{FF2B5EF4-FFF2-40B4-BE49-F238E27FC236}">
                <a16:creationId xmlns:a16="http://schemas.microsoft.com/office/drawing/2014/main" id="{2247F57F-A505-4789-A2F1-E7C9FECEDF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39159" y="4700402"/>
            <a:ext cx="1921267" cy="1921267"/>
          </a:xfrm>
          <a:prstGeom prst="rect">
            <a:avLst/>
          </a:prstGeom>
        </p:spPr>
      </p:pic>
      <p:pic>
        <p:nvPicPr>
          <p:cNvPr id="17" name="Picture 16" descr="A close up of a logo&#10;&#10;Description automatically generated">
            <a:extLst>
              <a:ext uri="{FF2B5EF4-FFF2-40B4-BE49-F238E27FC236}">
                <a16:creationId xmlns:a16="http://schemas.microsoft.com/office/drawing/2014/main" id="{4F9AF3DE-CA11-4ED4-847E-0D8EA6870B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67074" y="1424526"/>
            <a:ext cx="2192111" cy="2192111"/>
          </a:xfrm>
          <a:prstGeom prst="rect">
            <a:avLst/>
          </a:prstGeom>
        </p:spPr>
      </p:pic>
      <p:pic>
        <p:nvPicPr>
          <p:cNvPr id="19" name="Picture 18" descr=" 2017 in Maiduguri, Malala visited the library of the Yerwa Government Girls school.">
            <a:extLst>
              <a:ext uri="{FF2B5EF4-FFF2-40B4-BE49-F238E27FC236}">
                <a16:creationId xmlns:a16="http://schemas.microsoft.com/office/drawing/2014/main" id="{7ACD017A-F873-4704-AA78-2E5738DF43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32444" y="3613241"/>
            <a:ext cx="2943225" cy="1962150"/>
          </a:xfrm>
          <a:prstGeom prst="rect">
            <a:avLst/>
          </a:prstGeom>
        </p:spPr>
      </p:pic>
      <p:sp>
        <p:nvSpPr>
          <p:cNvPr id="20" name="Rectangle 19">
            <a:extLst>
              <a:ext uri="{FF2B5EF4-FFF2-40B4-BE49-F238E27FC236}">
                <a16:creationId xmlns:a16="http://schemas.microsoft.com/office/drawing/2014/main" id="{F3D4359A-877E-41BA-9CBD-0722148601C7}"/>
              </a:ext>
            </a:extLst>
          </p:cNvPr>
          <p:cNvSpPr/>
          <p:nvPr/>
        </p:nvSpPr>
        <p:spPr>
          <a:xfrm rot="16200000">
            <a:off x="11616137" y="4906342"/>
            <a:ext cx="1140056" cy="3693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UNICEF/Abubakar</a:t>
            </a:r>
          </a:p>
          <a:p>
            <a:endParaRPr lang="en-GB" sz="900" dirty="0">
              <a:latin typeface="Arial" panose="020B0604020202020204" pitchFamily="34" charset="0"/>
              <a:cs typeface="Arial" panose="020B0604020202020204" pitchFamily="34" charset="0"/>
            </a:endParaRPr>
          </a:p>
        </p:txBody>
      </p:sp>
      <p:pic>
        <p:nvPicPr>
          <p:cNvPr id="24" name="Picture 23" descr="A picture containing light, window&#10;&#10;Description automatically generated">
            <a:extLst>
              <a:ext uri="{FF2B5EF4-FFF2-40B4-BE49-F238E27FC236}">
                <a16:creationId xmlns:a16="http://schemas.microsoft.com/office/drawing/2014/main" id="{D2FD7E44-385B-4EB4-AFBA-1A69A53FF50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40705" y="1022327"/>
            <a:ext cx="2192111" cy="2192111"/>
          </a:xfrm>
          <a:prstGeom prst="rect">
            <a:avLst/>
          </a:prstGeom>
        </p:spPr>
      </p:pic>
    </p:spTree>
    <p:extLst>
      <p:ext uri="{BB962C8B-B14F-4D97-AF65-F5344CB8AC3E}">
        <p14:creationId xmlns:p14="http://schemas.microsoft.com/office/powerpoint/2010/main" val="12835270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a:xfrm>
            <a:off x="225604" y="207171"/>
            <a:ext cx="5626914" cy="877104"/>
          </a:xfrm>
        </p:spPr>
        <p:txBody>
          <a:bodyPr>
            <a:normAutofit/>
          </a:bodyPr>
          <a:lstStyle/>
          <a:p>
            <a:r>
              <a:rPr lang="en-US" dirty="0"/>
              <a:t>Activity time</a:t>
            </a:r>
          </a:p>
        </p:txBody>
      </p:sp>
      <p:sp>
        <p:nvSpPr>
          <p:cNvPr id="6" name="Rectangle 5">
            <a:extLst>
              <a:ext uri="{FF2B5EF4-FFF2-40B4-BE49-F238E27FC236}">
                <a16:creationId xmlns:a16="http://schemas.microsoft.com/office/drawing/2014/main" id="{51D2ECE8-91EB-4CA5-BE5F-B611D187DAED}"/>
              </a:ext>
            </a:extLst>
          </p:cNvPr>
          <p:cNvSpPr/>
          <p:nvPr/>
        </p:nvSpPr>
        <p:spPr>
          <a:xfrm>
            <a:off x="153836" y="1736141"/>
            <a:ext cx="5038373" cy="3416320"/>
          </a:xfrm>
          <a:prstGeom prst="rect">
            <a:avLst/>
          </a:prstGeom>
        </p:spPr>
        <p:txBody>
          <a:bodyPr wrap="square">
            <a:spAutoFit/>
          </a:bodyPr>
          <a:lstStyle/>
          <a:p>
            <a:r>
              <a:rPr lang="en-GB" dirty="0">
                <a:solidFill>
                  <a:schemeClr val="bg1"/>
                </a:solidFill>
                <a:latin typeface="Arial" panose="020B0604020202020204" pitchFamily="34" charset="0"/>
                <a:cs typeface="Arial" panose="020B0604020202020204" pitchFamily="34" charset="0"/>
              </a:rPr>
              <a:t>These activities will help you understand how...</a:t>
            </a: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dirty="0">
              <a:solidFill>
                <a:schemeClr val="bg1"/>
              </a:solidFill>
              <a:latin typeface="Arial" panose="020B0604020202020204" pitchFamily="34" charset="0"/>
              <a:cs typeface="Arial" panose="020B0604020202020204" pitchFamily="34" charset="0"/>
            </a:endParaRPr>
          </a:p>
          <a:p>
            <a:r>
              <a:rPr lang="en-GB" dirty="0">
                <a:solidFill>
                  <a:schemeClr val="bg1"/>
                </a:solidFill>
                <a:latin typeface="Arial" panose="020B0604020202020204" pitchFamily="34" charset="0"/>
                <a:cs typeface="Arial" panose="020B0604020202020204" pitchFamily="34" charset="0"/>
              </a:rPr>
              <a:t>…can relate to your life. You don’t need to do every activity, just do as many as you can. </a:t>
            </a:r>
          </a:p>
        </p:txBody>
      </p:sp>
      <p:sp>
        <p:nvSpPr>
          <p:cNvPr id="3" name="Callout: Right Arrow 2">
            <a:extLst>
              <a:ext uri="{FF2B5EF4-FFF2-40B4-BE49-F238E27FC236}">
                <a16:creationId xmlns:a16="http://schemas.microsoft.com/office/drawing/2014/main" id="{C1048FA5-E5E3-4BA2-9668-6410EF7C04A3}"/>
              </a:ext>
            </a:extLst>
          </p:cNvPr>
          <p:cNvSpPr/>
          <p:nvPr/>
        </p:nvSpPr>
        <p:spPr>
          <a:xfrm>
            <a:off x="5368349" y="296887"/>
            <a:ext cx="2953359" cy="2533243"/>
          </a:xfrm>
          <a:prstGeom prst="rightArrowCallout">
            <a:avLst/>
          </a:prstGeom>
          <a:solidFill>
            <a:srgbClr val="FFFFFF"/>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AEEF"/>
                </a:solidFill>
                <a:latin typeface="Arial" panose="020B0604020202020204" pitchFamily="34" charset="0"/>
                <a:cs typeface="Arial" panose="020B0604020202020204" pitchFamily="34" charset="0"/>
              </a:rPr>
              <a:t>Find out how your school is listening to students’ opinions and views during this time of school closure.</a:t>
            </a:r>
          </a:p>
        </p:txBody>
      </p:sp>
      <p:sp>
        <p:nvSpPr>
          <p:cNvPr id="4" name="Callout: Down Arrow 3">
            <a:extLst>
              <a:ext uri="{FF2B5EF4-FFF2-40B4-BE49-F238E27FC236}">
                <a16:creationId xmlns:a16="http://schemas.microsoft.com/office/drawing/2014/main" id="{D4C5FF0A-8C24-4344-AC6E-8AC143B5CEEA}"/>
              </a:ext>
            </a:extLst>
          </p:cNvPr>
          <p:cNvSpPr/>
          <p:nvPr/>
        </p:nvSpPr>
        <p:spPr>
          <a:xfrm>
            <a:off x="8743560" y="519157"/>
            <a:ext cx="3294604" cy="2786644"/>
          </a:xfrm>
          <a:prstGeom prst="downArrowCallout">
            <a:avLst/>
          </a:prstGeom>
          <a:solidFill>
            <a:srgbClr val="FFFFFF"/>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AEEF"/>
                </a:solidFill>
                <a:latin typeface="Arial" panose="020B0604020202020204" pitchFamily="34" charset="0"/>
                <a:cs typeface="Arial" panose="020B0604020202020204" pitchFamily="34" charset="0"/>
              </a:rPr>
              <a:t>This short film was made by a Scottish charity called ‘Families Outside’. It helps explain why Article 12 is important. </a:t>
            </a:r>
            <a:r>
              <a:rPr lang="en-GB" dirty="0">
                <a:solidFill>
                  <a:srgbClr val="00AEEF"/>
                </a:solidFill>
                <a:latin typeface="Arial" panose="020B0604020202020204" pitchFamily="34" charset="0"/>
                <a:cs typeface="Arial" panose="020B0604020202020204" pitchFamily="34" charset="0"/>
                <a:hlinkClick r:id="rId4"/>
              </a:rPr>
              <a:t>Watch now.</a:t>
            </a:r>
            <a:r>
              <a:rPr lang="en-GB" dirty="0">
                <a:solidFill>
                  <a:srgbClr val="00AEEF"/>
                </a:solidFill>
                <a:latin typeface="Arial" panose="020B0604020202020204" pitchFamily="34" charset="0"/>
                <a:cs typeface="Arial" panose="020B0604020202020204" pitchFamily="34" charset="0"/>
              </a:rPr>
              <a:t> </a:t>
            </a:r>
          </a:p>
        </p:txBody>
      </p:sp>
      <p:sp>
        <p:nvSpPr>
          <p:cNvPr id="12" name="Callout: Left Arrow 11">
            <a:extLst>
              <a:ext uri="{FF2B5EF4-FFF2-40B4-BE49-F238E27FC236}">
                <a16:creationId xmlns:a16="http://schemas.microsoft.com/office/drawing/2014/main" id="{F550DCDB-B16D-460B-89E6-AE6ABD7B4C17}"/>
              </a:ext>
            </a:extLst>
          </p:cNvPr>
          <p:cNvSpPr/>
          <p:nvPr/>
        </p:nvSpPr>
        <p:spPr>
          <a:xfrm>
            <a:off x="8587661" y="3877370"/>
            <a:ext cx="3403157" cy="2862323"/>
          </a:xfrm>
          <a:prstGeom prst="leftArrowCallou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AEEF"/>
                </a:solidFill>
                <a:latin typeface="Arial" panose="020B0604020202020204" pitchFamily="34" charset="0"/>
                <a:cs typeface="Arial" panose="020B0604020202020204" pitchFamily="34" charset="0"/>
              </a:rPr>
              <a:t>After you have watched the short film write down three reasons why children's opinions should be taken seriously by adults.</a:t>
            </a:r>
          </a:p>
        </p:txBody>
      </p:sp>
      <p:sp>
        <p:nvSpPr>
          <p:cNvPr id="13" name="Callout: Up Arrow 12">
            <a:extLst>
              <a:ext uri="{FF2B5EF4-FFF2-40B4-BE49-F238E27FC236}">
                <a16:creationId xmlns:a16="http://schemas.microsoft.com/office/drawing/2014/main" id="{0B3982FC-760F-414A-9AFF-DCCFA368D7FA}"/>
              </a:ext>
            </a:extLst>
          </p:cNvPr>
          <p:cNvSpPr/>
          <p:nvPr/>
        </p:nvSpPr>
        <p:spPr>
          <a:xfrm>
            <a:off x="5005884" y="3569892"/>
            <a:ext cx="2989714" cy="3054385"/>
          </a:xfrm>
          <a:prstGeom prst="upArrowCallou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AEEF"/>
                </a:solidFill>
                <a:latin typeface="Arial" panose="020B0604020202020204" pitchFamily="34" charset="0"/>
                <a:cs typeface="Arial" panose="020B0604020202020204" pitchFamily="34" charset="0"/>
              </a:rPr>
              <a:t>If you were to stand for election to your School Council or Pupil Parliament next year what would you say in your speech or manifesto? Start drafting it now!</a:t>
            </a:r>
          </a:p>
        </p:txBody>
      </p:sp>
      <p:sp>
        <p:nvSpPr>
          <p:cNvPr id="14" name="Rectangle 13">
            <a:extLst>
              <a:ext uri="{FF2B5EF4-FFF2-40B4-BE49-F238E27FC236}">
                <a16:creationId xmlns:a16="http://schemas.microsoft.com/office/drawing/2014/main" id="{F443F836-3DE7-43B3-B17B-56340E64173E}"/>
              </a:ext>
            </a:extLst>
          </p:cNvPr>
          <p:cNvSpPr/>
          <p:nvPr/>
        </p:nvSpPr>
        <p:spPr>
          <a:xfrm>
            <a:off x="13723" y="6624277"/>
            <a:ext cx="736099"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Secondary</a:t>
            </a:r>
          </a:p>
        </p:txBody>
      </p:sp>
      <p:pic>
        <p:nvPicPr>
          <p:cNvPr id="15" name="Graphic 14">
            <a:extLst>
              <a:ext uri="{FF2B5EF4-FFF2-40B4-BE49-F238E27FC236}">
                <a16:creationId xmlns:a16="http://schemas.microsoft.com/office/drawing/2014/main" id="{E8066B68-764D-4C10-86AD-9B5B4796992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7180" y="2320282"/>
            <a:ext cx="1380207" cy="1840276"/>
          </a:xfrm>
          <a:prstGeom prst="rect">
            <a:avLst/>
          </a:prstGeom>
        </p:spPr>
      </p:pic>
      <p:pic>
        <p:nvPicPr>
          <p:cNvPr id="5" name="Online Media 4" title="Respect for Children's Views. 30 Years of UNCRC - Article 12">
            <a:hlinkClick r:id="" action="ppaction://media"/>
            <a:extLst>
              <a:ext uri="{FF2B5EF4-FFF2-40B4-BE49-F238E27FC236}">
                <a16:creationId xmlns:a16="http://schemas.microsoft.com/office/drawing/2014/main" id="{5E375182-2BF1-474E-B7C3-FAE518854629}"/>
              </a:ext>
            </a:extLst>
          </p:cNvPr>
          <p:cNvPicPr>
            <a:picLocks noRot="1" noChangeAspect="1"/>
          </p:cNvPicPr>
          <p:nvPr>
            <a:videoFile r:link="rId1"/>
          </p:nvPr>
        </p:nvPicPr>
        <p:blipFill>
          <a:blip r:embed="rId7"/>
          <a:stretch>
            <a:fillRect/>
          </a:stretch>
        </p:blipFill>
        <p:spPr>
          <a:xfrm>
            <a:off x="6970760" y="2540516"/>
            <a:ext cx="3040455" cy="1712932"/>
          </a:xfrm>
          <a:prstGeom prst="rect">
            <a:avLst/>
          </a:prstGeom>
        </p:spPr>
      </p:pic>
      <p:pic>
        <p:nvPicPr>
          <p:cNvPr id="8" name="Picture 7" descr="A close up of a logo&#10;&#10;Description automatically generated">
            <a:extLst>
              <a:ext uri="{FF2B5EF4-FFF2-40B4-BE49-F238E27FC236}">
                <a16:creationId xmlns:a16="http://schemas.microsoft.com/office/drawing/2014/main" id="{064031D2-B28A-49EE-B2F6-2624673122F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22373" y="2320282"/>
            <a:ext cx="2026056" cy="2026056"/>
          </a:xfrm>
          <a:prstGeom prst="rect">
            <a:avLst/>
          </a:prstGeom>
        </p:spPr>
      </p:pic>
      <p:pic>
        <p:nvPicPr>
          <p:cNvPr id="10" name="Picture 9" descr="A picture containing sitting, laptop&#10;&#10;Description automatically generated">
            <a:extLst>
              <a:ext uri="{FF2B5EF4-FFF2-40B4-BE49-F238E27FC236}">
                <a16:creationId xmlns:a16="http://schemas.microsoft.com/office/drawing/2014/main" id="{1650C0C3-131F-46A6-BDFD-465C73778ED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433960" y="2227392"/>
            <a:ext cx="2026056" cy="2026056"/>
          </a:xfrm>
          <a:prstGeom prst="rect">
            <a:avLst/>
          </a:prstGeom>
        </p:spPr>
      </p:pic>
      <p:pic>
        <p:nvPicPr>
          <p:cNvPr id="17" name="Picture 16" descr="A close up of a logo&#10;&#10;Description automatically generated">
            <a:extLst>
              <a:ext uri="{FF2B5EF4-FFF2-40B4-BE49-F238E27FC236}">
                <a16:creationId xmlns:a16="http://schemas.microsoft.com/office/drawing/2014/main" id="{54FE4DE8-71F0-40A6-AF99-58448C6F7EE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422215" y="4870524"/>
            <a:ext cx="2152272" cy="2152272"/>
          </a:xfrm>
          <a:prstGeom prst="rect">
            <a:avLst/>
          </a:prstGeom>
        </p:spPr>
      </p:pic>
    </p:spTree>
    <p:extLst>
      <p:ext uri="{BB962C8B-B14F-4D97-AF65-F5344CB8AC3E}">
        <p14:creationId xmlns:p14="http://schemas.microsoft.com/office/powerpoint/2010/main" val="367725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DCBE65-BB2E-4F7B-9F7D-348AD5921A99}"/>
              </a:ext>
            </a:extLst>
          </p:cNvPr>
          <p:cNvSpPr>
            <a:spLocks noGrp="1"/>
          </p:cNvSpPr>
          <p:nvPr>
            <p:ph type="ctrTitle"/>
          </p:nvPr>
        </p:nvSpPr>
        <p:spPr/>
        <p:txBody>
          <a:bodyPr/>
          <a:lstStyle/>
          <a:p>
            <a:r>
              <a:rPr lang="en-GB" dirty="0"/>
              <a:t>Extension activity</a:t>
            </a:r>
          </a:p>
        </p:txBody>
      </p:sp>
      <p:sp>
        <p:nvSpPr>
          <p:cNvPr id="6" name="Subtitle 5">
            <a:extLst>
              <a:ext uri="{FF2B5EF4-FFF2-40B4-BE49-F238E27FC236}">
                <a16:creationId xmlns:a16="http://schemas.microsoft.com/office/drawing/2014/main" id="{45F1371C-B517-43B5-9C1D-3CCCE4F9C73C}"/>
              </a:ext>
            </a:extLst>
          </p:cNvPr>
          <p:cNvSpPr>
            <a:spLocks noGrp="1"/>
          </p:cNvSpPr>
          <p:nvPr>
            <p:ph type="subTitle" idx="1"/>
          </p:nvPr>
        </p:nvSpPr>
        <p:spPr>
          <a:xfrm>
            <a:off x="431998" y="1735200"/>
            <a:ext cx="6393600" cy="4017900"/>
          </a:xfrm>
        </p:spPr>
        <p:txBody>
          <a:bodyPr>
            <a:normAutofit fontScale="55000" lnSpcReduction="20000"/>
          </a:bodyPr>
          <a:lstStyle/>
          <a:p>
            <a:pPr marL="0" indent="0">
              <a:buNone/>
            </a:pPr>
            <a:r>
              <a:rPr lang="en-GB" dirty="0"/>
              <a:t>Article 12 is one of four </a:t>
            </a:r>
            <a:r>
              <a:rPr lang="en-GB" b="1" dirty="0"/>
              <a:t>General Principles </a:t>
            </a:r>
            <a:r>
              <a:rPr lang="en-GB" dirty="0"/>
              <a:t>of the Convention (the others being Articles 2, 3 and 6)</a:t>
            </a:r>
          </a:p>
          <a:p>
            <a:pPr marL="0" indent="0">
              <a:buNone/>
            </a:pPr>
            <a:endParaRPr lang="en-GB" dirty="0"/>
          </a:p>
          <a:p>
            <a:r>
              <a:rPr lang="en-GB" dirty="0"/>
              <a:t>All rights are equally important but these four Articles have a special role to play. This is because, as well as having full meaning on their own, they all apply to each of the other rights in the Convention too.  So, for example, if you look at the right to relax and play, the views of the child should have a role.</a:t>
            </a:r>
          </a:p>
          <a:p>
            <a:r>
              <a:rPr lang="en-GB" dirty="0"/>
              <a:t>Have a look at a variety of rights and ask yourself how does Article 12 apply to or add to our understanding of each right.</a:t>
            </a:r>
          </a:p>
          <a:p>
            <a:endParaRPr lang="en-GB" dirty="0"/>
          </a:p>
          <a:p>
            <a:pPr marL="0" indent="0">
              <a:buNone/>
            </a:pPr>
            <a:r>
              <a:rPr lang="en-GB" dirty="0"/>
              <a:t>You can find a summary of the whole Convention </a:t>
            </a:r>
            <a:r>
              <a:rPr lang="en-GB" dirty="0">
                <a:hlinkClick r:id="rId2"/>
              </a:rPr>
              <a:t>here</a:t>
            </a:r>
            <a:endParaRPr lang="en-GB" dirty="0"/>
          </a:p>
        </p:txBody>
      </p:sp>
      <p:sp>
        <p:nvSpPr>
          <p:cNvPr id="4" name="Rectangle 3">
            <a:extLst>
              <a:ext uri="{FF2B5EF4-FFF2-40B4-BE49-F238E27FC236}">
                <a16:creationId xmlns:a16="http://schemas.microsoft.com/office/drawing/2014/main" id="{163A710C-E1B3-4891-9867-3B559728A774}"/>
              </a:ext>
            </a:extLst>
          </p:cNvPr>
          <p:cNvSpPr/>
          <p:nvPr/>
        </p:nvSpPr>
        <p:spPr>
          <a:xfrm>
            <a:off x="107923" y="6357069"/>
            <a:ext cx="84029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UNICEF/Dawe</a:t>
            </a:r>
          </a:p>
        </p:txBody>
      </p:sp>
    </p:spTree>
    <p:extLst>
      <p:ext uri="{BB962C8B-B14F-4D97-AF65-F5344CB8AC3E}">
        <p14:creationId xmlns:p14="http://schemas.microsoft.com/office/powerpoint/2010/main" val="42479516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708</Words>
  <Application>Microsoft Macintosh PowerPoint</Application>
  <PresentationFormat>Widescreen</PresentationFormat>
  <Paragraphs>66</Paragraphs>
  <Slides>6</Slides>
  <Notes>1</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vt:i4>
      </vt:variant>
    </vt:vector>
  </HeadingPairs>
  <TitlesOfParts>
    <vt:vector size="15" baseType="lpstr">
      <vt:lpstr>Arial</vt:lpstr>
      <vt:lpstr>Calibri</vt:lpstr>
      <vt:lpstr>Calibri Light</vt:lpstr>
      <vt:lpstr>Univers</vt:lpstr>
      <vt:lpstr>Univers Next Pro</vt:lpstr>
      <vt:lpstr>Univers Next Pro Condensed</vt:lpstr>
      <vt:lpstr>Univers Next Pro Light</vt:lpstr>
      <vt:lpstr>Wingdings</vt:lpstr>
      <vt:lpstr>Office Theme</vt:lpstr>
      <vt:lpstr>What do you need to be heard?</vt:lpstr>
      <vt:lpstr>How many of these did you get?</vt:lpstr>
      <vt:lpstr>Activity Time</vt:lpstr>
      <vt:lpstr>Activity Time</vt:lpstr>
      <vt:lpstr>Activity time</vt:lpstr>
      <vt:lpstr>Extension activity</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do you need to be heard?</dc:title>
  <dc:creator>Emma Jones</dc:creator>
  <cp:lastModifiedBy>Emma Jones</cp:lastModifiedBy>
  <cp:revision>1</cp:revision>
  <dcterms:created xsi:type="dcterms:W3CDTF">2020-04-25T12:21:01Z</dcterms:created>
  <dcterms:modified xsi:type="dcterms:W3CDTF">2020-04-25T12:21:22Z</dcterms:modified>
</cp:coreProperties>
</file>