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23" r:id="rId2"/>
  </p:sldMasterIdLst>
  <p:notesMasterIdLst>
    <p:notesMasterId r:id="rId14"/>
  </p:notesMasterIdLst>
  <p:handoutMasterIdLst>
    <p:handoutMasterId r:id="rId15"/>
  </p:handoutMasterIdLst>
  <p:sldIdLst>
    <p:sldId id="275" r:id="rId3"/>
    <p:sldId id="286" r:id="rId4"/>
    <p:sldId id="294" r:id="rId5"/>
    <p:sldId id="287" r:id="rId6"/>
    <p:sldId id="282" r:id="rId7"/>
    <p:sldId id="284" r:id="rId8"/>
    <p:sldId id="293" r:id="rId9"/>
    <p:sldId id="295" r:id="rId10"/>
    <p:sldId id="298" r:id="rId11"/>
    <p:sldId id="299" r:id="rId12"/>
    <p:sldId id="26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illy Hillier" initials="JH" lastIdx="8" clrIdx="0">
    <p:extLst>
      <p:ext uri="{19B8F6BF-5375-455C-9EA6-DF929625EA0E}">
        <p15:presenceInfo xmlns:p15="http://schemas.microsoft.com/office/powerpoint/2012/main" userId="S::jillyh@unicef.org.uk::82b61e6a-a53c-4ccc-ac9f-e8375da6c586" providerId="AD"/>
      </p:ext>
    </p:extLst>
  </p:cmAuthor>
  <p:cmAuthor id="2" name="Jenny Price" initials="JP" lastIdx="12" clrIdx="1">
    <p:extLst>
      <p:ext uri="{19B8F6BF-5375-455C-9EA6-DF929625EA0E}">
        <p15:presenceInfo xmlns:p15="http://schemas.microsoft.com/office/powerpoint/2012/main" userId="rQdEagGjWjAiQOtiN/6rbjmeSVB4E9gMYjVmx07AeNA=" providerId="None"/>
      </p:ext>
    </p:extLst>
  </p:cmAuthor>
  <p:cmAuthor id="3" name="Frances Bestley" initials="FB" lastIdx="4" clrIdx="2">
    <p:extLst>
      <p:ext uri="{19B8F6BF-5375-455C-9EA6-DF929625EA0E}">
        <p15:presenceInfo xmlns:p15="http://schemas.microsoft.com/office/powerpoint/2012/main" userId="S::francesb@unicef.org.uk::dd36c30e-9d53-45de-a66b-9f7025672797" providerId="AD"/>
      </p:ext>
    </p:extLst>
  </p:cmAuthor>
  <p:cmAuthor id="4" name="Gerry McMurtrie" initials="GM" lastIdx="4" clrIdx="3">
    <p:extLst>
      <p:ext uri="{19B8F6BF-5375-455C-9EA6-DF929625EA0E}">
        <p15:presenceInfo xmlns:p15="http://schemas.microsoft.com/office/powerpoint/2012/main" userId="S::GerryM@unicef.org.uk::60beaec8-b4b2-4b10-9e7c-dbbf0e8519b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AEEF"/>
    <a:srgbClr val="FF9933"/>
    <a:srgbClr val="CCCC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44" autoAdjust="0"/>
    <p:restoredTop sz="93792" autoAdjust="0"/>
  </p:normalViewPr>
  <p:slideViewPr>
    <p:cSldViewPr snapToGrid="0">
      <p:cViewPr varScale="1">
        <p:scale>
          <a:sx n="76" d="100"/>
          <a:sy n="76" d="100"/>
        </p:scale>
        <p:origin x="216" y="1024"/>
      </p:cViewPr>
      <p:guideLst/>
    </p:cSldViewPr>
  </p:slideViewPr>
  <p:notesTextViewPr>
    <p:cViewPr>
      <p:scale>
        <a:sx n="1" d="1"/>
        <a:sy n="1" d="1"/>
      </p:scale>
      <p:origin x="0" y="0"/>
    </p:cViewPr>
  </p:notesTextViewPr>
  <p:notesViewPr>
    <p:cSldViewPr snapToGrid="0">
      <p:cViewPr varScale="1">
        <p:scale>
          <a:sx n="97" d="100"/>
          <a:sy n="97" d="100"/>
        </p:scale>
        <p:origin x="3120"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70A84E4-A479-C44D-B923-21635A6660B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74CC891-2903-1742-A4D0-816C56D9BB5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F1075A7-0CD8-3C45-A5C6-38333FC04F38}" type="datetimeFigureOut">
              <a:rPr lang="en-US" smtClean="0"/>
              <a:t>6/11/20</a:t>
            </a:fld>
            <a:endParaRPr lang="en-US"/>
          </a:p>
        </p:txBody>
      </p:sp>
      <p:sp>
        <p:nvSpPr>
          <p:cNvPr id="4" name="Footer Placeholder 3">
            <a:extLst>
              <a:ext uri="{FF2B5EF4-FFF2-40B4-BE49-F238E27FC236}">
                <a16:creationId xmlns:a16="http://schemas.microsoft.com/office/drawing/2014/main" id="{5B34AA94-94B7-F446-A906-4D69558D7F1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D5FA549C-6104-4848-99C9-7A288F77077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A6F43A9-B9E3-E74D-8B69-1D978EA9F876}" type="slidenum">
              <a:rPr lang="en-US" smtClean="0"/>
              <a:t>‹#›</a:t>
            </a:fld>
            <a:endParaRPr lang="en-US"/>
          </a:p>
        </p:txBody>
      </p:sp>
    </p:spTree>
    <p:extLst>
      <p:ext uri="{BB962C8B-B14F-4D97-AF65-F5344CB8AC3E}">
        <p14:creationId xmlns:p14="http://schemas.microsoft.com/office/powerpoint/2010/main" val="6460860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453176-EF19-D841-BC46-8E06030978CC}" type="datetimeFigureOut">
              <a:rPr lang="en-US" smtClean="0"/>
              <a:t>6/11/20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01C135-8ECD-234C-BECE-154CA43012B9}" type="slidenum">
              <a:rPr lang="en-US" smtClean="0"/>
              <a:t>‹#›</a:t>
            </a:fld>
            <a:endParaRPr lang="en-US"/>
          </a:p>
        </p:txBody>
      </p:sp>
    </p:spTree>
    <p:extLst>
      <p:ext uri="{BB962C8B-B14F-4D97-AF65-F5344CB8AC3E}">
        <p14:creationId xmlns:p14="http://schemas.microsoft.com/office/powerpoint/2010/main" val="2374252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“It is not okay how society is targeting Asian people recently because of the coronavirus. Just because the virus was first found in China doesn't mean that Asians were the reason why the virus is spreading.  It is not our fault. we are all humans with feelings and emotions and we're all feeling scared too but that doesn't excuse discrimination and racial slurs towards us Asians. This is affecting our community such as a local Asian businesses are closing down because no one is willing to go there and there is a spread of Asian harassment believe it or not. So this is a reminder that we are all on the same page and that we are not the enemy. we should work together to fight the virus not the people.”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Sophia (pictured) lives in the US, and is an avid social media user. She was ecstatic to hear that she would have no school or homework for over a month because of the coronavirus crisis; however, it wasn’t until about two days in when she started to feel the effects of not being able to see her friends. Lots of teens were searching for a way to express themselves through their photographs and be creative during this unique time. All shared a thirst for new inspiration and the tenacity to continue documenting their lives with our photographs.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Using Instagram's messaging system, a small group of teen photographers was formed and created Covid-19 Photos For Teens on 16 March 2020. They are a group of 15 boys and girls from places such as Denmark, India, Canada, and the US. Covid-19 Photos For Teens is becoming known for their positive outlook on current situations. Their Instagram posts encourage kids to support, create, and inspire one another.</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Unicef/@</a:t>
            </a:r>
            <a:r>
              <a:rPr lang="en-GB" sz="1200" b="0" i="0" kern="1200" dirty="0" err="1">
                <a:solidFill>
                  <a:schemeClr val="tx1"/>
                </a:solidFill>
                <a:effectLst/>
                <a:latin typeface="+mn-lt"/>
                <a:ea typeface="+mn-ea"/>
                <a:cs typeface="+mn-cs"/>
              </a:rPr>
              <a:t>katchyaphotos</a:t>
            </a:r>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1</a:t>
            </a:fld>
            <a:endParaRPr lang="en-US"/>
          </a:p>
        </p:txBody>
      </p:sp>
    </p:spTree>
    <p:extLst>
      <p:ext uri="{BB962C8B-B14F-4D97-AF65-F5344CB8AC3E}">
        <p14:creationId xmlns:p14="http://schemas.microsoft.com/office/powerpoint/2010/main" val="2291003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From left to right:</a:t>
            </a:r>
          </a:p>
          <a:p>
            <a:r>
              <a:rPr lang="en-GB" dirty="0"/>
              <a:t>1. Mumbai, India, December 2018: Members of the transgender community in India and allies protesting against the regressive provisions of the Transgender (Protection of Rights) Bill. </a:t>
            </a:r>
            <a:r>
              <a:rPr lang="en-GB" dirty="0" err="1"/>
              <a:t>Wikicommons</a:t>
            </a:r>
            <a:endParaRPr lang="en-GB" dirty="0"/>
          </a:p>
          <a:p>
            <a:r>
              <a:rPr lang="en-GB" dirty="0"/>
              <a:t>2. Recently married couples leaving the City Hall in Seattle are greeted by well-wishers on the first day of same-sex marriage in Washington state after enactment of Washington Referendum 74 Dennis Bratland/</a:t>
            </a:r>
            <a:r>
              <a:rPr lang="en-GB" dirty="0" err="1"/>
              <a:t>Wikicommons</a:t>
            </a:r>
            <a:endParaRPr lang="en-GB" dirty="0"/>
          </a:p>
          <a:p>
            <a:r>
              <a:rPr lang="en-GB" dirty="0"/>
              <a:t>3. Baltimore, US, July 2016: An image from a Black Lives Matter march through downtown Baltimore City. John Lucia/</a:t>
            </a:r>
            <a:r>
              <a:rPr lang="en-GB" dirty="0" err="1"/>
              <a:t>Wikicommons</a:t>
            </a:r>
            <a:r>
              <a:rPr lang="en-GB" dirty="0"/>
              <a:t> – licence: https://creativecommons.org/licenses/by/2.0/deed.en</a:t>
            </a:r>
          </a:p>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3</a:t>
            </a:fld>
            <a:endParaRPr lang="en-US"/>
          </a:p>
        </p:txBody>
      </p:sp>
    </p:spTree>
    <p:extLst>
      <p:ext uri="{BB962C8B-B14F-4D97-AF65-F5344CB8AC3E}">
        <p14:creationId xmlns:p14="http://schemas.microsoft.com/office/powerpoint/2010/main" val="26264241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7</a:t>
            </a:fld>
            <a:endParaRPr lang="en-US"/>
          </a:p>
        </p:txBody>
      </p:sp>
    </p:spTree>
    <p:extLst>
      <p:ext uri="{BB962C8B-B14F-4D97-AF65-F5344CB8AC3E}">
        <p14:creationId xmlns:p14="http://schemas.microsoft.com/office/powerpoint/2010/main" val="1165401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8</a:t>
            </a:fld>
            <a:endParaRPr lang="en-US"/>
          </a:p>
        </p:txBody>
      </p:sp>
    </p:spTree>
    <p:extLst>
      <p:ext uri="{BB962C8B-B14F-4D97-AF65-F5344CB8AC3E}">
        <p14:creationId xmlns:p14="http://schemas.microsoft.com/office/powerpoint/2010/main" val="20969296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9</a:t>
            </a:fld>
            <a:endParaRPr lang="en-US"/>
          </a:p>
        </p:txBody>
      </p:sp>
    </p:spTree>
    <p:extLst>
      <p:ext uri="{BB962C8B-B14F-4D97-AF65-F5344CB8AC3E}">
        <p14:creationId xmlns:p14="http://schemas.microsoft.com/office/powerpoint/2010/main" val="405812989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5.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8.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9.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in a blue shirt&#10;&#10;Description automatically generated">
            <a:extLst>
              <a:ext uri="{FF2B5EF4-FFF2-40B4-BE49-F238E27FC236}">
                <a16:creationId xmlns:a16="http://schemas.microsoft.com/office/drawing/2014/main" id="{8AF5FEB6-484B-45ED-B239-8BAA85DEEEB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BF68B737-C81B-454A-B2AF-8074D3AA295C}"/>
              </a:ext>
            </a:extLst>
          </p:cNvPr>
          <p:cNvSpPr txBox="1">
            <a:spLocks/>
          </p:cNvSpPr>
          <p:nvPr userDrawn="1"/>
        </p:nvSpPr>
        <p:spPr>
          <a:xfrm>
            <a:off x="9525" y="5215350"/>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498076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outdoor, person, building, table&#10;&#10;Description automatically generated">
            <a:extLst>
              <a:ext uri="{FF2B5EF4-FFF2-40B4-BE49-F238E27FC236}">
                <a16:creationId xmlns:a16="http://schemas.microsoft.com/office/drawing/2014/main" id="{D7FA5762-3F53-4644-B4EC-3B23A67396C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DF1DB2CF-C42B-4C9C-AB1A-5CEAB65581DF}"/>
              </a:ext>
            </a:extLst>
          </p:cNvPr>
          <p:cNvSpPr>
            <a:spLocks noGrp="1"/>
          </p:cNvSpPr>
          <p:nvPr>
            <p:ph type="ctrTitle" hasCustomPrompt="1"/>
          </p:nvPr>
        </p:nvSpPr>
        <p:spPr>
          <a:xfrm>
            <a:off x="0" y="5234400"/>
            <a:ext cx="9756058" cy="745571"/>
          </a:xfrm>
          <a:solidFill>
            <a:srgbClr val="00AEEF"/>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title</a:t>
            </a:r>
            <a:endParaRPr lang="en-GB" dirty="0"/>
          </a:p>
        </p:txBody>
      </p:sp>
    </p:spTree>
    <p:extLst>
      <p:ext uri="{BB962C8B-B14F-4D97-AF65-F5344CB8AC3E}">
        <p14:creationId xmlns:p14="http://schemas.microsoft.com/office/powerpoint/2010/main" val="3181609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holding a sign&#10;&#10;Description automatically generated">
            <a:extLst>
              <a:ext uri="{FF2B5EF4-FFF2-40B4-BE49-F238E27FC236}">
                <a16:creationId xmlns:a16="http://schemas.microsoft.com/office/drawing/2014/main" id="{BBBA767C-B696-4E3E-BAA3-6632A05B2B92}"/>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803DBADB-652C-4C2A-BC9E-1E468DB9B610}"/>
              </a:ext>
            </a:extLst>
          </p:cNvPr>
          <p:cNvSpPr txBox="1">
            <a:spLocks/>
          </p:cNvSpPr>
          <p:nvPr userDrawn="1"/>
        </p:nvSpPr>
        <p:spPr>
          <a:xfrm>
            <a:off x="9525" y="5569680"/>
            <a:ext cx="6867525"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dirty="0"/>
              <a:t>Article of the week</a:t>
            </a:r>
          </a:p>
        </p:txBody>
      </p:sp>
    </p:spTree>
    <p:extLst>
      <p:ext uri="{BB962C8B-B14F-4D97-AF65-F5344CB8AC3E}">
        <p14:creationId xmlns:p14="http://schemas.microsoft.com/office/powerpoint/2010/main" val="200361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4">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sitting on a bench posing for the camera&#10;&#10;Description automatically generated">
            <a:extLst>
              <a:ext uri="{FF2B5EF4-FFF2-40B4-BE49-F238E27FC236}">
                <a16:creationId xmlns:a16="http://schemas.microsoft.com/office/drawing/2014/main" id="{6DF46F59-1552-43A3-8FF6-61BF2BE3074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F0086558-DC37-4EAE-B016-9EB5500DC64B}"/>
              </a:ext>
            </a:extLst>
          </p:cNvPr>
          <p:cNvSpPr txBox="1">
            <a:spLocks/>
          </p:cNvSpPr>
          <p:nvPr userDrawn="1"/>
        </p:nvSpPr>
        <p:spPr>
          <a:xfrm>
            <a:off x="9525" y="5234399"/>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2059089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1">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39F74BA6-7560-412E-AADE-C20BD3DA0FD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CA9A57AB-57F9-49CB-9A39-A85B5D990859}"/>
              </a:ext>
            </a:extLst>
          </p:cNvPr>
          <p:cNvSpPr txBox="1">
            <a:spLocks/>
          </p:cNvSpPr>
          <p:nvPr userDrawn="1"/>
        </p:nvSpPr>
        <p:spPr>
          <a:xfrm>
            <a:off x="9525" y="53868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225076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vider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person, child, small, holding&#10;&#10;Description automatically generated">
            <a:extLst>
              <a:ext uri="{FF2B5EF4-FFF2-40B4-BE49-F238E27FC236}">
                <a16:creationId xmlns:a16="http://schemas.microsoft.com/office/drawing/2014/main" id="{45BBBFA7-E2FC-4B12-BF6E-1B4B2A7EE1C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DFAD9AD8-9588-495D-B247-8BEF16B6EBBE}"/>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2874653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ivider 3">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7B3B37E0-2ACA-4A10-BED8-ECA45F9AF811}"/>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BA470E99-752E-4019-8754-57F4AA908E7C}"/>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71396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vider 4">
    <p:spTree>
      <p:nvGrpSpPr>
        <p:cNvPr id="1" name=""/>
        <p:cNvGrpSpPr/>
        <p:nvPr/>
      </p:nvGrpSpPr>
      <p:grpSpPr>
        <a:xfrm>
          <a:off x="0" y="0"/>
          <a:ext cx="0" cy="0"/>
          <a:chOff x="0" y="0"/>
          <a:chExt cx="0" cy="0"/>
        </a:xfrm>
      </p:grpSpPr>
      <p:pic>
        <p:nvPicPr>
          <p:cNvPr id="4" name="Picture 3" descr="A person standing in front of a building&#10;&#10;Description automatically generated">
            <a:extLst>
              <a:ext uri="{FF2B5EF4-FFF2-40B4-BE49-F238E27FC236}">
                <a16:creationId xmlns:a16="http://schemas.microsoft.com/office/drawing/2014/main" id="{091911FD-C706-49A8-AACB-7148640A494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596DC365-BE4B-4276-8A98-99D297B293B7}"/>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34093963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vider 5">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reading a book&#10;&#10;Description automatically generated">
            <a:extLst>
              <a:ext uri="{FF2B5EF4-FFF2-40B4-BE49-F238E27FC236}">
                <a16:creationId xmlns:a16="http://schemas.microsoft.com/office/drawing/2014/main" id="{AFE411CA-BC3D-4851-9A86-22CA2BC2EBC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0138FBF6-3A1E-455A-AC54-76272693996D}"/>
              </a:ext>
            </a:extLst>
          </p:cNvPr>
          <p:cNvSpPr txBox="1">
            <a:spLocks/>
          </p:cNvSpPr>
          <p:nvPr userDrawn="1"/>
        </p:nvSpPr>
        <p:spPr>
          <a:xfrm>
            <a:off x="9525" y="52344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750721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ransparent box 1">
    <p:spTree>
      <p:nvGrpSpPr>
        <p:cNvPr id="1" name=""/>
        <p:cNvGrpSpPr/>
        <p:nvPr/>
      </p:nvGrpSpPr>
      <p:grpSpPr>
        <a:xfrm>
          <a:off x="0" y="0"/>
          <a:ext cx="0" cy="0"/>
          <a:chOff x="0" y="0"/>
          <a:chExt cx="0" cy="0"/>
        </a:xfrm>
      </p:grpSpPr>
      <p:pic>
        <p:nvPicPr>
          <p:cNvPr id="3" name="Picture 2" descr="A person standing in front of a brick wall&#10;&#10;Description automatically generated">
            <a:extLst>
              <a:ext uri="{FF2B5EF4-FFF2-40B4-BE49-F238E27FC236}">
                <a16:creationId xmlns:a16="http://schemas.microsoft.com/office/drawing/2014/main" id="{356664BE-2FE0-4257-841A-27026C4DDECA}"/>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0"/>
            <a:ext cx="12283623" cy="6858000"/>
          </a:xfrm>
          <a:prstGeom prst="rect">
            <a:avLst/>
          </a:prstGeom>
        </p:spPr>
      </p:pic>
      <p:sp>
        <p:nvSpPr>
          <p:cNvPr id="9" name="Subtitle 2">
            <a:extLst>
              <a:ext uri="{FF2B5EF4-FFF2-40B4-BE49-F238E27FC236}">
                <a16:creationId xmlns:a16="http://schemas.microsoft.com/office/drawing/2014/main" id="{0ADF5142-344E-49DE-89F0-00979C3B6CBB}"/>
              </a:ext>
            </a:extLst>
          </p:cNvPr>
          <p:cNvSpPr>
            <a:spLocks noGrp="1"/>
          </p:cNvSpPr>
          <p:nvPr>
            <p:ph type="subTitle" idx="1" hasCustomPrompt="1"/>
          </p:nvPr>
        </p:nvSpPr>
        <p:spPr>
          <a:xfrm>
            <a:off x="5332021" y="327727"/>
            <a:ext cx="6459728" cy="3311906"/>
          </a:xfrm>
          <a:solidFill>
            <a:srgbClr val="00AEEF">
              <a:alpha val="75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0" name="Title 1">
            <a:extLst>
              <a:ext uri="{FF2B5EF4-FFF2-40B4-BE49-F238E27FC236}">
                <a16:creationId xmlns:a16="http://schemas.microsoft.com/office/drawing/2014/main" id="{ABC97E78-6D89-447C-A407-C3E1372B1437}"/>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5" name="Picture 4" descr="A picture containing drawing&#10;&#10;Description automatically generated">
            <a:extLst>
              <a:ext uri="{FF2B5EF4-FFF2-40B4-BE49-F238E27FC236}">
                <a16:creationId xmlns:a16="http://schemas.microsoft.com/office/drawing/2014/main" id="{753E7A9D-DA31-4672-B8C3-769682EEDE38}"/>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315627" y="5561214"/>
            <a:ext cx="5967996" cy="1283211"/>
          </a:xfrm>
          <a:prstGeom prst="rect">
            <a:avLst/>
          </a:prstGeom>
        </p:spPr>
      </p:pic>
    </p:spTree>
    <p:extLst>
      <p:ext uri="{BB962C8B-B14F-4D97-AF65-F5344CB8AC3E}">
        <p14:creationId xmlns:p14="http://schemas.microsoft.com/office/powerpoint/2010/main" val="1473668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ransparent box 2">
    <p:spTree>
      <p:nvGrpSpPr>
        <p:cNvPr id="1" name=""/>
        <p:cNvGrpSpPr/>
        <p:nvPr/>
      </p:nvGrpSpPr>
      <p:grpSpPr>
        <a:xfrm>
          <a:off x="0" y="0"/>
          <a:ext cx="0" cy="0"/>
          <a:chOff x="0" y="0"/>
          <a:chExt cx="0" cy="0"/>
        </a:xfrm>
      </p:grpSpPr>
      <p:pic>
        <p:nvPicPr>
          <p:cNvPr id="3" name="Picture 2" descr="A person wearing a suit and tie&#10;&#10;Description automatically generated">
            <a:extLst>
              <a:ext uri="{FF2B5EF4-FFF2-40B4-BE49-F238E27FC236}">
                <a16:creationId xmlns:a16="http://schemas.microsoft.com/office/drawing/2014/main" id="{DF6CECDD-4B3C-4D19-81B6-4C1EB76CA6A2}"/>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2921"/>
            <a:ext cx="12296003" cy="6858000"/>
          </a:xfrm>
          <a:prstGeom prst="rect">
            <a:avLst/>
          </a:prstGeom>
        </p:spPr>
      </p:pic>
      <p:sp>
        <p:nvSpPr>
          <p:cNvPr id="12" name="Subtitle 2">
            <a:extLst>
              <a:ext uri="{FF2B5EF4-FFF2-40B4-BE49-F238E27FC236}">
                <a16:creationId xmlns:a16="http://schemas.microsoft.com/office/drawing/2014/main" id="{223EDDFD-1C76-4449-8C6F-4521C01460CB}"/>
              </a:ext>
            </a:extLst>
          </p:cNvPr>
          <p:cNvSpPr>
            <a:spLocks noGrp="1"/>
          </p:cNvSpPr>
          <p:nvPr>
            <p:ph type="subTitle" idx="1" hasCustomPrompt="1"/>
          </p:nvPr>
        </p:nvSpPr>
        <p:spPr>
          <a:xfrm>
            <a:off x="14747869" y="4578452"/>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5" name="Subtitle 2">
            <a:extLst>
              <a:ext uri="{FF2B5EF4-FFF2-40B4-BE49-F238E27FC236}">
                <a16:creationId xmlns:a16="http://schemas.microsoft.com/office/drawing/2014/main" id="{1980D7A8-E0F7-4237-8135-08CD67F56BF0}"/>
              </a:ext>
            </a:extLst>
          </p:cNvPr>
          <p:cNvSpPr txBox="1">
            <a:spLocks/>
          </p:cNvSpPr>
          <p:nvPr userDrawn="1"/>
        </p:nvSpPr>
        <p:spPr>
          <a:xfrm>
            <a:off x="5484421" y="480127"/>
            <a:ext cx="6459728" cy="3311906"/>
          </a:xfrm>
          <a:prstGeom prst="rect">
            <a:avLst/>
          </a:prstGeom>
          <a:solidFill>
            <a:srgbClr val="00AEEF">
              <a:alpha val="50000"/>
            </a:srgbClr>
          </a:solidFill>
        </p:spPr>
        <p:txBody>
          <a:bodyPr vert="horz" wrap="square" lIns="216000" tIns="1152000" rIns="91440" bIns="72000" rtlCol="0">
            <a:spAutoFit/>
          </a:bodyPr>
          <a:lstStyle>
            <a:lvl1pPr marL="565200" indent="-457200" algn="l" defTabSz="914400" rtl="0" eaLnBrk="1" latinLnBrk="0" hangingPunct="1">
              <a:lnSpc>
                <a:spcPct val="90000"/>
              </a:lnSpc>
              <a:spcBef>
                <a:spcPts val="0"/>
              </a:spcBef>
              <a:buClr>
                <a:schemeClr val="tx1"/>
              </a:buClr>
              <a:buFont typeface="Wingdings" pitchFamily="2" charset="2"/>
              <a:buChar char="§"/>
              <a:defRPr sz="3200" kern="1200" baseline="0">
                <a:solidFill>
                  <a:schemeClr val="bg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chemeClr val="tx1"/>
              </a:buClr>
              <a:buFont typeface="Wingdings" panose="05000000000000000000" pitchFamily="2" charset="2"/>
              <a:buChar char="§"/>
              <a:defRPr sz="2800" kern="1200">
                <a:solidFill>
                  <a:schemeClr val="bg1"/>
                </a:solidFill>
                <a:latin typeface="+mn-lt"/>
                <a:ea typeface="+mn-ea"/>
                <a:cs typeface="+mn-cs"/>
              </a:defRPr>
            </a:lvl2pPr>
            <a:lvl3pPr marL="1200150" indent="-285750" algn="l" defTabSz="914400" rtl="0" eaLnBrk="1" latinLnBrk="0" hangingPunct="1">
              <a:lnSpc>
                <a:spcPct val="90000"/>
              </a:lnSpc>
              <a:spcBef>
                <a:spcPts val="500"/>
              </a:spcBef>
              <a:buClr>
                <a:schemeClr val="tx1"/>
              </a:buClr>
              <a:buFont typeface="Wingdings" panose="05000000000000000000" pitchFamily="2" charset="2"/>
              <a:buChar char="§"/>
              <a:defRPr sz="2400" kern="1200">
                <a:solidFill>
                  <a:schemeClr val="bg1"/>
                </a:solidFill>
                <a:latin typeface="+mn-lt"/>
                <a:ea typeface="+mn-ea"/>
                <a:cs typeface="+mn-cs"/>
              </a:defRPr>
            </a:lvl3pPr>
            <a:lvl4pPr marL="17145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4pPr>
            <a:lvl5pPr marL="21717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a:latin typeface="Univers Next Pro" panose="020B0503030202020203" pitchFamily="34" charset="77"/>
                <a:cs typeface="Univers" panose="020F0502020204030204" pitchFamily="34" charset="0"/>
              </a:rPr>
              <a:t>Click to edit text</a:t>
            </a:r>
          </a:p>
          <a:p>
            <a:pPr lvl="1"/>
            <a:r>
              <a:rPr lang="en-US" dirty="0">
                <a:latin typeface="Univers Next Pro" panose="020B0503030202020203" pitchFamily="34" charset="77"/>
                <a:cs typeface="Univers" panose="020F0502020204030204" pitchFamily="34" charset="0"/>
              </a:rPr>
              <a:t>Second level</a:t>
            </a:r>
          </a:p>
          <a:p>
            <a:pPr lvl="2"/>
            <a:r>
              <a:rPr lang="en-US" dirty="0">
                <a:latin typeface="Univers Next Pro" panose="020B0503030202020203" pitchFamily="34" charset="77"/>
                <a:cs typeface="Univers" panose="020F0502020204030204" pitchFamily="34" charset="0"/>
              </a:rPr>
              <a:t>Third level</a:t>
            </a:r>
          </a:p>
          <a:p>
            <a:pPr lvl="3"/>
            <a:r>
              <a:rPr lang="en-US" dirty="0">
                <a:latin typeface="Univers Next Pro" panose="020B0503030202020203" pitchFamily="34" charset="77"/>
                <a:cs typeface="Univers" panose="020F0502020204030204" pitchFamily="34" charset="0"/>
              </a:rPr>
              <a:t>Fourth level</a:t>
            </a:r>
          </a:p>
          <a:p>
            <a:endParaRPr lang="en-US" dirty="0">
              <a:latin typeface="Univers Next Pro" panose="020B0503030202020203" pitchFamily="34" charset="77"/>
              <a:cs typeface="Univers" panose="020F0502020204030204" pitchFamily="34" charset="0"/>
            </a:endParaRPr>
          </a:p>
        </p:txBody>
      </p:sp>
      <p:sp>
        <p:nvSpPr>
          <p:cNvPr id="6" name="Title 1">
            <a:extLst>
              <a:ext uri="{FF2B5EF4-FFF2-40B4-BE49-F238E27FC236}">
                <a16:creationId xmlns:a16="http://schemas.microsoft.com/office/drawing/2014/main" id="{C1C93EB2-983F-47B4-960F-C5E94FBABECF}"/>
              </a:ext>
            </a:extLst>
          </p:cNvPr>
          <p:cNvSpPr txBox="1">
            <a:spLocks/>
          </p:cNvSpPr>
          <p:nvPr userDrawn="1"/>
        </p:nvSpPr>
        <p:spPr>
          <a:xfrm>
            <a:off x="5587548" y="807580"/>
            <a:ext cx="6279757" cy="810063"/>
          </a:xfrm>
          <a:prstGeom prst="rect">
            <a:avLst/>
          </a:prstGeom>
          <a:noFill/>
        </p:spPr>
        <p:txBody>
          <a:bodyPr vert="horz" wrap="square" lIns="91440" tIns="45720" rIns="91440" bIns="45720" rtlCol="0" anchor="b">
            <a:normAutofit/>
          </a:bodyPr>
          <a:lstStyle>
            <a:lvl1pPr algn="l" defTabSz="914400" rtl="0" eaLnBrk="1" latinLnBrk="0" hangingPunct="1">
              <a:lnSpc>
                <a:spcPct val="90000"/>
              </a:lnSpc>
              <a:spcBef>
                <a:spcPct val="0"/>
              </a:spcBef>
              <a:buNone/>
              <a:defRPr sz="5000" kern="1200" cap="all" spc="400" baseline="0">
                <a:solidFill>
                  <a:schemeClr val="tx1"/>
                </a:solidFill>
                <a:latin typeface="Univers Next Pro Condensed" panose="020B0906030202020203" pitchFamily="34" charset="0"/>
                <a:ea typeface="+mj-ea"/>
                <a:cs typeface="+mj-cs"/>
              </a:defRPr>
            </a:lvl1pPr>
          </a:lstStyle>
          <a:p>
            <a:r>
              <a:rPr lang="en-US"/>
              <a:t>Catchy headline</a:t>
            </a:r>
            <a:endParaRPr lang="en-GB" dirty="0"/>
          </a:p>
        </p:txBody>
      </p:sp>
    </p:spTree>
    <p:extLst>
      <p:ext uri="{BB962C8B-B14F-4D97-AF65-F5344CB8AC3E}">
        <p14:creationId xmlns:p14="http://schemas.microsoft.com/office/powerpoint/2010/main" val="1806348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ransparent box 3">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3EAA7537-BB7E-5641-A98F-8B4B9F06952C}"/>
              </a:ext>
            </a:extLst>
          </p:cNvPr>
          <p:cNvSpPr>
            <a:spLocks noGrp="1"/>
          </p:cNvSpPr>
          <p:nvPr>
            <p:ph type="subTitle" idx="1" hasCustomPrompt="1"/>
          </p:nvPr>
        </p:nvSpPr>
        <p:spPr>
          <a:xfrm>
            <a:off x="5332021" y="327727"/>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1" name="Title 1">
            <a:extLst>
              <a:ext uri="{FF2B5EF4-FFF2-40B4-BE49-F238E27FC236}">
                <a16:creationId xmlns:a16="http://schemas.microsoft.com/office/drawing/2014/main" id="{D2C04F4F-1B20-0648-8A72-40D030AAEADF}"/>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3" name="Picture 2" descr="A person wearing a suit and tie&#10;&#10;Description automatically generated">
            <a:extLst>
              <a:ext uri="{FF2B5EF4-FFF2-40B4-BE49-F238E27FC236}">
                <a16:creationId xmlns:a16="http://schemas.microsoft.com/office/drawing/2014/main" id="{CD490288-7422-4322-9084-9C9B814356DD}"/>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
            <a:ext cx="12376321" cy="6858001"/>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BFC157B5-A531-4FA9-B9B8-A61DF76F607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408325" y="5561214"/>
            <a:ext cx="5967996" cy="1283211"/>
          </a:xfrm>
          <a:prstGeom prst="rect">
            <a:avLst/>
          </a:prstGeom>
        </p:spPr>
      </p:pic>
    </p:spTree>
    <p:extLst>
      <p:ext uri="{BB962C8B-B14F-4D97-AF65-F5344CB8AC3E}">
        <p14:creationId xmlns:p14="http://schemas.microsoft.com/office/powerpoint/2010/main" val="962007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and object 1">
    <p:bg>
      <p:bgPr>
        <a:solidFill>
          <a:srgbClr val="00AEEF"/>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11/06/2020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5" name="Subtitle 2"/>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9" name="Content Placeholder 2">
            <a:extLst>
              <a:ext uri="{FF2B5EF4-FFF2-40B4-BE49-F238E27FC236}">
                <a16:creationId xmlns:a16="http://schemas.microsoft.com/office/drawing/2014/main" id="{66B79801-24AD-D045-91A4-8CAA77B45F82}"/>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D7FB9AC4-D235-4BEF-9610-04EB15FE5F2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1438275"/>
          </a:xfrm>
          <a:prstGeom prst="rect">
            <a:avLst/>
          </a:prstGeom>
        </p:spPr>
      </p:pic>
      <p:pic>
        <p:nvPicPr>
          <p:cNvPr id="11" name="Picture 10" descr="A close up of a logo&#10;&#10;Description automatically generated">
            <a:extLst>
              <a:ext uri="{FF2B5EF4-FFF2-40B4-BE49-F238E27FC236}">
                <a16:creationId xmlns:a16="http://schemas.microsoft.com/office/drawing/2014/main" id="{716929C2-066E-4D34-BAC1-989E09F25C2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77050" y="5729259"/>
            <a:ext cx="5314950" cy="1142796"/>
          </a:xfrm>
          <a:prstGeom prst="rect">
            <a:avLst/>
          </a:prstGeom>
        </p:spPr>
      </p:pic>
    </p:spTree>
    <p:extLst>
      <p:ext uri="{BB962C8B-B14F-4D97-AF65-F5344CB8AC3E}">
        <p14:creationId xmlns:p14="http://schemas.microsoft.com/office/powerpoint/2010/main" val="2081898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and object 3">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11/06/2020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sp>
        <p:nvSpPr>
          <p:cNvPr id="11" name="Title 1"/>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6" name="Straight Connector 15"/>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7" name="Subtitle 2"/>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0" name="Content Placeholder 2">
            <a:extLst>
              <a:ext uri="{FF2B5EF4-FFF2-40B4-BE49-F238E27FC236}">
                <a16:creationId xmlns:a16="http://schemas.microsoft.com/office/drawing/2014/main" id="{4B2D3026-048A-9142-A054-33A8D949F486}"/>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10C831A1-CA51-4AA7-92C0-DC82C97C8F7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C9A403F6-E9D5-4F5B-AE65-C9857B464E5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24674" y="5725444"/>
            <a:ext cx="5267325" cy="1132556"/>
          </a:xfrm>
          <a:prstGeom prst="rect">
            <a:avLst/>
          </a:prstGeom>
        </p:spPr>
      </p:pic>
    </p:spTree>
    <p:extLst>
      <p:ext uri="{BB962C8B-B14F-4D97-AF65-F5344CB8AC3E}">
        <p14:creationId xmlns:p14="http://schemas.microsoft.com/office/powerpoint/2010/main" val="2310136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81824" y="5765368"/>
            <a:ext cx="5210175" cy="1120268"/>
          </a:xfrm>
          <a:prstGeom prst="rect">
            <a:avLst/>
          </a:prstGeom>
        </p:spPr>
      </p:pic>
    </p:spTree>
    <p:extLst>
      <p:ext uri="{BB962C8B-B14F-4D97-AF65-F5344CB8AC3E}">
        <p14:creationId xmlns:p14="http://schemas.microsoft.com/office/powerpoint/2010/main" val="3288396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2773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0" name="Date Placeholder 3">
            <a:extLst>
              <a:ext uri="{FF2B5EF4-FFF2-40B4-BE49-F238E27FC236}">
                <a16:creationId xmlns:a16="http://schemas.microsoft.com/office/drawing/2014/main" id="{77A8A0B3-3B2A-AB4B-BEE9-941472699038}"/>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11/06/2020</a:t>
            </a:fld>
            <a:endParaRPr lang="en-GB" dirty="0"/>
          </a:p>
        </p:txBody>
      </p:sp>
      <p:sp>
        <p:nvSpPr>
          <p:cNvPr id="21" name="Footer Placeholder 4">
            <a:extLst>
              <a:ext uri="{FF2B5EF4-FFF2-40B4-BE49-F238E27FC236}">
                <a16:creationId xmlns:a16="http://schemas.microsoft.com/office/drawing/2014/main" id="{DD09AFA5-DCD0-E340-8D58-CFDEFD3B5C62}"/>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2" name="Slide Number Placeholder 5">
            <a:extLst>
              <a:ext uri="{FF2B5EF4-FFF2-40B4-BE49-F238E27FC236}">
                <a16:creationId xmlns:a16="http://schemas.microsoft.com/office/drawing/2014/main" id="{F67DBEDA-B8B3-F145-A1EF-5E27398B2240}"/>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1" name="Subtitle 2">
            <a:extLst>
              <a:ext uri="{FF2B5EF4-FFF2-40B4-BE49-F238E27FC236}">
                <a16:creationId xmlns:a16="http://schemas.microsoft.com/office/drawing/2014/main" id="{D17BFA0B-5503-8E47-A9FE-CB36531DBDE0}"/>
              </a:ext>
            </a:extLst>
          </p:cNvPr>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4" name="Content Placeholder 2">
            <a:extLst>
              <a:ext uri="{FF2B5EF4-FFF2-40B4-BE49-F238E27FC236}">
                <a16:creationId xmlns:a16="http://schemas.microsoft.com/office/drawing/2014/main" id="{13ED1B41-DD44-7142-8A5C-93153C1A5D9F}"/>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4" name="Picture 3">
            <a:extLst>
              <a:ext uri="{FF2B5EF4-FFF2-40B4-BE49-F238E27FC236}">
                <a16:creationId xmlns:a16="http://schemas.microsoft.com/office/drawing/2014/main" id="{6D1B97C1-AB14-4742-96FE-65519B3A0CB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54942"/>
            <a:ext cx="12192000" cy="1438275"/>
          </a:xfrm>
          <a:prstGeom prst="rect">
            <a:avLst/>
          </a:prstGeom>
        </p:spPr>
      </p:pic>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81824" y="5727268"/>
            <a:ext cx="5210175" cy="1120268"/>
          </a:xfrm>
          <a:prstGeom prst="rect">
            <a:avLst/>
          </a:prstGeom>
        </p:spPr>
      </p:pic>
    </p:spTree>
    <p:extLst>
      <p:ext uri="{BB962C8B-B14F-4D97-AF65-F5344CB8AC3E}">
        <p14:creationId xmlns:p14="http://schemas.microsoft.com/office/powerpoint/2010/main" val="8140519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and object 4">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11/06/2020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cxnSp>
        <p:nvCxnSpPr>
          <p:cNvPr id="15" name="Straight Connector 14"/>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1CD61517-2F16-984C-8E89-B0B5FA44E66F}"/>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2" name="Subtitle 2">
            <a:extLst>
              <a:ext uri="{FF2B5EF4-FFF2-40B4-BE49-F238E27FC236}">
                <a16:creationId xmlns:a16="http://schemas.microsoft.com/office/drawing/2014/main" id="{12A57768-1294-ED41-B676-EB2AF53F3097}"/>
              </a:ext>
            </a:extLst>
          </p:cNvPr>
          <p:cNvSpPr>
            <a:spLocks noGrp="1"/>
          </p:cNvSpPr>
          <p:nvPr>
            <p:ph type="subTitle" idx="1" hasCustomPrompt="1"/>
          </p:nvPr>
        </p:nvSpPr>
        <p:spPr>
          <a:xfrm>
            <a:off x="433137" y="1735976"/>
            <a:ext cx="6394383"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8" name="Content Placeholder 2">
            <a:extLst>
              <a:ext uri="{FF2B5EF4-FFF2-40B4-BE49-F238E27FC236}">
                <a16:creationId xmlns:a16="http://schemas.microsoft.com/office/drawing/2014/main" id="{A6BACA24-784C-1A4C-8859-F1C34A74BBE5}"/>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descr="A picture containing drawing&#10;&#10;Description automatically generated">
            <a:extLst>
              <a:ext uri="{FF2B5EF4-FFF2-40B4-BE49-F238E27FC236}">
                <a16:creationId xmlns:a16="http://schemas.microsoft.com/office/drawing/2014/main" id="{8BA8DB4F-C264-4B1F-986F-5F6D4B9364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34200" y="5727492"/>
            <a:ext cx="5257800" cy="1130508"/>
          </a:xfrm>
          <a:prstGeom prst="rect">
            <a:avLst/>
          </a:prstGeom>
        </p:spPr>
      </p:pic>
    </p:spTree>
    <p:extLst>
      <p:ext uri="{BB962C8B-B14F-4D97-AF65-F5344CB8AC3E}">
        <p14:creationId xmlns:p14="http://schemas.microsoft.com/office/powerpoint/2010/main" val="1548857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and object 5">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11/06/2020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sp>
        <p:nvSpPr>
          <p:cNvPr id="14" name="Title 1"/>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6" name="Subtitle 2">
            <a:extLst>
              <a:ext uri="{FF2B5EF4-FFF2-40B4-BE49-F238E27FC236}">
                <a16:creationId xmlns:a16="http://schemas.microsoft.com/office/drawing/2014/main" id="{A024272C-EC56-4A4C-B423-A2B8BF118552}"/>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cxnSp>
        <p:nvCxnSpPr>
          <p:cNvPr id="18" name="Straight Connector 17">
            <a:extLst>
              <a:ext uri="{FF2B5EF4-FFF2-40B4-BE49-F238E27FC236}">
                <a16:creationId xmlns:a16="http://schemas.microsoft.com/office/drawing/2014/main" id="{72D28273-AF60-CD41-B3AA-ED55184D2690}"/>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6804FE9B-D434-974C-B364-3E83BD606216}"/>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5" name="Picture 4" descr="A picture containing drawing&#10;&#10;Description automatically generated">
            <a:extLst>
              <a:ext uri="{FF2B5EF4-FFF2-40B4-BE49-F238E27FC236}">
                <a16:creationId xmlns:a16="http://schemas.microsoft.com/office/drawing/2014/main" id="{BC3FE530-A857-447C-BEE6-6FB7B238010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40" y="5733256"/>
            <a:ext cx="5296360" cy="1138799"/>
          </a:xfrm>
          <a:prstGeom prst="rect">
            <a:avLst/>
          </a:prstGeom>
        </p:spPr>
      </p:pic>
    </p:spTree>
    <p:extLst>
      <p:ext uri="{BB962C8B-B14F-4D97-AF65-F5344CB8AC3E}">
        <p14:creationId xmlns:p14="http://schemas.microsoft.com/office/powerpoint/2010/main" val="26568600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and object 6">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11/06/2020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6" name="Title 1">
            <a:extLst>
              <a:ext uri="{FF2B5EF4-FFF2-40B4-BE49-F238E27FC236}">
                <a16:creationId xmlns:a16="http://schemas.microsoft.com/office/drawing/2014/main" id="{46ABFD98-52CF-094B-BA09-820BA0535FA9}"/>
              </a:ext>
            </a:extLst>
          </p:cNvPr>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20" name="Subtitle 2">
            <a:extLst>
              <a:ext uri="{FF2B5EF4-FFF2-40B4-BE49-F238E27FC236}">
                <a16:creationId xmlns:a16="http://schemas.microsoft.com/office/drawing/2014/main" id="{679108B7-D853-2849-B3D0-121B7B3A719E}"/>
              </a:ext>
            </a:extLst>
          </p:cNvPr>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80093D9-C974-5B40-A10E-AD59481BB19C}"/>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285B86AF-CAE4-4983-A56F-0CE764AA262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4C80FCF5-BB25-439C-A67F-0A3022EA188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62774" y="5747691"/>
            <a:ext cx="5229225" cy="1124364"/>
          </a:xfrm>
          <a:prstGeom prst="rect">
            <a:avLst/>
          </a:prstGeom>
        </p:spPr>
      </p:pic>
    </p:spTree>
    <p:extLst>
      <p:ext uri="{BB962C8B-B14F-4D97-AF65-F5344CB8AC3E}">
        <p14:creationId xmlns:p14="http://schemas.microsoft.com/office/powerpoint/2010/main" val="39495113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andf object 7">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11/06/2020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7" name="Content Placeholder 2">
            <a:extLst>
              <a:ext uri="{FF2B5EF4-FFF2-40B4-BE49-F238E27FC236}">
                <a16:creationId xmlns:a16="http://schemas.microsoft.com/office/drawing/2014/main" id="{E547F618-F2BA-114A-9CB9-E89CFBA4CC19}"/>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spTree>
    <p:extLst>
      <p:ext uri="{BB962C8B-B14F-4D97-AF65-F5344CB8AC3E}">
        <p14:creationId xmlns:p14="http://schemas.microsoft.com/office/powerpoint/2010/main" val="9770855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and object 8">
    <p:bg>
      <p:bgPr>
        <a:solidFill>
          <a:srgbClr val="00AEEF"/>
        </a:solidFill>
        <a:effectLst/>
      </p:bgPr>
    </p:bg>
    <p:spTree>
      <p:nvGrpSpPr>
        <p:cNvPr id="1" name=""/>
        <p:cNvGrpSpPr/>
        <p:nvPr/>
      </p:nvGrpSpPr>
      <p:grpSpPr>
        <a:xfrm>
          <a:off x="0" y="0"/>
          <a:ext cx="0" cy="0"/>
          <a:chOff x="0" y="0"/>
          <a:chExt cx="0" cy="0"/>
        </a:xfrm>
      </p:grpSpPr>
      <p:sp>
        <p:nvSpPr>
          <p:cNvPr id="19" name="Date Placeholder 3">
            <a:extLst>
              <a:ext uri="{FF2B5EF4-FFF2-40B4-BE49-F238E27FC236}">
                <a16:creationId xmlns:a16="http://schemas.microsoft.com/office/drawing/2014/main" id="{2F809C2A-ED78-774E-803B-763A64F7EE44}"/>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11/06/2020</a:t>
            </a:fld>
            <a:endParaRPr lang="en-GB" dirty="0"/>
          </a:p>
        </p:txBody>
      </p:sp>
      <p:sp>
        <p:nvSpPr>
          <p:cNvPr id="20" name="Footer Placeholder 4">
            <a:extLst>
              <a:ext uri="{FF2B5EF4-FFF2-40B4-BE49-F238E27FC236}">
                <a16:creationId xmlns:a16="http://schemas.microsoft.com/office/drawing/2014/main" id="{D2DB18E1-098A-C447-9B09-1D5CB3187AD5}"/>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1" name="Slide Number Placeholder 5">
            <a:extLst>
              <a:ext uri="{FF2B5EF4-FFF2-40B4-BE49-F238E27FC236}">
                <a16:creationId xmlns:a16="http://schemas.microsoft.com/office/drawing/2014/main" id="{EBBE1BEA-DE79-2243-A210-67BB096908C5}"/>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4" name="Title 1">
            <a:extLst>
              <a:ext uri="{FF2B5EF4-FFF2-40B4-BE49-F238E27FC236}">
                <a16:creationId xmlns:a16="http://schemas.microsoft.com/office/drawing/2014/main" id="{21F060E5-A962-A842-B950-0A236A02ADE9}"/>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5" name="Straight Connector 24">
            <a:extLst>
              <a:ext uri="{FF2B5EF4-FFF2-40B4-BE49-F238E27FC236}">
                <a16:creationId xmlns:a16="http://schemas.microsoft.com/office/drawing/2014/main" id="{A93EC14A-A687-FF43-80AE-C62B1C663369}"/>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6" name="Subtitle 2">
            <a:extLst>
              <a:ext uri="{FF2B5EF4-FFF2-40B4-BE49-F238E27FC236}">
                <a16:creationId xmlns:a16="http://schemas.microsoft.com/office/drawing/2014/main" id="{EFA5FD64-D39F-D844-BBE5-45557F16216D}"/>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181569C-1EDC-A14B-AF66-DC662A22152F}"/>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12" name="Picture 11" descr="A close up of a logo&#10;&#10;Description automatically generated">
            <a:extLst>
              <a:ext uri="{FF2B5EF4-FFF2-40B4-BE49-F238E27FC236}">
                <a16:creationId xmlns:a16="http://schemas.microsoft.com/office/drawing/2014/main" id="{60EC37E3-96A4-4A3B-9F60-DAFF1F72C3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733256"/>
            <a:ext cx="5296365" cy="1138800"/>
          </a:xfrm>
          <a:prstGeom prst="rect">
            <a:avLst/>
          </a:prstGeom>
        </p:spPr>
      </p:pic>
    </p:spTree>
    <p:extLst>
      <p:ext uri="{BB962C8B-B14F-4D97-AF65-F5344CB8AC3E}">
        <p14:creationId xmlns:p14="http://schemas.microsoft.com/office/powerpoint/2010/main" val="10798078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11FE6B6-3EF0-CB4D-B5F9-454E5F1049D3}"/>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8" name="Straight Connector 17">
            <a:extLst>
              <a:ext uri="{FF2B5EF4-FFF2-40B4-BE49-F238E27FC236}">
                <a16:creationId xmlns:a16="http://schemas.microsoft.com/office/drawing/2014/main" id="{F84506B1-4BE2-A445-8DE9-D4575C3F1AA8}"/>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D9C58E6-6A77-E740-8A67-6AE88D1333BD}"/>
              </a:ext>
            </a:extLst>
          </p:cNvPr>
          <p:cNvSpPr>
            <a:spLocks noGrp="1"/>
          </p:cNvSpPr>
          <p:nvPr>
            <p:ph type="subTitle" idx="1" hasCustomPrompt="1"/>
          </p:nvPr>
        </p:nvSpPr>
        <p:spPr>
          <a:xfrm>
            <a:off x="432000" y="1697100"/>
            <a:ext cx="5350894"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3" name="Text Placeholder 3">
            <a:extLst>
              <a:ext uri="{FF2B5EF4-FFF2-40B4-BE49-F238E27FC236}">
                <a16:creationId xmlns:a16="http://schemas.microsoft.com/office/drawing/2014/main" id="{4EA8AFAC-6634-9D44-9B66-82447A5FC944}"/>
              </a:ext>
            </a:extLst>
          </p:cNvPr>
          <p:cNvSpPr>
            <a:spLocks noGrp="1"/>
          </p:cNvSpPr>
          <p:nvPr>
            <p:ph type="body" sz="quarter" idx="13" hasCustomPrompt="1"/>
          </p:nvPr>
        </p:nvSpPr>
        <p:spPr>
          <a:xfrm>
            <a:off x="6318334" y="1743791"/>
            <a:ext cx="5351463" cy="3722688"/>
          </a:xfrm>
          <a:solidFill>
            <a:srgbClr val="00AEEF">
              <a:alpha val="25000"/>
            </a:srgbClr>
          </a:solidFill>
        </p:spPr>
        <p:txBody>
          <a:bodyPr lIns="180000" tIns="180000" bIns="72000"/>
          <a:lstStyle>
            <a:lvl1pPr marL="342000" indent="-342000">
              <a:buClr>
                <a:srgbClr val="00AEEF"/>
              </a:buClr>
              <a:buFont typeface="Wingdings" pitchFamily="2" charset="2"/>
              <a:buChar char="§"/>
              <a:defRPr lang="en-US" sz="3200" b="0" i="0" kern="1200" baseline="0" dirty="0" smtClean="0">
                <a:solidFill>
                  <a:schemeClr val="tx1"/>
                </a:solidFill>
                <a:latin typeface="Univers Next Pro" panose="020B0503030202020203" pitchFamily="34" charset="77"/>
                <a:ea typeface="+mn-ea"/>
                <a:cs typeface="Univers" panose="020F0502020204030204" pitchFamily="34" charset="0"/>
              </a:defRPr>
            </a:lvl1pPr>
            <a:lvl2pPr marL="792000" indent="-342000">
              <a:buClr>
                <a:srgbClr val="999999"/>
              </a:buClr>
              <a:buFont typeface="Wingdings" pitchFamily="2" charset="2"/>
              <a:buChar char="§"/>
              <a:defRPr lang="en-US" sz="2800" b="0" i="0" kern="1200" dirty="0" smtClean="0">
                <a:solidFill>
                  <a:schemeClr val="tx1"/>
                </a:solidFill>
                <a:latin typeface="Univers Next Pro" panose="020B0503030202020203" pitchFamily="34" charset="77"/>
                <a:ea typeface="+mn-ea"/>
                <a:cs typeface="Univers" panose="020F0502020204030204" pitchFamily="34" charset="0"/>
              </a:defRPr>
            </a:lvl2pPr>
            <a:lvl3pPr marL="1198800" indent="-284400">
              <a:buClr>
                <a:srgbClr val="00AEEF"/>
              </a:buClr>
              <a:buFont typeface="Wingdings" pitchFamily="2" charset="2"/>
              <a:buChar char="§"/>
              <a:defRPr lang="en-US" sz="2400" b="0" i="0" kern="1200" dirty="0" smtClean="0">
                <a:solidFill>
                  <a:schemeClr val="tx1"/>
                </a:solidFill>
                <a:latin typeface="Univers Next Pro" panose="020B0503030202020203" pitchFamily="34" charset="77"/>
                <a:ea typeface="+mn-ea"/>
                <a:cs typeface="Univers" panose="020F0502020204030204" pitchFamily="34" charset="0"/>
              </a:defRPr>
            </a:lvl3pPr>
            <a:lvl4pPr marL="1656000" indent="-284400">
              <a:buClr>
                <a:srgbClr val="999999"/>
              </a:buClr>
              <a:buFont typeface="Wingdings" pitchFamily="2" charset="2"/>
              <a:buChar char="§"/>
              <a:defRPr lang="en-US" sz="2000" b="0" i="0" kern="1200" dirty="0">
                <a:solidFill>
                  <a:schemeClr val="tx1"/>
                </a:solidFill>
                <a:latin typeface="Univers Next Pro" panose="020B0503030202020203" pitchFamily="34" charset="77"/>
                <a:ea typeface="+mn-ea"/>
                <a:cs typeface="Univers" panose="020F0502020204030204" pitchFamily="34" charset="0"/>
              </a:defRPr>
            </a:lvl4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A picture containing drawing&#10;&#10;Description automatically generated">
            <a:extLst>
              <a:ext uri="{FF2B5EF4-FFF2-40B4-BE49-F238E27FC236}">
                <a16:creationId xmlns:a16="http://schemas.microsoft.com/office/drawing/2014/main" id="{DE2BF188-8574-4CF0-9C2C-A22D7FCF2AE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40536" y="5778558"/>
            <a:ext cx="5351464" cy="1150647"/>
          </a:xfrm>
          <a:prstGeom prst="rect">
            <a:avLst/>
          </a:prstGeom>
        </p:spPr>
      </p:pic>
    </p:spTree>
    <p:extLst>
      <p:ext uri="{BB962C8B-B14F-4D97-AF65-F5344CB8AC3E}">
        <p14:creationId xmlns:p14="http://schemas.microsoft.com/office/powerpoint/2010/main" val="2100348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imple tex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2786F8ED-6F66-BE45-ADC6-D6BC0CEF0183}"/>
              </a:ext>
            </a:extLst>
          </p:cNvPr>
          <p:cNvSpPr>
            <a:spLocks noGrp="1"/>
          </p:cNvSpPr>
          <p:nvPr>
            <p:ph type="body" sz="quarter" idx="11" hasCustomPrompt="1"/>
          </p:nvPr>
        </p:nvSpPr>
        <p:spPr>
          <a:xfrm>
            <a:off x="360000" y="1652580"/>
            <a:ext cx="10858500" cy="4092575"/>
          </a:xfrm>
        </p:spPr>
        <p:txBody>
          <a:bodyPr tIns="180000"/>
          <a:lstStyle>
            <a:lvl1pPr marL="457200" indent="-457200">
              <a:spcAft>
                <a:spcPts val="1000"/>
              </a:spcAft>
              <a:buClr>
                <a:srgbClr val="00AEEF"/>
              </a:buClr>
              <a:buFont typeface="Wingdings" pitchFamily="2" charset="2"/>
              <a:buChar char="§"/>
              <a:defRPr/>
            </a:lvl1pPr>
            <a:lvl2pPr marL="800100" indent="-342900">
              <a:buClr>
                <a:schemeClr val="tx1"/>
              </a:buClr>
              <a:buFont typeface="Wingdings" pitchFamily="2" charset="2"/>
              <a:buChar char="§"/>
              <a:defRPr/>
            </a:lvl2pPr>
            <a:lvl3pPr marL="1143000" indent="-228600">
              <a:buClr>
                <a:srgbClr val="00AEEF"/>
              </a:buClr>
              <a:buFont typeface="Wingdings" pitchFamily="2" charset="2"/>
              <a:buChar char="§"/>
              <a:defRPr/>
            </a:lvl3pPr>
            <a:lvl4pPr marL="1600200" indent="-228600">
              <a:buClr>
                <a:schemeClr val="tx1"/>
              </a:buClr>
              <a:buFont typeface="Wingdings" pitchFamily="2" charset="2"/>
              <a:buChar char="§"/>
              <a:defRPr/>
            </a:lvl4pPr>
            <a:lvl5pPr marL="2114550" indent="-285750">
              <a:buClr>
                <a:srgbClr val="00AEEF"/>
              </a:buClr>
              <a:buFont typeface="Wingdings" pitchFamily="2" charset="2"/>
              <a:buChar char="§"/>
              <a:defRPr/>
            </a:lvl5pPr>
          </a:lstStyle>
          <a:p>
            <a:pPr lvl="0"/>
            <a:r>
              <a:rPr lang="en-US" b="0" i="0" dirty="0">
                <a:latin typeface="Univers Next Pro" panose="020B0503030202020203" pitchFamily="34" charset="77"/>
                <a:cs typeface="Univers" panose="020F0502020204030204" pitchFamily="34" charset="0"/>
              </a:rPr>
              <a:t>Click to add engaging text</a:t>
            </a:r>
          </a:p>
          <a:p>
            <a:pPr lvl="0"/>
            <a:r>
              <a:rPr lang="en-US" b="0" i="0" dirty="0">
                <a:latin typeface="Univers Next Pro" panose="020B0503030202020203" pitchFamily="34" charset="77"/>
                <a:cs typeface="Univers" panose="020F0502020204030204" pitchFamily="34" charset="0"/>
              </a:rPr>
              <a:t>And some more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4"/>
            <a:endParaRPr lang="en-US" b="0" i="0" dirty="0">
              <a:latin typeface="Univers Next Pro" panose="020B0503030202020203" pitchFamily="34" charset="77"/>
              <a:cs typeface="Univers" panose="020F0502020204030204" pitchFamily="34" charset="0"/>
            </a:endParaRPr>
          </a:p>
        </p:txBody>
      </p:sp>
      <p:cxnSp>
        <p:nvCxnSpPr>
          <p:cNvPr id="6" name="Straight Connector 5">
            <a:extLst>
              <a:ext uri="{FF2B5EF4-FFF2-40B4-BE49-F238E27FC236}">
                <a16:creationId xmlns:a16="http://schemas.microsoft.com/office/drawing/2014/main" id="{032FFBB5-AF36-DC41-B7D2-D1C8564792E3}"/>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spTree>
    <p:extLst>
      <p:ext uri="{BB962C8B-B14F-4D97-AF65-F5344CB8AC3E}">
        <p14:creationId xmlns:p14="http://schemas.microsoft.com/office/powerpoint/2010/main" val="4721662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Simple tex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pic>
        <p:nvPicPr>
          <p:cNvPr id="9" name="Picture 8" descr="A picture containing drawing&#10;&#10;Description automatically generated">
            <a:extLst>
              <a:ext uri="{FF2B5EF4-FFF2-40B4-BE49-F238E27FC236}">
                <a16:creationId xmlns:a16="http://schemas.microsoft.com/office/drawing/2014/main" id="{45E98885-D580-4C7F-9EFC-0BD05E644B8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918718"/>
            <a:ext cx="4876800" cy="1048587"/>
          </a:xfrm>
          <a:prstGeom prst="rect">
            <a:avLst/>
          </a:prstGeom>
        </p:spPr>
      </p:pic>
    </p:spTree>
    <p:extLst>
      <p:ext uri="{BB962C8B-B14F-4D97-AF65-F5344CB8AC3E}">
        <p14:creationId xmlns:p14="http://schemas.microsoft.com/office/powerpoint/2010/main" val="355814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 causes Happy Healthy">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11/06/2020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Happy, healthy lives </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5" name="Picture 4" descr="A group of people posing for the camera&#10;&#10;Description automatically generated">
            <a:extLst>
              <a:ext uri="{FF2B5EF4-FFF2-40B4-BE49-F238E27FC236}">
                <a16:creationId xmlns:a16="http://schemas.microsoft.com/office/drawing/2014/main" id="{B521DE52-F672-42FF-B152-EAC43626C1AF}"/>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555613" y="1724410"/>
            <a:ext cx="3722958" cy="3733747"/>
          </a:xfrm>
          <a:prstGeom prst="rect">
            <a:avLst/>
          </a:prstGeom>
        </p:spPr>
      </p:pic>
      <p:pic>
        <p:nvPicPr>
          <p:cNvPr id="14" name="Picture 13" descr="A close up of a logo&#10;&#10;Description automatically generated">
            <a:extLst>
              <a:ext uri="{FF2B5EF4-FFF2-40B4-BE49-F238E27FC236}">
                <a16:creationId xmlns:a16="http://schemas.microsoft.com/office/drawing/2014/main" id="{EFAD32A9-DA84-4E54-8571-875AEEB0F524}"/>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31808189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 causes Education">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11/06/2020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education</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1" name="Picture 10">
            <a:extLst>
              <a:ext uri="{FF2B5EF4-FFF2-40B4-BE49-F238E27FC236}">
                <a16:creationId xmlns:a16="http://schemas.microsoft.com/office/drawing/2014/main" id="{FF10F82B-DCE9-D446-8716-17CA4294A4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318334" y="5864401"/>
            <a:ext cx="5873666" cy="993599"/>
          </a:xfrm>
          <a:prstGeom prst="rect">
            <a:avLst/>
          </a:prstGeom>
        </p:spPr>
      </p:pic>
      <p:pic>
        <p:nvPicPr>
          <p:cNvPr id="8" name="Picture 7" descr="A picture containing grass, outdoor, building, man&#10;&#10;Description automatically generated">
            <a:extLst>
              <a:ext uri="{FF2B5EF4-FFF2-40B4-BE49-F238E27FC236}">
                <a16:creationId xmlns:a16="http://schemas.microsoft.com/office/drawing/2014/main" id="{4F095093-BD19-4072-9C47-B89A1EA671AB}"/>
              </a:ext>
            </a:extLst>
          </p:cNvPr>
          <p:cNvPicPr>
            <a:picLocks noChangeAspect="1"/>
          </p:cNvPicPr>
          <p:nvPr userDrawn="1"/>
        </p:nvPicPr>
        <p:blipFill rotWithShape="1">
          <a:blip r:embed="rId3" cstate="email">
            <a:extLst>
              <a:ext uri="{28A0092B-C50C-407E-A947-70E740481C1C}">
                <a14:useLocalDpi xmlns:a14="http://schemas.microsoft.com/office/drawing/2010/main"/>
              </a:ext>
            </a:extLst>
          </a:blip>
          <a:srcRect b="-216"/>
          <a:stretch/>
        </p:blipFill>
        <p:spPr>
          <a:xfrm>
            <a:off x="7551452" y="1715768"/>
            <a:ext cx="3802348" cy="3749196"/>
          </a:xfrm>
          <a:prstGeom prst="rect">
            <a:avLst/>
          </a:prstGeom>
        </p:spPr>
      </p:pic>
    </p:spTree>
    <p:extLst>
      <p:ext uri="{BB962C8B-B14F-4D97-AF65-F5344CB8AC3E}">
        <p14:creationId xmlns:p14="http://schemas.microsoft.com/office/powerpoint/2010/main" val="351905500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4 causes Children on the mov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11/06/2020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Children on the move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2" name="Picture 11" descr="A couple of people posing for the camera&#10;&#10;Description automatically generated">
            <a:extLst>
              <a:ext uri="{FF2B5EF4-FFF2-40B4-BE49-F238E27FC236}">
                <a16:creationId xmlns:a16="http://schemas.microsoft.com/office/drawing/2014/main" id="{628FD798-F96A-47F7-91FA-9B23B97FB8F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737657" y="1733030"/>
            <a:ext cx="3622280" cy="3733449"/>
          </a:xfrm>
          <a:prstGeom prst="rect">
            <a:avLst/>
          </a:prstGeom>
        </p:spPr>
      </p:pic>
      <p:pic>
        <p:nvPicPr>
          <p:cNvPr id="21" name="Picture 20" descr="A close up of a logo&#10;&#10;Description automatically generated">
            <a:extLst>
              <a:ext uri="{FF2B5EF4-FFF2-40B4-BE49-F238E27FC236}">
                <a16:creationId xmlns:a16="http://schemas.microsoft.com/office/drawing/2014/main" id="{BD4E0E52-D9BA-44A7-BC31-28D13E38C467}"/>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27696422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 causes Ending violenc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11/06/2020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Ending violence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Two people sitting on a bench&#10;&#10;Description automatically generated">
            <a:extLst>
              <a:ext uri="{FF2B5EF4-FFF2-40B4-BE49-F238E27FC236}">
                <a16:creationId xmlns:a16="http://schemas.microsoft.com/office/drawing/2014/main" id="{FE552C36-7447-4782-9DB5-5F5C5C254015}"/>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475252" y="1735201"/>
            <a:ext cx="3859497" cy="3702722"/>
          </a:xfrm>
          <a:prstGeom prst="rect">
            <a:avLst/>
          </a:prstGeom>
        </p:spPr>
      </p:pic>
      <p:pic>
        <p:nvPicPr>
          <p:cNvPr id="12" name="Picture 11" descr="A close up of a logo&#10;&#10;Description automatically generated">
            <a:extLst>
              <a:ext uri="{FF2B5EF4-FFF2-40B4-BE49-F238E27FC236}">
                <a16:creationId xmlns:a16="http://schemas.microsoft.com/office/drawing/2014/main" id="{7D60D268-A37E-4873-ADD6-D87A1B4FE0DA}"/>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3780709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Blank for image 1">
    <p:spTree>
      <p:nvGrpSpPr>
        <p:cNvPr id="1" name=""/>
        <p:cNvGrpSpPr/>
        <p:nvPr/>
      </p:nvGrpSpPr>
      <p:grpSpPr>
        <a:xfrm>
          <a:off x="0" y="0"/>
          <a:ext cx="0" cy="0"/>
          <a:chOff x="0" y="0"/>
          <a:chExt cx="0" cy="0"/>
        </a:xfrm>
      </p:grpSpPr>
      <p:sp>
        <p:nvSpPr>
          <p:cNvPr id="7" name="Picture Placeholder 2"/>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picture containing drawing&#10;&#10;Description automatically generated">
            <a:extLst>
              <a:ext uri="{FF2B5EF4-FFF2-40B4-BE49-F238E27FC236}">
                <a16:creationId xmlns:a16="http://schemas.microsoft.com/office/drawing/2014/main" id="{425E6D96-4DCE-41CA-BA4F-464C2E9E478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880618"/>
            <a:ext cx="4876800" cy="1048587"/>
          </a:xfrm>
          <a:prstGeom prst="rect">
            <a:avLst/>
          </a:prstGeom>
        </p:spPr>
      </p:pic>
    </p:spTree>
    <p:extLst>
      <p:ext uri="{BB962C8B-B14F-4D97-AF65-F5344CB8AC3E}">
        <p14:creationId xmlns:p14="http://schemas.microsoft.com/office/powerpoint/2010/main" val="42040594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for image 2">
    <p:bg>
      <p:bgPr>
        <a:solidFill>
          <a:srgbClr val="00AEEF"/>
        </a:solidFill>
        <a:effectLst/>
      </p:bgPr>
    </p:bg>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23B984DF-36DE-8345-B1A1-A68E2E856EEA}"/>
              </a:ext>
            </a:extLst>
          </p:cNvPr>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close up of a logo&#10;&#10;Description automatically generated">
            <a:extLst>
              <a:ext uri="{FF2B5EF4-FFF2-40B4-BE49-F238E27FC236}">
                <a16:creationId xmlns:a16="http://schemas.microsoft.com/office/drawing/2014/main" id="{BF6686CD-E16A-403A-BB1C-57EA4332C3B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205468075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1">
    <p:spTree>
      <p:nvGrpSpPr>
        <p:cNvPr id="1" name=""/>
        <p:cNvGrpSpPr/>
        <p:nvPr/>
      </p:nvGrpSpPr>
      <p:grpSpPr>
        <a:xfrm>
          <a:off x="0" y="0"/>
          <a:ext cx="0" cy="0"/>
          <a:chOff x="0" y="0"/>
          <a:chExt cx="0" cy="0"/>
        </a:xfrm>
      </p:grpSpPr>
      <p:pic>
        <p:nvPicPr>
          <p:cNvPr id="4" name="Picture 3" descr="A picture containing drawing&#10;&#10;Description automatically generated">
            <a:extLst>
              <a:ext uri="{FF2B5EF4-FFF2-40B4-BE49-F238E27FC236}">
                <a16:creationId xmlns:a16="http://schemas.microsoft.com/office/drawing/2014/main" id="{1A6F3383-7C34-4D42-80FD-7F7F8364F2A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794893"/>
            <a:ext cx="4876800" cy="1048587"/>
          </a:xfrm>
          <a:prstGeom prst="rect">
            <a:avLst/>
          </a:prstGeom>
        </p:spPr>
      </p:pic>
    </p:spTree>
    <p:extLst>
      <p:ext uri="{BB962C8B-B14F-4D97-AF65-F5344CB8AC3E}">
        <p14:creationId xmlns:p14="http://schemas.microsoft.com/office/powerpoint/2010/main" val="160245845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2">
    <p:bg>
      <p:bgPr>
        <a:solidFill>
          <a:srgbClr val="00AEEF"/>
        </a:solidFill>
        <a:effectLst/>
      </p:bgPr>
    </p:bg>
    <p:spTree>
      <p:nvGrpSpPr>
        <p:cNvPr id="1" name=""/>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D8B1C7E8-B678-41E2-9EB8-6BE7F3D8B61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10734997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lank no logo">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88368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descr="A picture containing person, sitting, man, reading&#10;&#10;Description automatically generated">
            <a:extLst>
              <a:ext uri="{FF2B5EF4-FFF2-40B4-BE49-F238E27FC236}">
                <a16:creationId xmlns:a16="http://schemas.microsoft.com/office/drawing/2014/main" id="{3F6FEA19-0098-4FF3-8554-E7B817911B8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9" name="Title 1">
            <a:extLst>
              <a:ext uri="{FF2B5EF4-FFF2-40B4-BE49-F238E27FC236}">
                <a16:creationId xmlns:a16="http://schemas.microsoft.com/office/drawing/2014/main" id="{70088B6A-37EC-4377-97F2-1E7A89274C0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4968000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group of people looking at each other&#10;&#10;Description automatically generated">
            <a:extLst>
              <a:ext uri="{FF2B5EF4-FFF2-40B4-BE49-F238E27FC236}">
                <a16:creationId xmlns:a16="http://schemas.microsoft.com/office/drawing/2014/main" id="{28D9CC12-87D8-452C-A5EF-096C206E829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FDE1FBBF-98F9-4CF8-A096-4A5C2DA51B5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16277722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3F90A-D692-46EB-B855-8E617D58DB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7E8605-0D49-4AB0-A892-4355F33E18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B6F8058-81B7-4C54-91CD-599A25CFB492}"/>
              </a:ext>
            </a:extLst>
          </p:cNvPr>
          <p:cNvSpPr>
            <a:spLocks noGrp="1"/>
          </p:cNvSpPr>
          <p:nvPr>
            <p:ph type="dt" sz="half" idx="10"/>
          </p:nvPr>
        </p:nvSpPr>
        <p:spPr/>
        <p:txBody>
          <a:bodyPr/>
          <a:lstStyle/>
          <a:p>
            <a:fld id="{6462777B-FBFE-42A3-A18D-56512AA4417C}" type="datetimeFigureOut">
              <a:rPr lang="en-GB" smtClean="0"/>
              <a:t>11/06/2020</a:t>
            </a:fld>
            <a:endParaRPr lang="en-GB"/>
          </a:p>
        </p:txBody>
      </p:sp>
      <p:sp>
        <p:nvSpPr>
          <p:cNvPr id="5" name="Footer Placeholder 4">
            <a:extLst>
              <a:ext uri="{FF2B5EF4-FFF2-40B4-BE49-F238E27FC236}">
                <a16:creationId xmlns:a16="http://schemas.microsoft.com/office/drawing/2014/main" id="{C5CA5DC5-FD50-495B-AFCE-9EEC494214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B78963-C348-41C0-AC9A-66E54347FBEC}"/>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2276671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B117B-7C00-4431-B08A-D2A5E8EAB7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329166-AB17-4703-905B-9FD7E42BC46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E784CD-3D9F-4522-802A-F6C76D500C5D}"/>
              </a:ext>
            </a:extLst>
          </p:cNvPr>
          <p:cNvSpPr>
            <a:spLocks noGrp="1"/>
          </p:cNvSpPr>
          <p:nvPr>
            <p:ph type="dt" sz="half" idx="10"/>
          </p:nvPr>
        </p:nvSpPr>
        <p:spPr/>
        <p:txBody>
          <a:bodyPr/>
          <a:lstStyle/>
          <a:p>
            <a:fld id="{6462777B-FBFE-42A3-A18D-56512AA4417C}" type="datetimeFigureOut">
              <a:rPr lang="en-GB" smtClean="0"/>
              <a:t>11/06/2020</a:t>
            </a:fld>
            <a:endParaRPr lang="en-GB"/>
          </a:p>
        </p:txBody>
      </p:sp>
      <p:sp>
        <p:nvSpPr>
          <p:cNvPr id="5" name="Footer Placeholder 4">
            <a:extLst>
              <a:ext uri="{FF2B5EF4-FFF2-40B4-BE49-F238E27FC236}">
                <a16:creationId xmlns:a16="http://schemas.microsoft.com/office/drawing/2014/main" id="{8E087D02-947A-4F68-A144-07F0B97386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905E1D-D30C-4B82-99C7-18D6B1BB07F6}"/>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0493289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96B3F-44DD-4BD0-822A-0E572F7564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666BEA5-8005-4430-88EE-31553ED96AE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015F25-F1B6-4E7D-9FD0-978994CF5E23}"/>
              </a:ext>
            </a:extLst>
          </p:cNvPr>
          <p:cNvSpPr>
            <a:spLocks noGrp="1"/>
          </p:cNvSpPr>
          <p:nvPr>
            <p:ph type="dt" sz="half" idx="10"/>
          </p:nvPr>
        </p:nvSpPr>
        <p:spPr/>
        <p:txBody>
          <a:bodyPr/>
          <a:lstStyle/>
          <a:p>
            <a:fld id="{6462777B-FBFE-42A3-A18D-56512AA4417C}" type="datetimeFigureOut">
              <a:rPr lang="en-GB" smtClean="0"/>
              <a:t>11/06/2020</a:t>
            </a:fld>
            <a:endParaRPr lang="en-GB"/>
          </a:p>
        </p:txBody>
      </p:sp>
      <p:sp>
        <p:nvSpPr>
          <p:cNvPr id="5" name="Footer Placeholder 4">
            <a:extLst>
              <a:ext uri="{FF2B5EF4-FFF2-40B4-BE49-F238E27FC236}">
                <a16:creationId xmlns:a16="http://schemas.microsoft.com/office/drawing/2014/main" id="{0DE9345A-D316-412F-A0BA-33CD355D80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61EFBA-6B23-4570-ADD6-11CB6A4F64F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64144473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2B323-33FB-4AEF-9F3D-5E63ACC3B7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FCF7E0-AF65-4F21-A81D-57C3DA315DB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9D821EF-6E7B-456B-A8AF-01E323120F3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4F359A8-D160-4248-9710-5DB32D9E8183}"/>
              </a:ext>
            </a:extLst>
          </p:cNvPr>
          <p:cNvSpPr>
            <a:spLocks noGrp="1"/>
          </p:cNvSpPr>
          <p:nvPr>
            <p:ph type="dt" sz="half" idx="10"/>
          </p:nvPr>
        </p:nvSpPr>
        <p:spPr/>
        <p:txBody>
          <a:bodyPr/>
          <a:lstStyle/>
          <a:p>
            <a:fld id="{6462777B-FBFE-42A3-A18D-56512AA4417C}" type="datetimeFigureOut">
              <a:rPr lang="en-GB" smtClean="0"/>
              <a:t>11/06/2020</a:t>
            </a:fld>
            <a:endParaRPr lang="en-GB"/>
          </a:p>
        </p:txBody>
      </p:sp>
      <p:sp>
        <p:nvSpPr>
          <p:cNvPr id="6" name="Footer Placeholder 5">
            <a:extLst>
              <a:ext uri="{FF2B5EF4-FFF2-40B4-BE49-F238E27FC236}">
                <a16:creationId xmlns:a16="http://schemas.microsoft.com/office/drawing/2014/main" id="{9698571C-3CE6-4A4C-BB12-C727EFECE5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113FF6-936C-4985-851B-AD37D029E6F0}"/>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96336046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08512-4BBF-45AA-B633-50BF4D96B86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38CD56-7EF4-4901-8FAE-7DC62AFE68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9FA86A1-0C2F-4004-B85D-6C4CE6E4D5D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2DC145-8574-4F06-A982-75D0F02A9A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01280F-D89C-419E-9B4D-76226AEBC8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BD51B72-7801-4F8F-8788-9E5F9062AEDB}"/>
              </a:ext>
            </a:extLst>
          </p:cNvPr>
          <p:cNvSpPr>
            <a:spLocks noGrp="1"/>
          </p:cNvSpPr>
          <p:nvPr>
            <p:ph type="dt" sz="half" idx="10"/>
          </p:nvPr>
        </p:nvSpPr>
        <p:spPr/>
        <p:txBody>
          <a:bodyPr/>
          <a:lstStyle/>
          <a:p>
            <a:fld id="{6462777B-FBFE-42A3-A18D-56512AA4417C}" type="datetimeFigureOut">
              <a:rPr lang="en-GB" smtClean="0"/>
              <a:t>11/06/2020</a:t>
            </a:fld>
            <a:endParaRPr lang="en-GB"/>
          </a:p>
        </p:txBody>
      </p:sp>
      <p:sp>
        <p:nvSpPr>
          <p:cNvPr id="8" name="Footer Placeholder 7">
            <a:extLst>
              <a:ext uri="{FF2B5EF4-FFF2-40B4-BE49-F238E27FC236}">
                <a16:creationId xmlns:a16="http://schemas.microsoft.com/office/drawing/2014/main" id="{2B166510-0BB2-4833-91DB-F7561962D3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C01B58-0E82-4BD9-8DA0-8BBF8C5437B5}"/>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6539360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6706C-FFDE-4876-A5F2-F54700DC37D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B88FF7-8FA6-42EB-BBDE-F86D84DBF78C}"/>
              </a:ext>
            </a:extLst>
          </p:cNvPr>
          <p:cNvSpPr>
            <a:spLocks noGrp="1"/>
          </p:cNvSpPr>
          <p:nvPr>
            <p:ph type="dt" sz="half" idx="10"/>
          </p:nvPr>
        </p:nvSpPr>
        <p:spPr/>
        <p:txBody>
          <a:bodyPr/>
          <a:lstStyle/>
          <a:p>
            <a:fld id="{6462777B-FBFE-42A3-A18D-56512AA4417C}" type="datetimeFigureOut">
              <a:rPr lang="en-GB" smtClean="0"/>
              <a:t>11/06/2020</a:t>
            </a:fld>
            <a:endParaRPr lang="en-GB"/>
          </a:p>
        </p:txBody>
      </p:sp>
      <p:sp>
        <p:nvSpPr>
          <p:cNvPr id="4" name="Footer Placeholder 3">
            <a:extLst>
              <a:ext uri="{FF2B5EF4-FFF2-40B4-BE49-F238E27FC236}">
                <a16:creationId xmlns:a16="http://schemas.microsoft.com/office/drawing/2014/main" id="{8F00BC7E-D56C-49D7-A682-B8CC799EC91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39F106D-B7B0-4363-8D3D-E11BD4DD8BE4}"/>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7868913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CC9469-2D75-4F44-8C3E-0AD456CE6A2A}"/>
              </a:ext>
            </a:extLst>
          </p:cNvPr>
          <p:cNvSpPr>
            <a:spLocks noGrp="1"/>
          </p:cNvSpPr>
          <p:nvPr>
            <p:ph type="dt" sz="half" idx="10"/>
          </p:nvPr>
        </p:nvSpPr>
        <p:spPr/>
        <p:txBody>
          <a:bodyPr/>
          <a:lstStyle/>
          <a:p>
            <a:fld id="{6462777B-FBFE-42A3-A18D-56512AA4417C}" type="datetimeFigureOut">
              <a:rPr lang="en-GB" smtClean="0"/>
              <a:t>11/06/2020</a:t>
            </a:fld>
            <a:endParaRPr lang="en-GB"/>
          </a:p>
        </p:txBody>
      </p:sp>
      <p:sp>
        <p:nvSpPr>
          <p:cNvPr id="3" name="Footer Placeholder 2">
            <a:extLst>
              <a:ext uri="{FF2B5EF4-FFF2-40B4-BE49-F238E27FC236}">
                <a16:creationId xmlns:a16="http://schemas.microsoft.com/office/drawing/2014/main" id="{40DFCA1D-A00B-4CA5-8988-71748F77B85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8039202-5299-4E66-A88A-35CADF80836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30927764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BCAA1-911B-4189-9019-90595E2BFB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DAD5216-81E1-4915-B2F0-8BA8127784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ED29E46-0121-4263-9BDF-213924D963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5D4B34-E2BA-4A1F-9326-DE12A002F0F4}"/>
              </a:ext>
            </a:extLst>
          </p:cNvPr>
          <p:cNvSpPr>
            <a:spLocks noGrp="1"/>
          </p:cNvSpPr>
          <p:nvPr>
            <p:ph type="dt" sz="half" idx="10"/>
          </p:nvPr>
        </p:nvSpPr>
        <p:spPr/>
        <p:txBody>
          <a:bodyPr/>
          <a:lstStyle/>
          <a:p>
            <a:fld id="{6462777B-FBFE-42A3-A18D-56512AA4417C}" type="datetimeFigureOut">
              <a:rPr lang="en-GB" smtClean="0"/>
              <a:t>11/06/2020</a:t>
            </a:fld>
            <a:endParaRPr lang="en-GB"/>
          </a:p>
        </p:txBody>
      </p:sp>
      <p:sp>
        <p:nvSpPr>
          <p:cNvPr id="6" name="Footer Placeholder 5">
            <a:extLst>
              <a:ext uri="{FF2B5EF4-FFF2-40B4-BE49-F238E27FC236}">
                <a16:creationId xmlns:a16="http://schemas.microsoft.com/office/drawing/2014/main" id="{4B2C70E5-916A-4D52-9F1B-C58A33BEBC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8D99C4-3032-4FC2-815B-2DF919D42D13}"/>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1274350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94996-EDC5-4717-81A0-C29A14B641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301339E-8ABD-49D5-8D8F-7145569CD2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03EA6B1-A58B-4C1F-B04D-06431EC826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7FF6B5-6722-4E5C-942F-45C9BB806B65}"/>
              </a:ext>
            </a:extLst>
          </p:cNvPr>
          <p:cNvSpPr>
            <a:spLocks noGrp="1"/>
          </p:cNvSpPr>
          <p:nvPr>
            <p:ph type="dt" sz="half" idx="10"/>
          </p:nvPr>
        </p:nvSpPr>
        <p:spPr/>
        <p:txBody>
          <a:bodyPr/>
          <a:lstStyle/>
          <a:p>
            <a:fld id="{6462777B-FBFE-42A3-A18D-56512AA4417C}" type="datetimeFigureOut">
              <a:rPr lang="en-GB" smtClean="0"/>
              <a:t>11/06/2020</a:t>
            </a:fld>
            <a:endParaRPr lang="en-GB"/>
          </a:p>
        </p:txBody>
      </p:sp>
      <p:sp>
        <p:nvSpPr>
          <p:cNvPr id="6" name="Footer Placeholder 5">
            <a:extLst>
              <a:ext uri="{FF2B5EF4-FFF2-40B4-BE49-F238E27FC236}">
                <a16:creationId xmlns:a16="http://schemas.microsoft.com/office/drawing/2014/main" id="{5F31EFC6-A3AE-497E-9BD4-D1324D73B8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08E9CF-3485-48C3-B765-1BAD680C64DD}"/>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17204205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41F1B-B0E2-48F8-96A7-24161E1F18B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A752BC-8E94-48A5-B76F-29D70137D3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DEAC2E-AC40-4594-8E64-2C744C36839A}"/>
              </a:ext>
            </a:extLst>
          </p:cNvPr>
          <p:cNvSpPr>
            <a:spLocks noGrp="1"/>
          </p:cNvSpPr>
          <p:nvPr>
            <p:ph type="dt" sz="half" idx="10"/>
          </p:nvPr>
        </p:nvSpPr>
        <p:spPr/>
        <p:txBody>
          <a:bodyPr/>
          <a:lstStyle/>
          <a:p>
            <a:fld id="{6462777B-FBFE-42A3-A18D-56512AA4417C}" type="datetimeFigureOut">
              <a:rPr lang="en-GB" smtClean="0"/>
              <a:t>11/06/2020</a:t>
            </a:fld>
            <a:endParaRPr lang="en-GB"/>
          </a:p>
        </p:txBody>
      </p:sp>
      <p:sp>
        <p:nvSpPr>
          <p:cNvPr id="5" name="Footer Placeholder 4">
            <a:extLst>
              <a:ext uri="{FF2B5EF4-FFF2-40B4-BE49-F238E27FC236}">
                <a16:creationId xmlns:a16="http://schemas.microsoft.com/office/drawing/2014/main" id="{04086CA9-BE5F-492F-BFC3-5F62A93AAF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E83A04-37D4-48FC-BE90-3A3ED3DFEA8A}"/>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83521873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CB502C-E4C3-4B76-B26D-26CAD1507F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60AD4B6-C3E1-4569-814D-D1B254CF5F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E47AE1-371A-4884-A47C-C25D5D41F219}"/>
              </a:ext>
            </a:extLst>
          </p:cNvPr>
          <p:cNvSpPr>
            <a:spLocks noGrp="1"/>
          </p:cNvSpPr>
          <p:nvPr>
            <p:ph type="dt" sz="half" idx="10"/>
          </p:nvPr>
        </p:nvSpPr>
        <p:spPr/>
        <p:txBody>
          <a:bodyPr/>
          <a:lstStyle/>
          <a:p>
            <a:fld id="{6462777B-FBFE-42A3-A18D-56512AA4417C}" type="datetimeFigureOut">
              <a:rPr lang="en-GB" smtClean="0"/>
              <a:t>11/06/2020</a:t>
            </a:fld>
            <a:endParaRPr lang="en-GB"/>
          </a:p>
        </p:txBody>
      </p:sp>
      <p:sp>
        <p:nvSpPr>
          <p:cNvPr id="5" name="Footer Placeholder 4">
            <a:extLst>
              <a:ext uri="{FF2B5EF4-FFF2-40B4-BE49-F238E27FC236}">
                <a16:creationId xmlns:a16="http://schemas.microsoft.com/office/drawing/2014/main" id="{2269A47B-4805-4D1C-AF85-8E02360C32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C304B8-128D-44FF-BE6F-BD75DC07C638}"/>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664012127"/>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2.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08ABE-55A1-4A23-B61E-3C88C2D89DA1}" type="datetimeFigureOut">
              <a:rPr lang="en-GB" smtClean="0"/>
              <a:t>11/06/2020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EC3E42-53AE-43BD-AB25-A5BDE1EE9036}" type="slidenum">
              <a:rPr lang="en-GB" smtClean="0"/>
              <a:t>‹#›</a:t>
            </a:fld>
            <a:endParaRPr lang="en-GB"/>
          </a:p>
        </p:txBody>
      </p:sp>
    </p:spTree>
    <p:extLst>
      <p:ext uri="{BB962C8B-B14F-4D97-AF65-F5344CB8AC3E}">
        <p14:creationId xmlns:p14="http://schemas.microsoft.com/office/powerpoint/2010/main" val="658182140"/>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3" r:id="rId3"/>
    <p:sldLayoutId id="2147483697" r:id="rId4"/>
    <p:sldLayoutId id="2147483679" r:id="rId5"/>
    <p:sldLayoutId id="2147483698" r:id="rId6"/>
    <p:sldLayoutId id="2147483681" r:id="rId7"/>
    <p:sldLayoutId id="2147483680" r:id="rId8"/>
    <p:sldLayoutId id="2147483686" r:id="rId9"/>
    <p:sldLayoutId id="2147483706" r:id="rId10"/>
    <p:sldLayoutId id="2147483708" r:id="rId11"/>
    <p:sldLayoutId id="2147483709" r:id="rId12"/>
    <p:sldLayoutId id="2147483694" r:id="rId13"/>
    <p:sldLayoutId id="2147483682" r:id="rId14"/>
    <p:sldLayoutId id="2147483710" r:id="rId15"/>
    <p:sldLayoutId id="2147483737" r:id="rId16"/>
    <p:sldLayoutId id="2147483736" r:id="rId17"/>
    <p:sldLayoutId id="2147483714" r:id="rId18"/>
    <p:sldLayoutId id="2147483649" r:id="rId19"/>
    <p:sldLayoutId id="2147483707" r:id="rId20"/>
    <p:sldLayoutId id="2147483717" r:id="rId21"/>
    <p:sldLayoutId id="2147483699" r:id="rId22"/>
    <p:sldLayoutId id="2147483702" r:id="rId23"/>
    <p:sldLayoutId id="2147483650" r:id="rId24"/>
    <p:sldLayoutId id="2147483735" r:id="rId25"/>
    <p:sldLayoutId id="2147483704" r:id="rId26"/>
    <p:sldLayoutId id="2147483719" r:id="rId27"/>
    <p:sldLayoutId id="2147483718" r:id="rId28"/>
    <p:sldLayoutId id="2147483720" r:id="rId29"/>
    <p:sldLayoutId id="2147483715" r:id="rId30"/>
    <p:sldLayoutId id="2147483701" r:id="rId31"/>
    <p:sldLayoutId id="2147483687" r:id="rId32"/>
    <p:sldLayoutId id="2147483713" r:id="rId33"/>
    <p:sldLayoutId id="2147483721" r:id="rId34"/>
    <p:sldLayoutId id="2147483696" r:id="rId35"/>
    <p:sldLayoutId id="2147483722" r:id="rId3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1C782C-83A8-4194-B030-7C2093265B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427AE4-B1CB-4DC2-BE42-8F007E6AF0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A24B6F-DCD5-4861-8E50-EA6A802DA9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777B-FBFE-42A3-A18D-56512AA4417C}" type="datetimeFigureOut">
              <a:rPr lang="en-GB" smtClean="0"/>
              <a:t>11/06/2020</a:t>
            </a:fld>
            <a:endParaRPr lang="en-GB"/>
          </a:p>
        </p:txBody>
      </p:sp>
      <p:sp>
        <p:nvSpPr>
          <p:cNvPr id="5" name="Footer Placeholder 4">
            <a:extLst>
              <a:ext uri="{FF2B5EF4-FFF2-40B4-BE49-F238E27FC236}">
                <a16:creationId xmlns:a16="http://schemas.microsoft.com/office/drawing/2014/main" id="{99854C39-BE63-43D1-815B-F367D419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DFC4166-6939-4C87-9348-F7AF54B420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FE93DC-15A8-4725-BA01-D6C80AEF40D0}" type="slidenum">
              <a:rPr lang="en-GB" smtClean="0"/>
              <a:t>‹#›</a:t>
            </a:fld>
            <a:endParaRPr lang="en-GB"/>
          </a:p>
        </p:txBody>
      </p:sp>
    </p:spTree>
    <p:extLst>
      <p:ext uri="{BB962C8B-B14F-4D97-AF65-F5344CB8AC3E}">
        <p14:creationId xmlns:p14="http://schemas.microsoft.com/office/powerpoint/2010/main" val="1234155915"/>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xml"/><Relationship Id="rId1" Type="http://schemas.openxmlformats.org/officeDocument/2006/relationships/slideLayout" Target="../slideLayouts/slideLayout21.xml"/><Relationship Id="rId5" Type="http://schemas.openxmlformats.org/officeDocument/2006/relationships/image" Target="../media/image34.jpeg"/><Relationship Id="rId4" Type="http://schemas.openxmlformats.org/officeDocument/2006/relationships/image" Target="../media/image33.jpeg"/></Relationships>
</file>

<file path=ppt/slides/_rels/slide4.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Layout" Target="../slideLayouts/slideLayout23.xml"/><Relationship Id="rId4" Type="http://schemas.openxmlformats.org/officeDocument/2006/relationships/hyperlink" Target="https://www.youtube.com/watch?v=VETqg0_XRhs"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37.jpeg"/><Relationship Id="rId2" Type="http://schemas.openxmlformats.org/officeDocument/2006/relationships/slideLayout" Target="../slideLayouts/slideLayout24.xml"/><Relationship Id="rId1" Type="http://schemas.openxmlformats.org/officeDocument/2006/relationships/video" Target="https://www.youtube.com/embed/cKkfOUiu2NA?feature=oembed" TargetMode="External"/><Relationship Id="rId6" Type="http://schemas.openxmlformats.org/officeDocument/2006/relationships/hyperlink" Target="https://www.unicef.org.uk/rights-respecting-schools/rrsa-film-the-flamingo-who-didnt-want-to-be-pink/" TargetMode="External"/><Relationship Id="rId5" Type="http://schemas.openxmlformats.org/officeDocument/2006/relationships/image" Target="../media/image36.svg"/><Relationship Id="rId4" Type="http://schemas.openxmlformats.org/officeDocument/2006/relationships/image" Target="../media/image35.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39.jpeg"/><Relationship Id="rId2" Type="http://schemas.openxmlformats.org/officeDocument/2006/relationships/slideLayout" Target="../slideLayouts/slideLayout24.xml"/><Relationship Id="rId1" Type="http://schemas.openxmlformats.org/officeDocument/2006/relationships/video" Target="https://www.youtube.com/embed/6uXgJA-VfjI?feature=oembed" TargetMode="External"/><Relationship Id="rId6" Type="http://schemas.openxmlformats.org/officeDocument/2006/relationships/hyperlink" Target="https://www.youtube.com/watch?v=6uXgJA-VfjI" TargetMode="External"/><Relationship Id="rId5" Type="http://schemas.openxmlformats.org/officeDocument/2006/relationships/hyperlink" Target="https://www.childline.org.uk/info-advice/bullying-abuse-safety/your-rights/discrimination-hate-crime-equality/" TargetMode="External"/><Relationship Id="rId4" Type="http://schemas.openxmlformats.org/officeDocument/2006/relationships/image" Target="../media/image38.png"/></Relationships>
</file>

<file path=ppt/slides/_rels/slide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5.xml"/><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2" Type="http://schemas.openxmlformats.org/officeDocument/2006/relationships/hyperlink" Target="https://www.unicef.org.uk/wp-content/uploads/2010/05/UNCRC_summary-1.pdf" TargetMode="External"/><Relationship Id="rId1" Type="http://schemas.openxmlformats.org/officeDocument/2006/relationships/slideLayout" Target="../slideLayouts/slideLayout2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DCA232-6EA8-4F76-B8BB-DB2A03E3D214}"/>
              </a:ext>
            </a:extLst>
          </p:cNvPr>
          <p:cNvSpPr/>
          <p:nvPr/>
        </p:nvSpPr>
        <p:spPr>
          <a:xfrm rot="16200000">
            <a:off x="10432412" y="4549609"/>
            <a:ext cx="3204850" cy="230832"/>
          </a:xfrm>
          <a:prstGeom prst="rect">
            <a:avLst/>
          </a:prstGeom>
        </p:spPr>
        <p:txBody>
          <a:bodyPr wrap="square">
            <a:spAutoFit/>
          </a:bodyPr>
          <a:lstStyle/>
          <a:p>
            <a:r>
              <a:rPr lang="en-GB" sz="900" dirty="0">
                <a:solidFill>
                  <a:schemeClr val="bg1"/>
                </a:solidFill>
                <a:latin typeface="Arial" panose="020B0604020202020204" pitchFamily="34" charset="0"/>
                <a:cs typeface="Arial" panose="020B0604020202020204" pitchFamily="34" charset="0"/>
              </a:rPr>
              <a:t>Unicef/@</a:t>
            </a:r>
            <a:r>
              <a:rPr lang="en-GB" sz="900" dirty="0" err="1">
                <a:solidFill>
                  <a:schemeClr val="bg1"/>
                </a:solidFill>
                <a:latin typeface="Arial" panose="020B0604020202020204" pitchFamily="34" charset="0"/>
                <a:cs typeface="Arial" panose="020B0604020202020204" pitchFamily="34" charset="0"/>
              </a:rPr>
              <a:t>katchyphotos</a:t>
            </a:r>
            <a:endParaRPr lang="en-GB" sz="1000" dirty="0">
              <a:solidFill>
                <a:srgbClr val="CCCCCC"/>
              </a:solidFill>
            </a:endParaRPr>
          </a:p>
        </p:txBody>
      </p:sp>
    </p:spTree>
    <p:extLst>
      <p:ext uri="{BB962C8B-B14F-4D97-AF65-F5344CB8AC3E}">
        <p14:creationId xmlns:p14="http://schemas.microsoft.com/office/powerpoint/2010/main" val="1625878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A6C89-1BBF-45E6-A771-2FFECADE74C7}"/>
              </a:ext>
            </a:extLst>
          </p:cNvPr>
          <p:cNvSpPr>
            <a:spLocks noGrp="1"/>
          </p:cNvSpPr>
          <p:nvPr>
            <p:ph type="ctrTitle"/>
          </p:nvPr>
        </p:nvSpPr>
        <p:spPr/>
        <p:txBody>
          <a:bodyPr/>
          <a:lstStyle/>
          <a:p>
            <a:r>
              <a:rPr lang="en-GB" dirty="0"/>
              <a:t>Teacher slide</a:t>
            </a:r>
          </a:p>
        </p:txBody>
      </p:sp>
      <p:sp>
        <p:nvSpPr>
          <p:cNvPr id="3" name="Subtitle 2">
            <a:extLst>
              <a:ext uri="{FF2B5EF4-FFF2-40B4-BE49-F238E27FC236}">
                <a16:creationId xmlns:a16="http://schemas.microsoft.com/office/drawing/2014/main" id="{B620A5F9-5DAF-4851-B223-03AA2F2D5AFC}"/>
              </a:ext>
            </a:extLst>
          </p:cNvPr>
          <p:cNvSpPr>
            <a:spLocks noGrp="1"/>
          </p:cNvSpPr>
          <p:nvPr>
            <p:ph type="subTitle" idx="1"/>
          </p:nvPr>
        </p:nvSpPr>
        <p:spPr/>
        <p:txBody>
          <a:bodyPr vert="horz" lIns="180000" tIns="180000" rIns="91440" bIns="72000" rtlCol="0" anchor="t">
            <a:normAutofit fontScale="55000" lnSpcReduction="20000"/>
          </a:bodyPr>
          <a:lstStyle/>
          <a:p>
            <a:pPr marL="0" indent="0">
              <a:buNone/>
            </a:pPr>
            <a:r>
              <a:rPr lang="en-GB" b="1" dirty="0"/>
              <a:t>Contents</a:t>
            </a:r>
          </a:p>
          <a:p>
            <a:r>
              <a:rPr lang="en-US" sz="3400" dirty="0"/>
              <a:t>Slide 3 Guess the article - images as clues to identify the article</a:t>
            </a:r>
          </a:p>
          <a:p>
            <a:r>
              <a:rPr lang="en-US" sz="3400" dirty="0"/>
              <a:t>Slide 4 Introducing the article</a:t>
            </a:r>
          </a:p>
          <a:p>
            <a:r>
              <a:rPr lang="en-US" sz="3400" dirty="0"/>
              <a:t>Slide 5 Exploring Article 2? – the question</a:t>
            </a:r>
          </a:p>
          <a:p>
            <a:r>
              <a:rPr lang="en-US" sz="3400" dirty="0"/>
              <a:t>Slide 6 How many of these did you get? – the answers</a:t>
            </a:r>
          </a:p>
          <a:p>
            <a:r>
              <a:rPr lang="en-US" sz="3400" dirty="0"/>
              <a:t>Slide 7 &amp; 8 Primary activities</a:t>
            </a:r>
          </a:p>
          <a:p>
            <a:r>
              <a:rPr lang="en-US" sz="3400" dirty="0"/>
              <a:t>Slide 9 &amp; 10 Secondary activities</a:t>
            </a:r>
          </a:p>
          <a:p>
            <a:r>
              <a:rPr lang="en-US" sz="3400" dirty="0"/>
              <a:t>Slide 11 Reflection</a:t>
            </a:r>
          </a:p>
          <a:p>
            <a:r>
              <a:rPr lang="en-US" sz="3400" dirty="0"/>
              <a:t>Slide 12 Extension</a:t>
            </a:r>
          </a:p>
          <a:p>
            <a:pPr marL="0" indent="0">
              <a:buNone/>
            </a:pPr>
            <a:endParaRPr lang="en-GB" dirty="0"/>
          </a:p>
        </p:txBody>
      </p:sp>
      <p:sp>
        <p:nvSpPr>
          <p:cNvPr id="4" name="Text Placeholder 3">
            <a:extLst>
              <a:ext uri="{FF2B5EF4-FFF2-40B4-BE49-F238E27FC236}">
                <a16:creationId xmlns:a16="http://schemas.microsoft.com/office/drawing/2014/main" id="{9AF24185-5481-4053-A57E-E451C666D66A}"/>
              </a:ext>
            </a:extLst>
          </p:cNvPr>
          <p:cNvSpPr>
            <a:spLocks noGrp="1"/>
          </p:cNvSpPr>
          <p:nvPr>
            <p:ph type="body" sz="quarter" idx="4294967295"/>
          </p:nvPr>
        </p:nvSpPr>
        <p:spPr>
          <a:xfrm>
            <a:off x="6318334" y="1743791"/>
            <a:ext cx="5351463" cy="3722688"/>
          </a:xfrm>
        </p:spPr>
        <p:txBody>
          <a:bodyPr vert="horz" lIns="91440" tIns="45720" rIns="91440" bIns="45720" rtlCol="0" anchor="t">
            <a:normAutofit fontScale="77500" lnSpcReduction="20000"/>
          </a:bodyPr>
          <a:lstStyle/>
          <a:p>
            <a:pPr marL="0" indent="0">
              <a:buNone/>
            </a:pPr>
            <a:r>
              <a:rPr lang="en-GB" b="1" dirty="0">
                <a:latin typeface="Arial" panose="020B0604020202020204" pitchFamily="34" charset="0"/>
                <a:cs typeface="Arial" panose="020B0604020202020204" pitchFamily="34" charset="0"/>
              </a:rPr>
              <a:t>Instructions</a:t>
            </a:r>
          </a:p>
          <a:p>
            <a:pPr marL="0" lvl="0" indent="0">
              <a:spcAft>
                <a:spcPts val="1000"/>
              </a:spcAft>
              <a:buNone/>
              <a:defRPr/>
            </a:pPr>
            <a:r>
              <a:rPr lang="en-GB" dirty="0">
                <a:latin typeface="Arial" panose="020B0604020202020204" pitchFamily="34" charset="0"/>
                <a:cs typeface="Arial" panose="020B0604020202020204" pitchFamily="34" charset="0"/>
              </a:rPr>
              <a:t>This flexible resource is intended to provide you with some easy to use, appropriate rights-related learning to share with your children, their families and your colleagues. </a:t>
            </a:r>
          </a:p>
          <a:p>
            <a:pPr marL="0" indent="0">
              <a:spcAft>
                <a:spcPts val="1000"/>
              </a:spcAft>
              <a:buNone/>
              <a:defRPr/>
            </a:pPr>
            <a:r>
              <a:rPr lang="en-GB" dirty="0">
                <a:latin typeface="Arial"/>
                <a:cs typeface="Arial"/>
              </a:rPr>
              <a:t>Please </a:t>
            </a:r>
            <a:r>
              <a:rPr lang="en-GB" b="1" dirty="0">
                <a:latin typeface="Arial"/>
                <a:cs typeface="Arial"/>
              </a:rPr>
              <a:t>edit out </a:t>
            </a:r>
            <a:r>
              <a:rPr lang="en-GB" dirty="0">
                <a:latin typeface="Arial"/>
                <a:cs typeface="Arial"/>
              </a:rPr>
              <a:t>non-relevant slides or tasks before sharing with students.</a:t>
            </a:r>
            <a:br>
              <a:rPr lang="en-GB" dirty="0">
                <a:latin typeface="Arial" panose="020B0604020202020204" pitchFamily="34" charset="0"/>
                <a:cs typeface="Arial" panose="020B0604020202020204" pitchFamily="34" charset="0"/>
              </a:rPr>
            </a:br>
            <a:br>
              <a:rPr lang="en-GB" dirty="0">
                <a:latin typeface="Arial" panose="020B0604020202020204" pitchFamily="34" charset="0"/>
                <a:cs typeface="Arial" panose="020B0604020202020204" pitchFamily="34" charset="0"/>
              </a:rPr>
            </a:br>
            <a:r>
              <a:rPr lang="en-GB" dirty="0">
                <a:latin typeface="Arial"/>
                <a:cs typeface="Arial"/>
              </a:rPr>
              <a:t>Please </a:t>
            </a:r>
            <a:r>
              <a:rPr lang="en-GB" b="1" dirty="0">
                <a:latin typeface="Arial"/>
                <a:cs typeface="Arial"/>
              </a:rPr>
              <a:t>check </a:t>
            </a:r>
            <a:r>
              <a:rPr lang="en-GB" dirty="0">
                <a:latin typeface="Arial"/>
                <a:cs typeface="Arial"/>
              </a:rPr>
              <a:t>the content works for your learners and feel free to add any content that would make the material more relevant to your setting.</a:t>
            </a:r>
          </a:p>
          <a:p>
            <a:pPr marL="0" indent="0">
              <a:buNone/>
            </a:pPr>
            <a:endParaRPr lang="en-GB" dirty="0"/>
          </a:p>
        </p:txBody>
      </p:sp>
    </p:spTree>
    <p:extLst>
      <p:ext uri="{BB962C8B-B14F-4D97-AF65-F5344CB8AC3E}">
        <p14:creationId xmlns:p14="http://schemas.microsoft.com/office/powerpoint/2010/main" val="3793568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A1067-DCE3-0548-A681-2357D6A5F854}"/>
              </a:ext>
            </a:extLst>
          </p:cNvPr>
          <p:cNvSpPr>
            <a:spLocks noGrp="1"/>
          </p:cNvSpPr>
          <p:nvPr>
            <p:ph type="ctrTitle"/>
          </p:nvPr>
        </p:nvSpPr>
        <p:spPr/>
        <p:txBody>
          <a:bodyPr/>
          <a:lstStyle/>
          <a:p>
            <a:r>
              <a:rPr lang="en-US" dirty="0"/>
              <a:t>Guess the article</a:t>
            </a:r>
          </a:p>
        </p:txBody>
      </p:sp>
      <p:sp>
        <p:nvSpPr>
          <p:cNvPr id="8" name="Subtitle 3">
            <a:extLst>
              <a:ext uri="{FF2B5EF4-FFF2-40B4-BE49-F238E27FC236}">
                <a16:creationId xmlns:a16="http://schemas.microsoft.com/office/drawing/2014/main" id="{68EF436D-9311-46A7-BC40-599A6C4FB311}"/>
              </a:ext>
            </a:extLst>
          </p:cNvPr>
          <p:cNvSpPr txBox="1">
            <a:spLocks/>
          </p:cNvSpPr>
          <p:nvPr/>
        </p:nvSpPr>
        <p:spPr>
          <a:xfrm>
            <a:off x="272796" y="1657079"/>
            <a:ext cx="10867229" cy="53643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800" dirty="0">
                <a:latin typeface="Arial" panose="020B0604020202020204" pitchFamily="34" charset="0"/>
                <a:cs typeface="Arial" panose="020B0604020202020204" pitchFamily="34" charset="0"/>
              </a:rPr>
              <a:t>These pictures provide a clue to this week’s article. </a:t>
            </a:r>
          </a:p>
          <a:p>
            <a:pPr marL="0" indent="0">
              <a:buFont typeface="Arial" panose="020B0604020202020204" pitchFamily="34" charset="0"/>
              <a:buNone/>
            </a:pPr>
            <a:r>
              <a:rPr lang="en-GB" sz="1800" dirty="0">
                <a:latin typeface="Arial" panose="020B0604020202020204" pitchFamily="34" charset="0"/>
                <a:cs typeface="Arial" panose="020B0604020202020204" pitchFamily="34" charset="0"/>
              </a:rPr>
              <a:t>Can you guess how they are linked together? Which article of the Convention do these pictures relate to?</a:t>
            </a:r>
          </a:p>
          <a:p>
            <a:pPr marL="0" indent="0">
              <a:buFont typeface="Arial" panose="020B0604020202020204" pitchFamily="34" charset="0"/>
              <a:buNone/>
            </a:pPr>
            <a:r>
              <a:rPr lang="en-GB" sz="1800" dirty="0">
                <a:latin typeface="Arial" panose="020B0604020202020204" pitchFamily="34" charset="0"/>
                <a:cs typeface="Arial" panose="020B0604020202020204" pitchFamily="34" charset="0"/>
              </a:rPr>
              <a:t>Write down your thoughts or discuss with someone in your home. </a:t>
            </a:r>
          </a:p>
        </p:txBody>
      </p:sp>
      <p:sp>
        <p:nvSpPr>
          <p:cNvPr id="16" name="Rectangle 15">
            <a:extLst>
              <a:ext uri="{FF2B5EF4-FFF2-40B4-BE49-F238E27FC236}">
                <a16:creationId xmlns:a16="http://schemas.microsoft.com/office/drawing/2014/main" id="{7517829E-D028-4A6A-BB00-54725351BF39}"/>
              </a:ext>
            </a:extLst>
          </p:cNvPr>
          <p:cNvSpPr/>
          <p:nvPr/>
        </p:nvSpPr>
        <p:spPr>
          <a:xfrm>
            <a:off x="235226" y="6481140"/>
            <a:ext cx="3050835"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All </a:t>
            </a:r>
            <a:r>
              <a:rPr lang="en-GB" sz="900" dirty="0" err="1">
                <a:latin typeface="Arial" panose="020B0604020202020204" pitchFamily="34" charset="0"/>
                <a:cs typeface="Arial" panose="020B0604020202020204" pitchFamily="34" charset="0"/>
              </a:rPr>
              <a:t>WikiCommons</a:t>
            </a:r>
            <a:r>
              <a:rPr lang="en-GB" sz="900" dirty="0">
                <a:latin typeface="Arial" panose="020B0604020202020204" pitchFamily="34" charset="0"/>
                <a:cs typeface="Arial" panose="020B0604020202020204" pitchFamily="34" charset="0"/>
              </a:rPr>
              <a:t> – see presenter notes for descriptions</a:t>
            </a:r>
          </a:p>
        </p:txBody>
      </p:sp>
      <p:pic>
        <p:nvPicPr>
          <p:cNvPr id="17" name="Picture 16" descr="A group of people walking in front of a crowd&#10;&#10;Description automatically generated">
            <a:extLst>
              <a:ext uri="{FF2B5EF4-FFF2-40B4-BE49-F238E27FC236}">
                <a16:creationId xmlns:a16="http://schemas.microsoft.com/office/drawing/2014/main" id="{F5C4BF6A-6F77-4F7C-9F9E-6CE9416B2C1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40724" y="3122004"/>
            <a:ext cx="3686138" cy="2430642"/>
          </a:xfrm>
          <a:prstGeom prst="rect">
            <a:avLst/>
          </a:prstGeom>
        </p:spPr>
      </p:pic>
      <p:pic>
        <p:nvPicPr>
          <p:cNvPr id="1028" name="Picture 4">
            <a:extLst>
              <a:ext uri="{FF2B5EF4-FFF2-40B4-BE49-F238E27FC236}">
                <a16:creationId xmlns:a16="http://schemas.microsoft.com/office/drawing/2014/main" id="{EB5E6BB0-D46D-4430-9DD9-07A493A0B919}"/>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8008467" y="3111594"/>
            <a:ext cx="3035340" cy="243064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093FEAFC-1C7D-4CB2-9A09-6028C480258F}"/>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63748" y="3020135"/>
            <a:ext cx="3237164" cy="2428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61463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A6C89-1BBF-45E6-A771-2FFECADE74C7}"/>
              </a:ext>
            </a:extLst>
          </p:cNvPr>
          <p:cNvSpPr>
            <a:spLocks noGrp="1"/>
          </p:cNvSpPr>
          <p:nvPr>
            <p:ph type="ctrTitle"/>
          </p:nvPr>
        </p:nvSpPr>
        <p:spPr>
          <a:xfrm>
            <a:off x="275186" y="166032"/>
            <a:ext cx="11916814" cy="877104"/>
          </a:xfrm>
        </p:spPr>
        <p:txBody>
          <a:bodyPr>
            <a:normAutofit/>
          </a:bodyPr>
          <a:lstStyle/>
          <a:p>
            <a:r>
              <a:rPr lang="en-US" dirty="0"/>
              <a:t>Introducing… Article 2</a:t>
            </a:r>
            <a:endParaRPr lang="en-GB" dirty="0"/>
          </a:p>
        </p:txBody>
      </p:sp>
      <p:sp>
        <p:nvSpPr>
          <p:cNvPr id="3" name="Subtitle 2">
            <a:extLst>
              <a:ext uri="{FF2B5EF4-FFF2-40B4-BE49-F238E27FC236}">
                <a16:creationId xmlns:a16="http://schemas.microsoft.com/office/drawing/2014/main" id="{B620A5F9-5DAF-4851-B223-03AA2F2D5AFC}"/>
              </a:ext>
            </a:extLst>
          </p:cNvPr>
          <p:cNvSpPr>
            <a:spLocks noGrp="1"/>
          </p:cNvSpPr>
          <p:nvPr>
            <p:ph type="subTitle" idx="1"/>
          </p:nvPr>
        </p:nvSpPr>
        <p:spPr>
          <a:xfrm>
            <a:off x="6498675" y="2207975"/>
            <a:ext cx="5350894" cy="3378311"/>
          </a:xfrm>
        </p:spPr>
        <p:txBody>
          <a:bodyPr>
            <a:normAutofit fontScale="85000" lnSpcReduction="10000"/>
          </a:bodyPr>
          <a:lstStyle/>
          <a:p>
            <a:pPr marL="0" indent="0">
              <a:buNone/>
            </a:pPr>
            <a:r>
              <a:rPr lang="en-GB" b="1" dirty="0"/>
              <a:t>Article 2 -  </a:t>
            </a:r>
            <a:r>
              <a:rPr lang="en-GB" dirty="0"/>
              <a:t>(non-discrimination) The Convention applies to every child without discrimination, whatever their ethnicity, gender, religion, language, abilities or any other status, whatever they think or say, whatever their family background.</a:t>
            </a:r>
          </a:p>
          <a:p>
            <a:pPr marL="0" indent="0">
              <a:buNone/>
            </a:pPr>
            <a:endParaRPr lang="en-GB" dirty="0"/>
          </a:p>
          <a:p>
            <a:pPr marL="0" indent="0">
              <a:buNone/>
            </a:pPr>
            <a:endParaRPr lang="en-GB" dirty="0"/>
          </a:p>
        </p:txBody>
      </p:sp>
      <p:sp>
        <p:nvSpPr>
          <p:cNvPr id="4" name="Text Placeholder 3">
            <a:extLst>
              <a:ext uri="{FF2B5EF4-FFF2-40B4-BE49-F238E27FC236}">
                <a16:creationId xmlns:a16="http://schemas.microsoft.com/office/drawing/2014/main" id="{9AF24185-5481-4053-A57E-E451C666D66A}"/>
              </a:ext>
            </a:extLst>
          </p:cNvPr>
          <p:cNvSpPr>
            <a:spLocks noGrp="1"/>
          </p:cNvSpPr>
          <p:nvPr>
            <p:ph type="body" sz="quarter" idx="4294967295"/>
          </p:nvPr>
        </p:nvSpPr>
        <p:spPr>
          <a:xfrm>
            <a:off x="253531" y="1694133"/>
            <a:ext cx="5351463" cy="387529"/>
          </a:xfrm>
        </p:spPr>
        <p:txBody>
          <a:bodyPr>
            <a:normAutofit fontScale="92500" lnSpcReduction="20000"/>
          </a:bodyPr>
          <a:lstStyle/>
          <a:p>
            <a:pPr marL="0" indent="0">
              <a:buNone/>
            </a:pPr>
            <a:r>
              <a:rPr lang="en-GB" dirty="0">
                <a:latin typeface="Arial" panose="020B0604020202020204" pitchFamily="34" charset="0"/>
                <a:cs typeface="Arial" panose="020B0604020202020204" pitchFamily="34" charset="0"/>
              </a:rPr>
              <a:t>Danny introduces Article 2</a:t>
            </a:r>
          </a:p>
          <a:p>
            <a:pPr marL="0" indent="0">
              <a:buNone/>
            </a:pPr>
            <a:endParaRPr lang="en-GB" dirty="0"/>
          </a:p>
        </p:txBody>
      </p:sp>
      <p:pic>
        <p:nvPicPr>
          <p:cNvPr id="9" name="Graphic 8">
            <a:extLst>
              <a:ext uri="{FF2B5EF4-FFF2-40B4-BE49-F238E27FC236}">
                <a16:creationId xmlns:a16="http://schemas.microsoft.com/office/drawing/2014/main" id="{D5869E5B-63FA-4F56-BB96-0663F781972B}"/>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424160" y="166032"/>
            <a:ext cx="1425409" cy="1900546"/>
          </a:xfrm>
          <a:prstGeom prst="rect">
            <a:avLst/>
          </a:prstGeom>
        </p:spPr>
      </p:pic>
      <p:sp>
        <p:nvSpPr>
          <p:cNvPr id="7" name="Text Placeholder 3">
            <a:extLst>
              <a:ext uri="{FF2B5EF4-FFF2-40B4-BE49-F238E27FC236}">
                <a16:creationId xmlns:a16="http://schemas.microsoft.com/office/drawing/2014/main" id="{F0811A18-FEAE-4785-A3E8-65890D526C4B}"/>
              </a:ext>
            </a:extLst>
          </p:cNvPr>
          <p:cNvSpPr txBox="1">
            <a:spLocks/>
          </p:cNvSpPr>
          <p:nvPr/>
        </p:nvSpPr>
        <p:spPr>
          <a:xfrm>
            <a:off x="882130" y="3703365"/>
            <a:ext cx="5351463" cy="387529"/>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a:latin typeface="Arial" panose="020B0604020202020204" pitchFamily="34" charset="0"/>
                <a:cs typeface="Arial" panose="020B0604020202020204" pitchFamily="34" charset="0"/>
                <a:hlinkClick r:id="rId4"/>
              </a:rPr>
              <a:t>Watch Danny on YouTube</a:t>
            </a:r>
            <a:endParaRPr lang="en-GB" dirty="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dirty="0"/>
          </a:p>
        </p:txBody>
      </p:sp>
    </p:spTree>
    <p:extLst>
      <p:ext uri="{BB962C8B-B14F-4D97-AF65-F5344CB8AC3E}">
        <p14:creationId xmlns:p14="http://schemas.microsoft.com/office/powerpoint/2010/main" val="9535980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8A39211-37EF-4294-ADF9-C260DF8AE1F9}"/>
              </a:ext>
            </a:extLst>
          </p:cNvPr>
          <p:cNvSpPr>
            <a:spLocks noGrp="1"/>
          </p:cNvSpPr>
          <p:nvPr>
            <p:ph type="body" sz="quarter" idx="11"/>
          </p:nvPr>
        </p:nvSpPr>
        <p:spPr>
          <a:xfrm>
            <a:off x="7591322" y="4669189"/>
            <a:ext cx="4205823" cy="1388244"/>
          </a:xfrm>
        </p:spPr>
        <p:txBody>
          <a:bodyPr>
            <a:normAutofit/>
          </a:bodyPr>
          <a:lstStyle/>
          <a:p>
            <a:pPr marL="0" indent="0" algn="ctr">
              <a:buNone/>
            </a:pPr>
            <a:r>
              <a:rPr lang="en-GB" dirty="0">
                <a:latin typeface="Arial" panose="020B0604020202020204" pitchFamily="34" charset="0"/>
                <a:cs typeface="Arial" panose="020B0604020202020204" pitchFamily="34" charset="0"/>
              </a:rPr>
              <a:t>Note down your thoughts and compare with the next slide.</a:t>
            </a:r>
          </a:p>
        </p:txBody>
      </p:sp>
      <p:sp>
        <p:nvSpPr>
          <p:cNvPr id="4" name="Cloud 3">
            <a:extLst>
              <a:ext uri="{FF2B5EF4-FFF2-40B4-BE49-F238E27FC236}">
                <a16:creationId xmlns:a16="http://schemas.microsoft.com/office/drawing/2014/main" id="{7C7930D2-588D-40F6-B81E-9492B6FCBE41}"/>
              </a:ext>
            </a:extLst>
          </p:cNvPr>
          <p:cNvSpPr/>
          <p:nvPr/>
        </p:nvSpPr>
        <p:spPr>
          <a:xfrm>
            <a:off x="525484" y="1680311"/>
            <a:ext cx="5181387" cy="3683000"/>
          </a:xfrm>
          <a:prstGeom prst="cloud">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390370E6-C2A0-4D09-9B30-3FCB6DD8150D}"/>
              </a:ext>
            </a:extLst>
          </p:cNvPr>
          <p:cNvSpPr/>
          <p:nvPr/>
        </p:nvSpPr>
        <p:spPr>
          <a:xfrm>
            <a:off x="5088968" y="4546763"/>
            <a:ext cx="707666" cy="706724"/>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9A8187B-B1E0-4921-89F1-9B6DB8A06430}"/>
              </a:ext>
            </a:extLst>
          </p:cNvPr>
          <p:cNvSpPr/>
          <p:nvPr/>
        </p:nvSpPr>
        <p:spPr>
          <a:xfrm>
            <a:off x="5718377" y="5265934"/>
            <a:ext cx="483339" cy="463170"/>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E7EC16E1-E231-42C1-8ECA-F186CD4C63E5}"/>
              </a:ext>
            </a:extLst>
          </p:cNvPr>
          <p:cNvSpPr/>
          <p:nvPr/>
        </p:nvSpPr>
        <p:spPr>
          <a:xfrm>
            <a:off x="6201716" y="5685431"/>
            <a:ext cx="383996" cy="354888"/>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 Placeholder 4">
            <a:extLst>
              <a:ext uri="{FF2B5EF4-FFF2-40B4-BE49-F238E27FC236}">
                <a16:creationId xmlns:a16="http://schemas.microsoft.com/office/drawing/2014/main" id="{65786EA0-D2BB-4186-82FF-74AA440AECCF}"/>
              </a:ext>
            </a:extLst>
          </p:cNvPr>
          <p:cNvSpPr txBox="1">
            <a:spLocks/>
          </p:cNvSpPr>
          <p:nvPr/>
        </p:nvSpPr>
        <p:spPr>
          <a:xfrm>
            <a:off x="1138548" y="2612152"/>
            <a:ext cx="3600235" cy="2450811"/>
          </a:xfrm>
          <a:prstGeom prst="rect">
            <a:avLst/>
          </a:prstGeom>
        </p:spPr>
        <p:txBody>
          <a:bodyPr vert="horz" lIns="91440" tIns="180000" rIns="91440" bIns="45720" rtlCol="0">
            <a:noAutofit/>
          </a:bodyPr>
          <a:lstStyle>
            <a:lvl1pPr marL="457200" indent="-457200" algn="l" defTabSz="914400" rtl="0" eaLnBrk="1" latinLnBrk="0" hangingPunct="1">
              <a:lnSpc>
                <a:spcPct val="90000"/>
              </a:lnSpc>
              <a:spcBef>
                <a:spcPts val="1000"/>
              </a:spcBef>
              <a:spcAft>
                <a:spcPts val="1000"/>
              </a:spcAft>
              <a:buClr>
                <a:srgbClr val="00AEEF"/>
              </a:buClr>
              <a:buFont typeface="Wingdings" pitchFamily="2" charset="2"/>
              <a:buChar char="§"/>
              <a:defRPr sz="2800" kern="1200">
                <a:solidFill>
                  <a:schemeClr val="tx1"/>
                </a:solidFill>
                <a:latin typeface="+mn-lt"/>
                <a:ea typeface="+mn-ea"/>
                <a:cs typeface="+mn-cs"/>
              </a:defRPr>
            </a:lvl1pPr>
            <a:lvl2pPr marL="800100" indent="-342900" algn="l" defTabSz="914400" rtl="0" eaLnBrk="1" latinLnBrk="0" hangingPunct="1">
              <a:lnSpc>
                <a:spcPct val="90000"/>
              </a:lnSpc>
              <a:spcBef>
                <a:spcPts val="500"/>
              </a:spcBef>
              <a:buClr>
                <a:schemeClr val="tx1"/>
              </a:buClr>
              <a:buFont typeface="Wingdings"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00AEEF"/>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400" dirty="0">
                <a:solidFill>
                  <a:srgbClr val="00B0F0"/>
                </a:solidFill>
                <a:latin typeface="Arial" panose="020B0604020202020204" pitchFamily="34" charset="0"/>
                <a:cs typeface="Arial" panose="020B0604020202020204" pitchFamily="34" charset="0"/>
              </a:rPr>
              <a:t>What is needed for every child to be able to enjoy all their rights fairly and equally?</a:t>
            </a:r>
          </a:p>
        </p:txBody>
      </p:sp>
      <p:sp>
        <p:nvSpPr>
          <p:cNvPr id="14" name="Title 1">
            <a:extLst>
              <a:ext uri="{FF2B5EF4-FFF2-40B4-BE49-F238E27FC236}">
                <a16:creationId xmlns:a16="http://schemas.microsoft.com/office/drawing/2014/main" id="{3473AE6D-C3DF-432C-8AC2-C099C4FD1D7F}"/>
              </a:ext>
            </a:extLst>
          </p:cNvPr>
          <p:cNvSpPr>
            <a:spLocks noGrp="1"/>
          </p:cNvSpPr>
          <p:nvPr>
            <p:ph type="ctrTitle"/>
          </p:nvPr>
        </p:nvSpPr>
        <p:spPr>
          <a:xfrm>
            <a:off x="369525" y="442145"/>
            <a:ext cx="11587919" cy="877104"/>
          </a:xfrm>
        </p:spPr>
        <p:txBody>
          <a:bodyPr>
            <a:noAutofit/>
          </a:bodyPr>
          <a:lstStyle/>
          <a:p>
            <a:r>
              <a:rPr lang="en-GB" sz="2400" dirty="0"/>
              <a:t>  </a:t>
            </a:r>
          </a:p>
        </p:txBody>
      </p:sp>
      <p:sp>
        <p:nvSpPr>
          <p:cNvPr id="15" name="Title 2">
            <a:extLst>
              <a:ext uri="{FF2B5EF4-FFF2-40B4-BE49-F238E27FC236}">
                <a16:creationId xmlns:a16="http://schemas.microsoft.com/office/drawing/2014/main" id="{D050CF15-DFB4-4AB0-AF83-154B9DC6D927}"/>
              </a:ext>
            </a:extLst>
          </p:cNvPr>
          <p:cNvSpPr txBox="1">
            <a:spLocks/>
          </p:cNvSpPr>
          <p:nvPr/>
        </p:nvSpPr>
        <p:spPr>
          <a:xfrm>
            <a:off x="360000" y="261444"/>
            <a:ext cx="11247587" cy="87710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800" kern="1200" cap="all" spc="400" baseline="0">
                <a:solidFill>
                  <a:srgbClr val="00AEEF"/>
                </a:solidFill>
                <a:latin typeface="Univers Next Pro Condensed" panose="020B0906030202020203" pitchFamily="34" charset="0"/>
                <a:ea typeface="+mj-ea"/>
                <a:cs typeface="+mj-cs"/>
              </a:defRPr>
            </a:lvl1pPr>
          </a:lstStyle>
          <a:p>
            <a:r>
              <a:rPr lang="en-GB" dirty="0"/>
              <a:t>Exploring Article 2</a:t>
            </a:r>
          </a:p>
        </p:txBody>
      </p:sp>
    </p:spTree>
    <p:extLst>
      <p:ext uri="{BB962C8B-B14F-4D97-AF65-F5344CB8AC3E}">
        <p14:creationId xmlns:p14="http://schemas.microsoft.com/office/powerpoint/2010/main" val="36848980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19CE0EB-9064-441E-8E00-1290285670BD}"/>
              </a:ext>
            </a:extLst>
          </p:cNvPr>
          <p:cNvSpPr>
            <a:spLocks noGrp="1"/>
          </p:cNvSpPr>
          <p:nvPr>
            <p:ph type="body" sz="quarter" idx="11"/>
          </p:nvPr>
        </p:nvSpPr>
        <p:spPr>
          <a:xfrm>
            <a:off x="460208" y="1802892"/>
            <a:ext cx="10858500" cy="4092575"/>
          </a:xfrm>
        </p:spPr>
        <p:txBody>
          <a:bodyPr>
            <a:normAutofit fontScale="25000" lnSpcReduction="20000"/>
          </a:bodyPr>
          <a:lstStyle/>
          <a:p>
            <a:r>
              <a:rPr lang="en-GB" sz="6200" dirty="0">
                <a:latin typeface="Arial" panose="020B0604020202020204" pitchFamily="34" charset="0"/>
                <a:cs typeface="Arial" panose="020B0604020202020204" pitchFamily="34" charset="0"/>
              </a:rPr>
              <a:t>Every young person and child should know that their race, gender, ability, nationality (or other characteristic or identities) should not stop them enjoying all their rights.</a:t>
            </a:r>
          </a:p>
          <a:p>
            <a:r>
              <a:rPr lang="en-GB" sz="6200" dirty="0">
                <a:latin typeface="Arial" panose="020B0604020202020204" pitchFamily="34" charset="0"/>
                <a:cs typeface="Arial" panose="020B0604020202020204" pitchFamily="34" charset="0"/>
              </a:rPr>
              <a:t>Nobody should feel that they are treated differently because of who they are.</a:t>
            </a:r>
          </a:p>
          <a:p>
            <a:r>
              <a:rPr lang="en-GB" sz="6200" dirty="0">
                <a:latin typeface="Arial" panose="020B0604020202020204" pitchFamily="34" charset="0"/>
                <a:cs typeface="Arial" panose="020B0604020202020204" pitchFamily="34" charset="0"/>
              </a:rPr>
              <a:t>All people should accept, respect and value others for who they are.</a:t>
            </a:r>
          </a:p>
          <a:p>
            <a:r>
              <a:rPr lang="en-GB" sz="6200" dirty="0">
                <a:latin typeface="Arial" panose="020B0604020202020204" pitchFamily="34" charset="0"/>
                <a:cs typeface="Arial" panose="020B0604020202020204" pitchFamily="34" charset="0"/>
              </a:rPr>
              <a:t>All schools should teach and practise and actively celebrate respect for all.</a:t>
            </a:r>
          </a:p>
          <a:p>
            <a:r>
              <a:rPr lang="en-GB" sz="6200" dirty="0">
                <a:latin typeface="Arial" panose="020B0604020202020204" pitchFamily="34" charset="0"/>
                <a:cs typeface="Arial" panose="020B0604020202020204" pitchFamily="34" charset="0"/>
              </a:rPr>
              <a:t>Learning should include opportunities to empathise with those who are discriminated against.</a:t>
            </a:r>
          </a:p>
          <a:p>
            <a:r>
              <a:rPr lang="en-GB" sz="6200" dirty="0">
                <a:latin typeface="Arial" panose="020B0604020202020204" pitchFamily="34" charset="0"/>
                <a:cs typeface="Arial" panose="020B0604020202020204" pitchFamily="34" charset="0"/>
              </a:rPr>
              <a:t>Government decisions and the law should show the way against all forms of discrimination.</a:t>
            </a:r>
          </a:p>
          <a:p>
            <a:r>
              <a:rPr lang="en-GB" sz="6200" dirty="0">
                <a:latin typeface="Arial" panose="020B0604020202020204" pitchFamily="34" charset="0"/>
                <a:cs typeface="Arial" panose="020B0604020202020204" pitchFamily="34" charset="0"/>
              </a:rPr>
              <a:t>Everyone should be open to the fact that we all have prejudices and be ready to challenge them.</a:t>
            </a:r>
          </a:p>
          <a:p>
            <a:r>
              <a:rPr lang="en-GB" sz="6200" dirty="0">
                <a:latin typeface="Arial" panose="020B0604020202020204" pitchFamily="34" charset="0"/>
                <a:cs typeface="Arial" panose="020B0604020202020204" pitchFamily="34" charset="0"/>
              </a:rPr>
              <a:t>People challenge and speak up about any discrimination they experience or see.</a:t>
            </a:r>
          </a:p>
          <a:p>
            <a:r>
              <a:rPr lang="en-GB" sz="6200" dirty="0">
                <a:latin typeface="Arial" panose="020B0604020202020204" pitchFamily="34" charset="0"/>
                <a:cs typeface="Arial" panose="020B0604020202020204" pitchFamily="34" charset="0"/>
              </a:rPr>
              <a:t>Newspapers and other information sources should promote and celebrate diversity and inclusion.</a:t>
            </a:r>
          </a:p>
          <a:p>
            <a:pPr marL="0" indent="0">
              <a:buNone/>
            </a:pPr>
            <a:r>
              <a:rPr lang="en-GB" sz="6200" dirty="0">
                <a:latin typeface="Arial" panose="020B0604020202020204" pitchFamily="34" charset="0"/>
                <a:cs typeface="Arial" panose="020B0604020202020204" pitchFamily="34" charset="0"/>
              </a:rPr>
              <a:t>What else did you think of? Are there any other characteristics or identities that might cause a person to be discriminated against?</a:t>
            </a:r>
          </a:p>
        </p:txBody>
      </p:sp>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How many of these did you get?</a:t>
            </a:r>
          </a:p>
        </p:txBody>
      </p:sp>
    </p:spTree>
    <p:extLst>
      <p:ext uri="{BB962C8B-B14F-4D97-AF65-F5344CB8AC3E}">
        <p14:creationId xmlns:p14="http://schemas.microsoft.com/office/powerpoint/2010/main" val="16068225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3" name="Rectangle 12">
            <a:extLst>
              <a:ext uri="{FF2B5EF4-FFF2-40B4-BE49-F238E27FC236}">
                <a16:creationId xmlns:a16="http://schemas.microsoft.com/office/drawing/2014/main" id="{46321322-9A6E-421F-85A0-224A33516ACA}"/>
              </a:ext>
            </a:extLst>
          </p:cNvPr>
          <p:cNvSpPr/>
          <p:nvPr/>
        </p:nvSpPr>
        <p:spPr>
          <a:xfrm rot="20916146">
            <a:off x="392257" y="1342205"/>
            <a:ext cx="4301864" cy="3447098"/>
          </a:xfrm>
          <a:prstGeom prst="rect">
            <a:avLst/>
          </a:prstGeom>
        </p:spPr>
        <p:txBody>
          <a:bodyPr wrap="square">
            <a:spAutoFit/>
          </a:bodyPr>
          <a:lstStyle/>
          <a:p>
            <a:r>
              <a:rPr lang="en-GB" sz="2800" dirty="0">
                <a:latin typeface="Arial" panose="020B0604020202020204" pitchFamily="34" charset="0"/>
                <a:cs typeface="Arial" panose="020B0604020202020204" pitchFamily="34" charset="0"/>
              </a:rPr>
              <a:t>All these activities are related to… </a:t>
            </a: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4732AD66-E745-4C04-AA65-02C71BBDAD5F}"/>
              </a:ext>
            </a:extLst>
          </p:cNvPr>
          <p:cNvSpPr/>
          <p:nvPr/>
        </p:nvSpPr>
        <p:spPr>
          <a:xfrm>
            <a:off x="94073" y="5764425"/>
            <a:ext cx="6096000" cy="707886"/>
          </a:xfrm>
          <a:prstGeom prst="rect">
            <a:avLst/>
          </a:prstGeom>
        </p:spPr>
        <p:txBody>
          <a:bodyPr>
            <a:spAutoFit/>
          </a:bodyPr>
          <a:lstStyle/>
          <a:p>
            <a:r>
              <a:rPr lang="en-GB" sz="2000" dirty="0">
                <a:latin typeface="Arial" panose="020B0604020202020204" pitchFamily="34" charset="0"/>
                <a:cs typeface="Arial" panose="020B0604020202020204" pitchFamily="34" charset="0"/>
              </a:rPr>
              <a:t>You don’t need to do every single activity </a:t>
            </a:r>
          </a:p>
          <a:p>
            <a:r>
              <a:rPr lang="en-GB" sz="2000" dirty="0">
                <a:latin typeface="Arial" panose="020B0604020202020204" pitchFamily="34" charset="0"/>
                <a:cs typeface="Arial" panose="020B0604020202020204" pitchFamily="34" charset="0"/>
              </a:rPr>
              <a:t>but if you have time you can do more than one. </a:t>
            </a:r>
          </a:p>
        </p:txBody>
      </p:sp>
      <p:sp>
        <p:nvSpPr>
          <p:cNvPr id="23" name="Flowchart: Connector 22">
            <a:extLst>
              <a:ext uri="{FF2B5EF4-FFF2-40B4-BE49-F238E27FC236}">
                <a16:creationId xmlns:a16="http://schemas.microsoft.com/office/drawing/2014/main" id="{CE4DDDAC-439A-4F2E-8CEC-D225DD3D6797}"/>
              </a:ext>
            </a:extLst>
          </p:cNvPr>
          <p:cNvSpPr/>
          <p:nvPr/>
        </p:nvSpPr>
        <p:spPr>
          <a:xfrm>
            <a:off x="5552420" y="148787"/>
            <a:ext cx="3040721" cy="3076116"/>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Imagine that you are treated differently and not allowed to go to school, have friends and play because of the colour of your hair. … How would this feel? What would you say and do? Discuss this with the grown ups at home.</a:t>
            </a:r>
          </a:p>
        </p:txBody>
      </p:sp>
      <p:pic>
        <p:nvPicPr>
          <p:cNvPr id="14" name="Graphic 13">
            <a:extLst>
              <a:ext uri="{FF2B5EF4-FFF2-40B4-BE49-F238E27FC236}">
                <a16:creationId xmlns:a16="http://schemas.microsoft.com/office/drawing/2014/main" id="{82E51673-FF98-4747-9C11-5B7AFB46C8DA}"/>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360000" y="2892803"/>
            <a:ext cx="2039742" cy="2719656"/>
          </a:xfrm>
          <a:prstGeom prst="rect">
            <a:avLst/>
          </a:prstGeom>
        </p:spPr>
      </p:pic>
      <p:sp>
        <p:nvSpPr>
          <p:cNvPr id="25" name="Flowchart: Connector 24">
            <a:extLst>
              <a:ext uri="{FF2B5EF4-FFF2-40B4-BE49-F238E27FC236}">
                <a16:creationId xmlns:a16="http://schemas.microsoft.com/office/drawing/2014/main" id="{5DBA6628-F645-4A31-9AFF-050A34306ED8}"/>
              </a:ext>
            </a:extLst>
          </p:cNvPr>
          <p:cNvSpPr/>
          <p:nvPr/>
        </p:nvSpPr>
        <p:spPr>
          <a:xfrm>
            <a:off x="3182879" y="2318739"/>
            <a:ext cx="3022848" cy="2860072"/>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Article 2 uses some words you might not know very well. Look up </a:t>
            </a:r>
            <a:r>
              <a:rPr lang="en-GB" sz="1400" i="1" dirty="0">
                <a:solidFill>
                  <a:srgbClr val="00B0F0"/>
                </a:solidFill>
                <a:latin typeface="Arial" panose="020B0604020202020204" pitchFamily="34" charset="0"/>
                <a:cs typeface="Arial" panose="020B0604020202020204" pitchFamily="34" charset="0"/>
              </a:rPr>
              <a:t>discrimination, ethnicity, race </a:t>
            </a:r>
            <a:r>
              <a:rPr lang="en-GB" sz="1400" dirty="0">
                <a:solidFill>
                  <a:srgbClr val="00B0F0"/>
                </a:solidFill>
                <a:latin typeface="Arial" panose="020B0604020202020204" pitchFamily="34" charset="0"/>
                <a:cs typeface="Arial" panose="020B0604020202020204" pitchFamily="34" charset="0"/>
              </a:rPr>
              <a:t>and </a:t>
            </a:r>
            <a:r>
              <a:rPr lang="en-GB" sz="1400" i="1" dirty="0">
                <a:solidFill>
                  <a:srgbClr val="00B0F0"/>
                </a:solidFill>
                <a:latin typeface="Arial" panose="020B0604020202020204" pitchFamily="34" charset="0"/>
                <a:cs typeface="Arial" panose="020B0604020202020204" pitchFamily="34" charset="0"/>
              </a:rPr>
              <a:t>gender</a:t>
            </a:r>
            <a:r>
              <a:rPr lang="en-GB" sz="1400" dirty="0">
                <a:solidFill>
                  <a:srgbClr val="00B0F0"/>
                </a:solidFill>
                <a:latin typeface="Arial" panose="020B0604020202020204" pitchFamily="34" charset="0"/>
                <a:cs typeface="Arial" panose="020B0604020202020204" pitchFamily="34" charset="0"/>
              </a:rPr>
              <a:t> to find out what they mean. Try to explain Article 2 to somebody at home now that you know the meaning of these words.</a:t>
            </a:r>
          </a:p>
          <a:p>
            <a:pPr algn="ctr"/>
            <a:endParaRPr lang="en-GB" sz="1400" dirty="0">
              <a:solidFill>
                <a:srgbClr val="00B0F0"/>
              </a:solidFill>
              <a:latin typeface="Arial" panose="020B0604020202020204" pitchFamily="34" charset="0"/>
              <a:cs typeface="Arial" panose="020B0604020202020204" pitchFamily="34" charset="0"/>
            </a:endParaRPr>
          </a:p>
        </p:txBody>
      </p:sp>
      <p:sp>
        <p:nvSpPr>
          <p:cNvPr id="26" name="Flowchart: Connector 25">
            <a:extLst>
              <a:ext uri="{FF2B5EF4-FFF2-40B4-BE49-F238E27FC236}">
                <a16:creationId xmlns:a16="http://schemas.microsoft.com/office/drawing/2014/main" id="{4D172801-D875-47C5-89BF-9BD0B4B7F8D0}"/>
              </a:ext>
            </a:extLst>
          </p:cNvPr>
          <p:cNvSpPr/>
          <p:nvPr/>
        </p:nvSpPr>
        <p:spPr>
          <a:xfrm>
            <a:off x="8726105" y="699996"/>
            <a:ext cx="3371822" cy="3332512"/>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Being happy and proud about who we are as people is important. Have you read ‘The Flamingo Who Didn’t Want To Be Pink’? Watch </a:t>
            </a:r>
            <a:r>
              <a:rPr lang="en-GB" sz="1400" dirty="0">
                <a:solidFill>
                  <a:srgbClr val="00B0F0"/>
                </a:solidFill>
                <a:latin typeface="Arial"/>
                <a:cs typeface="Arial"/>
                <a:hlinkClick r:id="rId6"/>
              </a:rPr>
              <a:t>the story</a:t>
            </a:r>
            <a:r>
              <a:rPr lang="en-GB" sz="1400" dirty="0">
                <a:solidFill>
                  <a:srgbClr val="00B0F0"/>
                </a:solidFill>
                <a:latin typeface="Arial"/>
                <a:cs typeface="Arial"/>
              </a:rPr>
              <a:t> made by children at William Tyndale School. Try to get all your family and friends to tell you the best things they like about being themselves and the best things about you.</a:t>
            </a:r>
            <a:endParaRPr lang="en-GB" sz="1400" dirty="0">
              <a:solidFill>
                <a:srgbClr val="00B0F0"/>
              </a:solidFill>
              <a:latin typeface="Arial" panose="020B0604020202020204" pitchFamily="34" charset="0"/>
              <a:cs typeface="Arial" panose="020B0604020202020204" pitchFamily="34" charset="0"/>
            </a:endParaRPr>
          </a:p>
        </p:txBody>
      </p:sp>
      <p:sp>
        <p:nvSpPr>
          <p:cNvPr id="28" name="Flowchart: Connector 27">
            <a:extLst>
              <a:ext uri="{FF2B5EF4-FFF2-40B4-BE49-F238E27FC236}">
                <a16:creationId xmlns:a16="http://schemas.microsoft.com/office/drawing/2014/main" id="{FA4FF9F6-4CE8-43C3-B5C8-9A9A01C05E6D}"/>
              </a:ext>
            </a:extLst>
          </p:cNvPr>
          <p:cNvSpPr/>
          <p:nvPr/>
        </p:nvSpPr>
        <p:spPr>
          <a:xfrm>
            <a:off x="6029457" y="3732788"/>
            <a:ext cx="3154679" cy="3076116"/>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Think of somewhere that you know well. It might be a library, a park or a swimming pool. Does it welcome everyone? Can all children take part there equally? Talk to your friends or family about what could make this place better for everyone.</a:t>
            </a:r>
          </a:p>
        </p:txBody>
      </p:sp>
      <p:pic>
        <p:nvPicPr>
          <p:cNvPr id="2" name="Online Media 1" title="The Flamingo Who Didn't Want To Be Pink">
            <a:hlinkClick r:id="" action="ppaction://media"/>
            <a:extLst>
              <a:ext uri="{FF2B5EF4-FFF2-40B4-BE49-F238E27FC236}">
                <a16:creationId xmlns:a16="http://schemas.microsoft.com/office/drawing/2014/main" id="{E7D8E387-6972-492C-8B0E-F39B27521C95}"/>
              </a:ext>
            </a:extLst>
          </p:cNvPr>
          <p:cNvPicPr>
            <a:picLocks noRot="1" noChangeAspect="1"/>
          </p:cNvPicPr>
          <p:nvPr>
            <a:videoFile r:link="rId1"/>
          </p:nvPr>
        </p:nvPicPr>
        <p:blipFill>
          <a:blip r:embed="rId7"/>
          <a:stretch>
            <a:fillRect/>
          </a:stretch>
        </p:blipFill>
        <p:spPr>
          <a:xfrm>
            <a:off x="9283749" y="3893764"/>
            <a:ext cx="2714564" cy="1526942"/>
          </a:xfrm>
          <a:prstGeom prst="rect">
            <a:avLst/>
          </a:prstGeom>
        </p:spPr>
      </p:pic>
    </p:spTree>
    <p:extLst>
      <p:ext uri="{BB962C8B-B14F-4D97-AF65-F5344CB8AC3E}">
        <p14:creationId xmlns:p14="http://schemas.microsoft.com/office/powerpoint/2010/main" val="1331035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2" name="Flowchart: Connector 11">
            <a:extLst>
              <a:ext uri="{FF2B5EF4-FFF2-40B4-BE49-F238E27FC236}">
                <a16:creationId xmlns:a16="http://schemas.microsoft.com/office/drawing/2014/main" id="{E98352C2-5E5F-4F4B-94FA-3F50E2EE45ED}"/>
              </a:ext>
            </a:extLst>
          </p:cNvPr>
          <p:cNvSpPr/>
          <p:nvPr/>
        </p:nvSpPr>
        <p:spPr>
          <a:xfrm>
            <a:off x="6324049" y="129475"/>
            <a:ext cx="3154679" cy="3002280"/>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Think about people through history who have campaigned against unfair discrimination Martin Luther King Jnr; Dame </a:t>
            </a:r>
            <a:r>
              <a:rPr lang="en-GB" sz="1400" dirty="0" err="1">
                <a:solidFill>
                  <a:srgbClr val="00B0F0"/>
                </a:solidFill>
                <a:latin typeface="Arial"/>
                <a:cs typeface="Arial"/>
              </a:rPr>
              <a:t>Tanni</a:t>
            </a:r>
            <a:r>
              <a:rPr lang="en-GB" sz="1400" dirty="0">
                <a:solidFill>
                  <a:srgbClr val="00B0F0"/>
                </a:solidFill>
                <a:latin typeface="Arial"/>
                <a:cs typeface="Arial"/>
              </a:rPr>
              <a:t> Grey Thompson, Malala Yousufzai. Find out more about what they campaigned for and share what you find with a friend.</a:t>
            </a:r>
          </a:p>
        </p:txBody>
      </p:sp>
      <p:pic>
        <p:nvPicPr>
          <p:cNvPr id="6" name="Picture 5" descr="A close up of a logo&#10;&#10;Description automatically generated">
            <a:extLst>
              <a:ext uri="{FF2B5EF4-FFF2-40B4-BE49-F238E27FC236}">
                <a16:creationId xmlns:a16="http://schemas.microsoft.com/office/drawing/2014/main" id="{ED8622F8-2068-4B76-93B5-EB59FAC50BD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939069" y="3618515"/>
            <a:ext cx="6407207" cy="3147698"/>
          </a:xfrm>
          <a:prstGeom prst="rect">
            <a:avLst/>
          </a:prstGeom>
        </p:spPr>
      </p:pic>
      <p:sp>
        <p:nvSpPr>
          <p:cNvPr id="21" name="Flowchart: Connector 20">
            <a:extLst>
              <a:ext uri="{FF2B5EF4-FFF2-40B4-BE49-F238E27FC236}">
                <a16:creationId xmlns:a16="http://schemas.microsoft.com/office/drawing/2014/main" id="{BDF47FCD-6C98-4C4E-A388-6B51198825FA}"/>
              </a:ext>
            </a:extLst>
          </p:cNvPr>
          <p:cNvSpPr/>
          <p:nvPr/>
        </p:nvSpPr>
        <p:spPr>
          <a:xfrm>
            <a:off x="9215461" y="1710874"/>
            <a:ext cx="2976539" cy="2859143"/>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Look at these images illustrating </a:t>
            </a:r>
            <a:r>
              <a:rPr lang="en-GB" sz="1400" i="1" dirty="0">
                <a:solidFill>
                  <a:srgbClr val="00B0F0"/>
                </a:solidFill>
                <a:latin typeface="Arial"/>
                <a:cs typeface="Arial"/>
              </a:rPr>
              <a:t>Equality</a:t>
            </a:r>
            <a:r>
              <a:rPr lang="en-GB" sz="1400" dirty="0">
                <a:solidFill>
                  <a:srgbClr val="00B0F0"/>
                </a:solidFill>
                <a:latin typeface="Arial"/>
                <a:cs typeface="Arial"/>
              </a:rPr>
              <a:t>, </a:t>
            </a:r>
            <a:r>
              <a:rPr lang="en-GB" sz="1400" i="1" dirty="0">
                <a:solidFill>
                  <a:srgbClr val="00B0F0"/>
                </a:solidFill>
                <a:latin typeface="Arial"/>
                <a:cs typeface="Arial"/>
              </a:rPr>
              <a:t>Diversity</a:t>
            </a:r>
            <a:r>
              <a:rPr lang="en-GB" sz="1400" dirty="0">
                <a:solidFill>
                  <a:srgbClr val="00B0F0"/>
                </a:solidFill>
                <a:latin typeface="Arial"/>
                <a:cs typeface="Arial"/>
              </a:rPr>
              <a:t> and </a:t>
            </a:r>
            <a:r>
              <a:rPr lang="en-GB" sz="1400" i="1" dirty="0">
                <a:solidFill>
                  <a:srgbClr val="00B0F0"/>
                </a:solidFill>
                <a:latin typeface="Arial"/>
                <a:cs typeface="Arial"/>
              </a:rPr>
              <a:t>Inclusion</a:t>
            </a:r>
            <a:r>
              <a:rPr lang="en-GB" sz="1400" dirty="0">
                <a:solidFill>
                  <a:srgbClr val="00B0F0"/>
                </a:solidFill>
                <a:latin typeface="Arial"/>
                <a:cs typeface="Arial"/>
              </a:rPr>
              <a:t>. Create a poster showing these images with a written caption explaining what each word means and why Article 2: Non-Discrimination is important. </a:t>
            </a:r>
          </a:p>
        </p:txBody>
      </p:sp>
      <p:sp>
        <p:nvSpPr>
          <p:cNvPr id="22" name="Flowchart: Connector 21">
            <a:extLst>
              <a:ext uri="{FF2B5EF4-FFF2-40B4-BE49-F238E27FC236}">
                <a16:creationId xmlns:a16="http://schemas.microsoft.com/office/drawing/2014/main" id="{83B3CD56-3D95-4CF6-AA54-C510728711AF}"/>
              </a:ext>
            </a:extLst>
          </p:cNvPr>
          <p:cNvSpPr/>
          <p:nvPr/>
        </p:nvSpPr>
        <p:spPr>
          <a:xfrm>
            <a:off x="845724" y="3869823"/>
            <a:ext cx="2811876" cy="2726733"/>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The charity Childline has an informative page about discrimination, hate crime and equality. Have </a:t>
            </a:r>
            <a:r>
              <a:rPr lang="en-GB" sz="1400" dirty="0">
                <a:solidFill>
                  <a:srgbClr val="00B0F0"/>
                </a:solidFill>
                <a:latin typeface="Arial"/>
                <a:cs typeface="Arial"/>
                <a:hlinkClick r:id="rId5"/>
              </a:rPr>
              <a:t>a look here </a:t>
            </a:r>
            <a:r>
              <a:rPr lang="en-GB" sz="1400" dirty="0">
                <a:solidFill>
                  <a:srgbClr val="00B0F0"/>
                </a:solidFill>
                <a:latin typeface="Arial"/>
                <a:cs typeface="Arial"/>
              </a:rPr>
              <a:t>and share with your friends something new that you found out about these issues.</a:t>
            </a:r>
          </a:p>
        </p:txBody>
      </p:sp>
      <p:sp>
        <p:nvSpPr>
          <p:cNvPr id="23" name="Flowchart: Connector 22">
            <a:extLst>
              <a:ext uri="{FF2B5EF4-FFF2-40B4-BE49-F238E27FC236}">
                <a16:creationId xmlns:a16="http://schemas.microsoft.com/office/drawing/2014/main" id="{7AF853FC-8DAA-4F4F-A414-853E164DD8FE}"/>
              </a:ext>
            </a:extLst>
          </p:cNvPr>
          <p:cNvSpPr/>
          <p:nvPr/>
        </p:nvSpPr>
        <p:spPr>
          <a:xfrm>
            <a:off x="3178850" y="1203522"/>
            <a:ext cx="3154679" cy="3002280"/>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Discrimination is against rights – in the UK it’s also against the law.  </a:t>
            </a:r>
            <a:r>
              <a:rPr lang="en-GB" sz="1400" dirty="0">
                <a:solidFill>
                  <a:srgbClr val="00B0F0"/>
                </a:solidFill>
                <a:latin typeface="Arial"/>
                <a:cs typeface="Arial"/>
                <a:hlinkClick r:id="rId6"/>
              </a:rPr>
              <a:t>Watch this video</a:t>
            </a:r>
            <a:r>
              <a:rPr lang="en-GB" sz="1400" dirty="0">
                <a:solidFill>
                  <a:srgbClr val="00B0F0"/>
                </a:solidFill>
                <a:latin typeface="Arial"/>
                <a:cs typeface="Arial"/>
              </a:rPr>
              <a:t> to learn more.</a:t>
            </a:r>
            <a:r>
              <a:rPr lang="en-GB" sz="1400" dirty="0">
                <a:solidFill>
                  <a:srgbClr val="00B0F0"/>
                </a:solidFill>
                <a:latin typeface="Arial"/>
                <a:cs typeface="Arial"/>
                <a:hlinkClick r:id="rId6"/>
              </a:rPr>
              <a:t>  </a:t>
            </a:r>
            <a:r>
              <a:rPr lang="en-GB" sz="1400" dirty="0">
                <a:solidFill>
                  <a:srgbClr val="00B0F0"/>
                </a:solidFill>
                <a:latin typeface="Arial"/>
                <a:cs typeface="Arial"/>
              </a:rPr>
              <a:t>The video says ‘set a good example’ – how can you do this in school? Discuss this with your friends safely online or send a message to your teachers.</a:t>
            </a:r>
          </a:p>
        </p:txBody>
      </p:sp>
      <p:pic>
        <p:nvPicPr>
          <p:cNvPr id="8" name="Online Media 7" title="Discrimination Explained for Kids | Pop'n'Olly | Olly Pike">
            <a:hlinkClick r:id="" action="ppaction://media"/>
            <a:extLst>
              <a:ext uri="{FF2B5EF4-FFF2-40B4-BE49-F238E27FC236}">
                <a16:creationId xmlns:a16="http://schemas.microsoft.com/office/drawing/2014/main" id="{EC59A49B-47E5-4B5D-8ADB-E10569C21E31}"/>
              </a:ext>
            </a:extLst>
          </p:cNvPr>
          <p:cNvPicPr>
            <a:picLocks noRot="1" noChangeAspect="1"/>
          </p:cNvPicPr>
          <p:nvPr>
            <a:videoFile r:link="rId1"/>
          </p:nvPr>
        </p:nvPicPr>
        <p:blipFill>
          <a:blip r:embed="rId7"/>
          <a:stretch>
            <a:fillRect/>
          </a:stretch>
        </p:blipFill>
        <p:spPr>
          <a:xfrm>
            <a:off x="351568" y="1900389"/>
            <a:ext cx="3054445" cy="1718126"/>
          </a:xfrm>
          <a:prstGeom prst="rect">
            <a:avLst/>
          </a:prstGeom>
        </p:spPr>
      </p:pic>
    </p:spTree>
    <p:extLst>
      <p:ext uri="{BB962C8B-B14F-4D97-AF65-F5344CB8AC3E}">
        <p14:creationId xmlns:p14="http://schemas.microsoft.com/office/powerpoint/2010/main" val="4145417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41638-F573-4656-A222-BDE091EEEE96}"/>
              </a:ext>
            </a:extLst>
          </p:cNvPr>
          <p:cNvSpPr>
            <a:spLocks noGrp="1"/>
          </p:cNvSpPr>
          <p:nvPr>
            <p:ph type="ctrTitle"/>
          </p:nvPr>
        </p:nvSpPr>
        <p:spPr/>
        <p:txBody>
          <a:bodyPr/>
          <a:lstStyle/>
          <a:p>
            <a:r>
              <a:rPr lang="en-GB" dirty="0"/>
              <a:t>Reflection</a:t>
            </a:r>
          </a:p>
        </p:txBody>
      </p:sp>
      <p:sp>
        <p:nvSpPr>
          <p:cNvPr id="3" name="Subtitle 2">
            <a:extLst>
              <a:ext uri="{FF2B5EF4-FFF2-40B4-BE49-F238E27FC236}">
                <a16:creationId xmlns:a16="http://schemas.microsoft.com/office/drawing/2014/main" id="{EA897948-CC46-4511-8D62-469583C09E40}"/>
              </a:ext>
            </a:extLst>
          </p:cNvPr>
          <p:cNvSpPr>
            <a:spLocks noGrp="1"/>
          </p:cNvSpPr>
          <p:nvPr>
            <p:ph type="subTitle" idx="1"/>
          </p:nvPr>
        </p:nvSpPr>
        <p:spPr>
          <a:xfrm>
            <a:off x="431999" y="1735201"/>
            <a:ext cx="6558735" cy="3367742"/>
          </a:xfrm>
        </p:spPr>
        <p:txBody>
          <a:bodyPr>
            <a:normAutofit fontScale="55000" lnSpcReduction="20000"/>
          </a:bodyPr>
          <a:lstStyle/>
          <a:p>
            <a:pPr marL="0" indent="0">
              <a:buNone/>
            </a:pPr>
            <a:r>
              <a:rPr lang="en-GB" sz="3600" b="1" dirty="0"/>
              <a:t>Try to find somewhere peaceful and spend a few minutes being quiet and still … then think about these questions…</a:t>
            </a:r>
          </a:p>
          <a:p>
            <a:r>
              <a:rPr lang="en-GB" sz="3600" dirty="0"/>
              <a:t>What makes you different from everyone else? What makes you proud to be you? </a:t>
            </a:r>
          </a:p>
          <a:p>
            <a:r>
              <a:rPr lang="en-GB" sz="3600" dirty="0"/>
              <a:t>What could you do or say to other people to help them feel positive about who they are as people?</a:t>
            </a:r>
          </a:p>
          <a:p>
            <a:r>
              <a:rPr lang="en-GB" sz="3600" dirty="0"/>
              <a:t>When you see or hear racism and other forms of discrimination what do you do to challenge what you are witnessing?</a:t>
            </a:r>
          </a:p>
          <a:p>
            <a:pPr marL="0" indent="0">
              <a:buNone/>
            </a:pPr>
            <a:r>
              <a:rPr lang="en-GB" sz="3600" b="1" dirty="0"/>
              <a:t>Write down your thoughts and if you want share this back with your teacher, friends or family. </a:t>
            </a:r>
          </a:p>
          <a:p>
            <a:pPr marL="0" indent="0">
              <a:buNone/>
            </a:pPr>
            <a:endParaRPr lang="en-GB" dirty="0"/>
          </a:p>
        </p:txBody>
      </p:sp>
      <p:sp>
        <p:nvSpPr>
          <p:cNvPr id="7" name="Rectangle 6">
            <a:extLst>
              <a:ext uri="{FF2B5EF4-FFF2-40B4-BE49-F238E27FC236}">
                <a16:creationId xmlns:a16="http://schemas.microsoft.com/office/drawing/2014/main" id="{B19CA449-3212-4246-A73E-2E76B817EBC2}"/>
              </a:ext>
            </a:extLst>
          </p:cNvPr>
          <p:cNvSpPr/>
          <p:nvPr/>
        </p:nvSpPr>
        <p:spPr>
          <a:xfrm>
            <a:off x="107923" y="6357069"/>
            <a:ext cx="1391728" cy="369332"/>
          </a:xfrm>
          <a:prstGeom prst="rect">
            <a:avLst/>
          </a:prstGeom>
        </p:spPr>
        <p:txBody>
          <a:bodyPr wrap="none">
            <a:spAutoFit/>
          </a:bodyPr>
          <a:lstStyle/>
          <a:p>
            <a:endParaRPr lang="en-GB" sz="900" dirty="0">
              <a:latin typeface="Arial" panose="020B0604020202020204" pitchFamily="34" charset="0"/>
              <a:cs typeface="Arial" panose="020B0604020202020204" pitchFamily="34" charset="0"/>
            </a:endParaRPr>
          </a:p>
          <a:p>
            <a:r>
              <a:rPr lang="en-GB" sz="900" dirty="0"/>
              <a:t>Image: Beyond the Binary</a:t>
            </a:r>
          </a:p>
        </p:txBody>
      </p:sp>
      <p:pic>
        <p:nvPicPr>
          <p:cNvPr id="9" name="Picture 8" descr="A transmasculine person in a winter coat on the sidewalkA person walking down a city street&#10;">
            <a:extLst>
              <a:ext uri="{FF2B5EF4-FFF2-40B4-BE49-F238E27FC236}">
                <a16:creationId xmlns:a16="http://schemas.microsoft.com/office/drawing/2014/main" id="{6B088AC9-0C90-43A2-B56C-AA60961906F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62830" y="1735201"/>
            <a:ext cx="4481298" cy="3071930"/>
          </a:xfrm>
          <a:prstGeom prst="rect">
            <a:avLst/>
          </a:prstGeom>
        </p:spPr>
      </p:pic>
    </p:spTree>
    <p:extLst>
      <p:ext uri="{BB962C8B-B14F-4D97-AF65-F5344CB8AC3E}">
        <p14:creationId xmlns:p14="http://schemas.microsoft.com/office/powerpoint/2010/main" val="37685596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EDCBE65-BB2E-4F7B-9F7D-348AD5921A99}"/>
              </a:ext>
            </a:extLst>
          </p:cNvPr>
          <p:cNvSpPr>
            <a:spLocks noGrp="1"/>
          </p:cNvSpPr>
          <p:nvPr>
            <p:ph type="ctrTitle"/>
          </p:nvPr>
        </p:nvSpPr>
        <p:spPr/>
        <p:txBody>
          <a:bodyPr/>
          <a:lstStyle/>
          <a:p>
            <a:r>
              <a:rPr lang="en-GB" dirty="0"/>
              <a:t>Extension</a:t>
            </a:r>
          </a:p>
        </p:txBody>
      </p:sp>
      <p:sp>
        <p:nvSpPr>
          <p:cNvPr id="6" name="Subtitle 5">
            <a:extLst>
              <a:ext uri="{FF2B5EF4-FFF2-40B4-BE49-F238E27FC236}">
                <a16:creationId xmlns:a16="http://schemas.microsoft.com/office/drawing/2014/main" id="{45F1371C-B517-43B5-9C1D-3CCCE4F9C73C}"/>
              </a:ext>
            </a:extLst>
          </p:cNvPr>
          <p:cNvSpPr>
            <a:spLocks noGrp="1"/>
          </p:cNvSpPr>
          <p:nvPr>
            <p:ph type="subTitle" idx="1"/>
          </p:nvPr>
        </p:nvSpPr>
        <p:spPr>
          <a:xfrm>
            <a:off x="237126" y="1738858"/>
            <a:ext cx="6393600" cy="4017900"/>
          </a:xfrm>
        </p:spPr>
        <p:txBody>
          <a:bodyPr>
            <a:normAutofit fontScale="92500" lnSpcReduction="20000"/>
          </a:bodyPr>
          <a:lstStyle/>
          <a:p>
            <a:pPr marL="450900"/>
            <a:r>
              <a:rPr lang="en-GB" sz="2400" dirty="0"/>
              <a:t>History is full of examples of unfair discrimination often leading to terrible consequences. Have a look at the Convention and think about which other children’s rights might help to challenge prejudice and bring an end to discrimination. </a:t>
            </a:r>
          </a:p>
          <a:p>
            <a:pPr marL="450900"/>
            <a:r>
              <a:rPr lang="en-GB" sz="2400" dirty="0"/>
              <a:t>Create a charter of rights that you think are particularly important to keep in mind when thinking about challenging prejudice and brining and end to discrimination. </a:t>
            </a:r>
          </a:p>
          <a:p>
            <a:pPr marL="108000" indent="0">
              <a:buNone/>
            </a:pPr>
            <a:endParaRPr lang="en-GB" sz="2400" dirty="0"/>
          </a:p>
          <a:p>
            <a:pPr marL="0" indent="0">
              <a:buNone/>
            </a:pPr>
            <a:r>
              <a:rPr lang="en-GB" sz="2400" dirty="0"/>
              <a:t>You can find a summary of the whole Convention </a:t>
            </a:r>
            <a:r>
              <a:rPr lang="en-GB" sz="2400" dirty="0">
                <a:hlinkClick r:id="rId2"/>
              </a:rPr>
              <a:t>here</a:t>
            </a:r>
            <a:endParaRPr lang="en-GB" sz="2400" dirty="0"/>
          </a:p>
        </p:txBody>
      </p:sp>
      <p:sp>
        <p:nvSpPr>
          <p:cNvPr id="4" name="Rectangle 3">
            <a:extLst>
              <a:ext uri="{FF2B5EF4-FFF2-40B4-BE49-F238E27FC236}">
                <a16:creationId xmlns:a16="http://schemas.microsoft.com/office/drawing/2014/main" id="{163A710C-E1B3-4891-9867-3B559728A774}"/>
              </a:ext>
            </a:extLst>
          </p:cNvPr>
          <p:cNvSpPr/>
          <p:nvPr/>
        </p:nvSpPr>
        <p:spPr>
          <a:xfrm>
            <a:off x="107923" y="6357069"/>
            <a:ext cx="840295" cy="369332"/>
          </a:xfrm>
          <a:prstGeom prst="rect">
            <a:avLst/>
          </a:prstGeom>
        </p:spPr>
        <p:txBody>
          <a:bodyPr wrap="none">
            <a:spAutoFit/>
          </a:bodyPr>
          <a:lstStyle/>
          <a:p>
            <a:endParaRPr lang="en-GB" sz="900" dirty="0">
              <a:latin typeface="Arial" panose="020B0604020202020204" pitchFamily="34" charset="0"/>
              <a:cs typeface="Arial" panose="020B0604020202020204" pitchFamily="34" charset="0"/>
            </a:endParaRPr>
          </a:p>
          <a:p>
            <a:r>
              <a:rPr lang="en-GB" sz="900" dirty="0"/>
              <a:t>UNICEF/Dawe</a:t>
            </a:r>
          </a:p>
        </p:txBody>
      </p:sp>
    </p:spTree>
    <p:extLst>
      <p:ext uri="{BB962C8B-B14F-4D97-AF65-F5344CB8AC3E}">
        <p14:creationId xmlns:p14="http://schemas.microsoft.com/office/powerpoint/2010/main" val="9191323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6C292-7AF3-534D-A208-1B229C05261D}"/>
              </a:ext>
            </a:extLst>
          </p:cNvPr>
          <p:cNvSpPr>
            <a:spLocks noGrp="1"/>
          </p:cNvSpPr>
          <p:nvPr>
            <p:ph type="ctrTitle"/>
          </p:nvPr>
        </p:nvSpPr>
        <p:spPr>
          <a:xfrm>
            <a:off x="0" y="5167889"/>
            <a:ext cx="5136543" cy="1022569"/>
          </a:xfrm>
        </p:spPr>
        <p:txBody>
          <a:bodyPr/>
          <a:lstStyle/>
          <a:p>
            <a:r>
              <a:rPr lang="en-US" dirty="0"/>
              <a:t>Thank you</a:t>
            </a:r>
          </a:p>
        </p:txBody>
      </p:sp>
    </p:spTree>
    <p:extLst>
      <p:ext uri="{BB962C8B-B14F-4D97-AF65-F5344CB8AC3E}">
        <p14:creationId xmlns:p14="http://schemas.microsoft.com/office/powerpoint/2010/main" val="4576307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UK_Univers_Powerpoint_16.9_template" id="{E7465B0F-3A31-7345-A344-597C117D6CCC}" vid="{FC2F8100-4B7B-ED4C-AA18-18EF80D39A6F}"/>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UUK_Univers_Powerpoint_16.9_template</Template>
  <TotalTime>6361</TotalTime>
  <Words>1503</Words>
  <Application>Microsoft Macintosh PowerPoint</Application>
  <PresentationFormat>Widescreen</PresentationFormat>
  <Paragraphs>92</Paragraphs>
  <Slides>11</Slides>
  <Notes>5</Notes>
  <HiddenSlides>0</HiddenSlides>
  <MMClips>2</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11</vt:i4>
      </vt:variant>
    </vt:vector>
  </HeadingPairs>
  <TitlesOfParts>
    <vt:vector size="21" baseType="lpstr">
      <vt:lpstr>Arial</vt:lpstr>
      <vt:lpstr>Calibri</vt:lpstr>
      <vt:lpstr>Calibri Light</vt:lpstr>
      <vt:lpstr>Univers</vt:lpstr>
      <vt:lpstr>Univers Next Pro</vt:lpstr>
      <vt:lpstr>Univers Next Pro Condensed</vt:lpstr>
      <vt:lpstr>Univers Next Pro Light</vt:lpstr>
      <vt:lpstr>Wingdings</vt:lpstr>
      <vt:lpstr>Office Theme</vt:lpstr>
      <vt:lpstr>Custom Design</vt:lpstr>
      <vt:lpstr>PowerPoint Presentation</vt:lpstr>
      <vt:lpstr>Teacher slide</vt:lpstr>
      <vt:lpstr>Guess the article</vt:lpstr>
      <vt:lpstr>Introducing… Article 2</vt:lpstr>
      <vt:lpstr>  </vt:lpstr>
      <vt:lpstr>How many of these did you get?</vt:lpstr>
      <vt:lpstr>Activity Time</vt:lpstr>
      <vt:lpstr>Activity Time</vt:lpstr>
      <vt:lpstr>Reflection</vt:lpstr>
      <vt:lpstr>Extension</vt:lpstr>
      <vt:lpstr>Thank you</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UUK POWERPOINT TEMPLATE</dc:title>
  <dc:creator>Samantha Bradey</dc:creator>
  <cp:lastModifiedBy>Emma Jones</cp:lastModifiedBy>
  <cp:revision>435</cp:revision>
  <dcterms:created xsi:type="dcterms:W3CDTF">2020-04-07T09:32:00Z</dcterms:created>
  <dcterms:modified xsi:type="dcterms:W3CDTF">2020-06-11T11:06:37Z</dcterms:modified>
</cp:coreProperties>
</file>