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Lst>
  <p:notesMasterIdLst>
    <p:notesMasterId r:id="rId12"/>
  </p:notesMasterIdLst>
  <p:handoutMasterIdLst>
    <p:handoutMasterId r:id="rId13"/>
  </p:handoutMasterIdLst>
  <p:sldIdLst>
    <p:sldId id="275" r:id="rId2"/>
    <p:sldId id="276" r:id="rId3"/>
    <p:sldId id="277" r:id="rId4"/>
    <p:sldId id="278" r:id="rId5"/>
    <p:sldId id="279" r:id="rId6"/>
    <p:sldId id="280" r:id="rId7"/>
    <p:sldId id="281" r:id="rId8"/>
    <p:sldId id="282" r:id="rId9"/>
    <p:sldId id="283" r:id="rId10"/>
    <p:sldId id="284" r:id="rId11"/>
  </p:sldIdLst>
  <p:sldSz cx="9144000" cy="6858000" type="screen4x3"/>
  <p:notesSz cx="6858000" cy="9144000"/>
  <p:embeddedFontLst>
    <p:embeddedFont>
      <p:font typeface="Calibri" panose="020F0502020204030204" pitchFamily="34" charset="0"/>
      <p:regular r:id="rId14"/>
      <p:bold r:id="rId15"/>
      <p:italic r:id="rId16"/>
      <p:boldItalic r:id="rId17"/>
    </p:embeddedFont>
    <p:embeddedFont>
      <p:font typeface="Twinkl" pitchFamily="2" charset="0"/>
      <p:regular r:id="rId18"/>
      <p:bold r:id="rId1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8A0DB"/>
    <a:srgbClr val="DE1E5A"/>
    <a:srgbClr val="BC0105"/>
    <a:srgbClr val="4DB1E3"/>
    <a:srgbClr val="80C1EB"/>
    <a:srgbClr val="ACDDFC"/>
    <a:srgbClr val="FFFFFF"/>
    <a:srgbClr val="4AA1D9"/>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114" d="100"/>
          <a:sy n="114" d="100"/>
        </p:scale>
        <p:origin x="924" y="10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22/10/2019</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22/10/2019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3"/>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8468926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bwMode="auto">
          <a:xfrm>
            <a:off x="457197" y="444617"/>
            <a:ext cx="8220075" cy="5956183"/>
          </a:xfrm>
          <a:prstGeom prst="roundRect">
            <a:avLst>
              <a:gd name="adj" fmla="val 2043"/>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4" name="Title 1"/>
          <p:cNvSpPr txBox="1">
            <a:spLocks/>
          </p:cNvSpPr>
          <p:nvPr/>
        </p:nvSpPr>
        <p:spPr>
          <a:xfrm>
            <a:off x="582606" y="809973"/>
            <a:ext cx="7966707"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Aim</a:t>
            </a:r>
          </a:p>
        </p:txBody>
      </p:sp>
      <p:sp>
        <p:nvSpPr>
          <p:cNvPr id="5" name="Content Placeholder 15"/>
          <p:cNvSpPr txBox="1">
            <a:spLocks/>
          </p:cNvSpPr>
          <p:nvPr/>
        </p:nvSpPr>
        <p:spPr>
          <a:xfrm>
            <a:off x="582608" y="1349973"/>
            <a:ext cx="7966707" cy="3096192"/>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sz="1800" dirty="0"/>
              <a:t>To learn about how celebrating Diwali brings Sikhs and Hindus together.</a:t>
            </a:r>
          </a:p>
          <a:p>
            <a:pPr marL="0" indent="0" algn="ctr">
              <a:buNone/>
            </a:pPr>
            <a:endParaRPr lang="en-GB" dirty="0"/>
          </a:p>
          <a:p>
            <a:pPr marL="0" indent="0">
              <a:buNone/>
            </a:pPr>
            <a:r>
              <a:rPr lang="en-GB" sz="1800" b="1" dirty="0"/>
              <a:t>Learning Outcomes</a:t>
            </a:r>
          </a:p>
          <a:p>
            <a:r>
              <a:rPr lang="en-GB" dirty="0"/>
              <a:t>I know how Diwali is celebrated by both Sikhs and Hindus around the world.</a:t>
            </a:r>
          </a:p>
          <a:p>
            <a:r>
              <a:rPr lang="en-GB" sz="1800" dirty="0"/>
              <a:t>I understand why Diwali is celebrated.</a:t>
            </a:r>
          </a:p>
        </p:txBody>
      </p:sp>
    </p:spTree>
    <p:extLst>
      <p:ext uri="{BB962C8B-B14F-4D97-AF65-F5344CB8AC3E}">
        <p14:creationId xmlns:p14="http://schemas.microsoft.com/office/powerpoint/2010/main" val="34194420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Start Activity</a:t>
            </a:r>
          </a:p>
        </p:txBody>
      </p:sp>
      <p:sp>
        <p:nvSpPr>
          <p:cNvPr id="3" name="TextBox 2"/>
          <p:cNvSpPr txBox="1"/>
          <p:nvPr/>
        </p:nvSpPr>
        <p:spPr>
          <a:xfrm>
            <a:off x="457198" y="1610686"/>
            <a:ext cx="8220075" cy="369332"/>
          </a:xfrm>
          <a:prstGeom prst="rect">
            <a:avLst/>
          </a:prstGeom>
          <a:noFill/>
        </p:spPr>
        <p:txBody>
          <a:bodyPr wrap="square" rtlCol="0">
            <a:spAutoFit/>
          </a:bodyPr>
          <a:lstStyle/>
          <a:p>
            <a:pPr algn="ctr"/>
            <a:r>
              <a:rPr lang="en-GB" dirty="0"/>
              <a:t>Write down what you already know about Diwali.</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89624" y="2567333"/>
            <a:ext cx="4555222" cy="2929118"/>
          </a:xfrm>
          <a:prstGeom prst="rect">
            <a:avLst/>
          </a:prstGeom>
        </p:spPr>
      </p:pic>
    </p:spTree>
    <p:extLst>
      <p:ext uri="{BB962C8B-B14F-4D97-AF65-F5344CB8AC3E}">
        <p14:creationId xmlns:p14="http://schemas.microsoft.com/office/powerpoint/2010/main" val="14585229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Diwali for Hindus</a:t>
            </a:r>
          </a:p>
        </p:txBody>
      </p:sp>
      <p:sp>
        <p:nvSpPr>
          <p:cNvPr id="3" name="TextBox 2"/>
          <p:cNvSpPr txBox="1"/>
          <p:nvPr/>
        </p:nvSpPr>
        <p:spPr>
          <a:xfrm>
            <a:off x="830510" y="1652600"/>
            <a:ext cx="5288383" cy="4185761"/>
          </a:xfrm>
          <a:prstGeom prst="rect">
            <a:avLst/>
          </a:prstGeom>
          <a:noFill/>
        </p:spPr>
        <p:txBody>
          <a:bodyPr wrap="square" rtlCol="0">
            <a:spAutoFit/>
          </a:bodyPr>
          <a:lstStyle/>
          <a:p>
            <a:pPr>
              <a:spcBef>
                <a:spcPct val="0"/>
              </a:spcBef>
              <a:buFontTx/>
              <a:buNone/>
            </a:pPr>
            <a:r>
              <a:rPr lang="en-GB" altLang="en-US" sz="1400" dirty="0"/>
              <a:t>Diwali, the Hindu festival of lights, is a very popular festival celebrated in South Asia.</a:t>
            </a:r>
          </a:p>
          <a:p>
            <a:pPr>
              <a:spcBef>
                <a:spcPct val="0"/>
              </a:spcBef>
              <a:buFontTx/>
              <a:buNone/>
            </a:pPr>
            <a:endParaRPr lang="en-GB" altLang="en-US" sz="1400" dirty="0"/>
          </a:p>
          <a:p>
            <a:pPr>
              <a:spcBef>
                <a:spcPct val="0"/>
              </a:spcBef>
              <a:buFontTx/>
              <a:buNone/>
            </a:pPr>
            <a:r>
              <a:rPr lang="en-GB" altLang="en-US" sz="1400" dirty="0"/>
              <a:t>The festival of Diwali takes place over five days and is greatly enjoyed by children because of the lights, fireworks and sweets involved.  Oil lamps are lit to help the goddess of wealth and success, Lakshmi, find her way into people's homes.</a:t>
            </a:r>
          </a:p>
          <a:p>
            <a:pPr>
              <a:spcBef>
                <a:spcPct val="0"/>
              </a:spcBef>
              <a:buFontTx/>
              <a:buNone/>
            </a:pPr>
            <a:endParaRPr lang="en-GB" altLang="en-US" sz="1400" dirty="0"/>
          </a:p>
          <a:p>
            <a:pPr>
              <a:spcBef>
                <a:spcPct val="0"/>
              </a:spcBef>
              <a:buFontTx/>
              <a:buNone/>
            </a:pPr>
            <a:r>
              <a:rPr lang="en-GB" altLang="en-US" sz="1400" dirty="0"/>
              <a:t>Diwali celebrates one of the legends which tells of the return of Rama and </a:t>
            </a:r>
            <a:r>
              <a:rPr lang="en-GB" altLang="en-US" sz="1400" dirty="0" err="1"/>
              <a:t>Sita</a:t>
            </a:r>
            <a:r>
              <a:rPr lang="en-GB" altLang="en-US" sz="1400" dirty="0"/>
              <a:t> to Rama's kingdom.</a:t>
            </a:r>
          </a:p>
          <a:p>
            <a:pPr>
              <a:spcBef>
                <a:spcPct val="0"/>
              </a:spcBef>
              <a:buFontTx/>
              <a:buNone/>
            </a:pPr>
            <a:endParaRPr lang="en-GB" altLang="en-US" sz="1400" dirty="0"/>
          </a:p>
          <a:p>
            <a:pPr>
              <a:spcBef>
                <a:spcPct val="0"/>
              </a:spcBef>
              <a:buFontTx/>
              <a:buNone/>
            </a:pPr>
            <a:r>
              <a:rPr lang="en-GB" altLang="en-US" sz="1400" dirty="0"/>
              <a:t>The festival celebrates the victory of good over evil and light over darkness although the legends associated with the festival can vary in different parts of India.</a:t>
            </a:r>
          </a:p>
          <a:p>
            <a:endParaRPr lang="en-GB" sz="1400" dirty="0"/>
          </a:p>
          <a:p>
            <a:r>
              <a:rPr lang="en-GB" altLang="en-US" sz="1400" dirty="0"/>
              <a:t>In both Britain and India, the festival is a time for spring cleaning, new clothes and gifts.  In India, oil lamps are often floated across the river Ganges - it is regarded as good luck if the lamp travels all the way across.</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85841" y="1201518"/>
            <a:ext cx="1957373" cy="5087923"/>
          </a:xfrm>
          <a:prstGeom prst="rect">
            <a:avLst/>
          </a:prstGeom>
        </p:spPr>
      </p:pic>
    </p:spTree>
    <p:extLst>
      <p:ext uri="{BB962C8B-B14F-4D97-AF65-F5344CB8AC3E}">
        <p14:creationId xmlns:p14="http://schemas.microsoft.com/office/powerpoint/2010/main" val="630046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3">
                                            <p:txEl>
                                              <p:pRg st="4" end="4"/>
                                            </p:txEl>
                                          </p:spTgt>
                                        </p:tgtEl>
                                        <p:attrNameLst>
                                          <p:attrName>style.visibility</p:attrName>
                                        </p:attrNameLst>
                                      </p:cBhvr>
                                      <p:to>
                                        <p:strVal val="visible"/>
                                      </p:to>
                                    </p:set>
                                    <p:animEffect transition="in" filter="fade">
                                      <p:cBhvr>
                                        <p:cTn id="20" dur="500"/>
                                        <p:tgtEl>
                                          <p:spTgt spid="3">
                                            <p:txEl>
                                              <p:pRg st="4" end="4"/>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Effect transition="in" filter="fade">
                                      <p:cBhvr>
                                        <p:cTn id="25" dur="500"/>
                                        <p:tgtEl>
                                          <p:spTgt spid="3">
                                            <p:txEl>
                                              <p:pRg st="6" end="6"/>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3">
                                            <p:txEl>
                                              <p:pRg st="8" end="8"/>
                                            </p:txEl>
                                          </p:spTgt>
                                        </p:tgtEl>
                                        <p:attrNameLst>
                                          <p:attrName>style.visibility</p:attrName>
                                        </p:attrNameLst>
                                      </p:cBhvr>
                                      <p:to>
                                        <p:strVal val="visible"/>
                                      </p:to>
                                    </p:set>
                                    <p:animEffect transition="in" filter="fade">
                                      <p:cBhvr>
                                        <p:cTn id="30"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Diwali for Hindus</a:t>
            </a:r>
          </a:p>
        </p:txBody>
      </p:sp>
      <p:sp>
        <p:nvSpPr>
          <p:cNvPr id="3" name="TextBox 2"/>
          <p:cNvSpPr txBox="1"/>
          <p:nvPr/>
        </p:nvSpPr>
        <p:spPr>
          <a:xfrm>
            <a:off x="657965" y="1476462"/>
            <a:ext cx="7818540" cy="4801314"/>
          </a:xfrm>
          <a:prstGeom prst="rect">
            <a:avLst/>
          </a:prstGeom>
          <a:noFill/>
        </p:spPr>
        <p:txBody>
          <a:bodyPr wrap="square" rtlCol="0">
            <a:spAutoFit/>
          </a:bodyPr>
          <a:lstStyle/>
          <a:p>
            <a:pPr>
              <a:spcBef>
                <a:spcPct val="0"/>
              </a:spcBef>
              <a:buFontTx/>
              <a:buNone/>
            </a:pPr>
            <a:r>
              <a:rPr lang="en-GB" altLang="en-US" dirty="0" err="1"/>
              <a:t>Rangoli</a:t>
            </a:r>
            <a:r>
              <a:rPr lang="en-GB" altLang="en-US" dirty="0"/>
              <a:t> patterns are drawn on the floor usually including a lotus flower as Lakshmi is associated with this flower.  </a:t>
            </a:r>
          </a:p>
          <a:p>
            <a:pPr>
              <a:spcBef>
                <a:spcPct val="0"/>
              </a:spcBef>
              <a:buFontTx/>
              <a:buNone/>
            </a:pPr>
            <a:endParaRPr lang="en-GB" altLang="en-US" dirty="0"/>
          </a:p>
          <a:p>
            <a:pPr>
              <a:spcBef>
                <a:spcPct val="0"/>
              </a:spcBef>
              <a:buFontTx/>
              <a:buNone/>
            </a:pPr>
            <a:endParaRPr lang="en-GB" altLang="en-US" dirty="0"/>
          </a:p>
          <a:p>
            <a:pPr>
              <a:spcBef>
                <a:spcPct val="0"/>
              </a:spcBef>
              <a:buFontTx/>
              <a:buNone/>
            </a:pPr>
            <a:endParaRPr lang="en-GB" altLang="en-US" dirty="0"/>
          </a:p>
          <a:p>
            <a:pPr>
              <a:spcBef>
                <a:spcPct val="0"/>
              </a:spcBef>
              <a:buFontTx/>
              <a:buNone/>
            </a:pPr>
            <a:endParaRPr lang="en-GB" altLang="en-US" dirty="0"/>
          </a:p>
          <a:p>
            <a:pPr>
              <a:spcBef>
                <a:spcPct val="0"/>
              </a:spcBef>
              <a:buFontTx/>
              <a:buNone/>
            </a:pPr>
            <a:endParaRPr lang="en-GB" altLang="en-US" dirty="0"/>
          </a:p>
          <a:p>
            <a:pPr>
              <a:spcBef>
                <a:spcPct val="0"/>
              </a:spcBef>
              <a:buFontTx/>
              <a:buNone/>
            </a:pPr>
            <a:endParaRPr lang="en-GB" altLang="en-US" dirty="0"/>
          </a:p>
          <a:p>
            <a:pPr>
              <a:spcBef>
                <a:spcPct val="0"/>
              </a:spcBef>
              <a:buFontTx/>
              <a:buNone/>
            </a:pPr>
            <a:endParaRPr lang="en-GB" altLang="en-US" dirty="0"/>
          </a:p>
          <a:p>
            <a:pPr>
              <a:spcBef>
                <a:spcPct val="0"/>
              </a:spcBef>
              <a:buFontTx/>
              <a:buNone/>
            </a:pPr>
            <a:endParaRPr lang="en-GB" altLang="en-US" dirty="0"/>
          </a:p>
          <a:p>
            <a:pPr>
              <a:spcBef>
                <a:spcPct val="0"/>
              </a:spcBef>
              <a:buFontTx/>
              <a:buNone/>
            </a:pPr>
            <a:endParaRPr lang="en-GB" altLang="en-US" dirty="0"/>
          </a:p>
          <a:p>
            <a:pPr>
              <a:spcBef>
                <a:spcPct val="0"/>
              </a:spcBef>
              <a:buFontTx/>
              <a:buNone/>
            </a:pPr>
            <a:endParaRPr lang="en-GB" altLang="en-US" dirty="0"/>
          </a:p>
          <a:p>
            <a:pPr>
              <a:spcBef>
                <a:spcPct val="0"/>
              </a:spcBef>
              <a:buFontTx/>
              <a:buNone/>
            </a:pPr>
            <a:endParaRPr lang="en-GB" altLang="en-US" dirty="0"/>
          </a:p>
          <a:p>
            <a:pPr>
              <a:spcBef>
                <a:spcPct val="0"/>
              </a:spcBef>
              <a:buFontTx/>
              <a:buNone/>
            </a:pPr>
            <a:r>
              <a:rPr lang="en-GB" altLang="en-US" dirty="0"/>
              <a:t>People get together to eat in celebration and many Indians see Diwali as an occasion to gamble. This comes from a legend in which the goddess </a:t>
            </a:r>
            <a:r>
              <a:rPr lang="en-GB" altLang="en-US" dirty="0" err="1"/>
              <a:t>Parvati</a:t>
            </a:r>
            <a:r>
              <a:rPr lang="en-GB" altLang="en-US" dirty="0"/>
              <a:t> played dice with her husband and she said that anyone who gambled on Diwali night would be lucky.</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51676" y="2248248"/>
            <a:ext cx="3623958" cy="2562557"/>
          </a:xfrm>
          <a:prstGeom prst="rect">
            <a:avLst/>
          </a:prstGeom>
        </p:spPr>
      </p:pic>
    </p:spTree>
    <p:extLst>
      <p:ext uri="{BB962C8B-B14F-4D97-AF65-F5344CB8AC3E}">
        <p14:creationId xmlns:p14="http://schemas.microsoft.com/office/powerpoint/2010/main" val="3690274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50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3">
                                            <p:txEl>
                                              <p:pRg st="12" end="12"/>
                                            </p:txEl>
                                          </p:spTgt>
                                        </p:tgtEl>
                                        <p:attrNameLst>
                                          <p:attrName>style.visibility</p:attrName>
                                        </p:attrNameLst>
                                      </p:cBhvr>
                                      <p:to>
                                        <p:strVal val="visible"/>
                                      </p:to>
                                    </p:set>
                                    <p:animEffect transition="in" filter="fade">
                                      <p:cBhvr>
                                        <p:cTn id="16" dur="500"/>
                                        <p:tgtEl>
                                          <p:spTgt spid="3">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Diwali for Sikhs</a:t>
            </a:r>
          </a:p>
        </p:txBody>
      </p:sp>
      <p:sp>
        <p:nvSpPr>
          <p:cNvPr id="3" name="TextBox 2"/>
          <p:cNvSpPr txBox="1"/>
          <p:nvPr/>
        </p:nvSpPr>
        <p:spPr>
          <a:xfrm>
            <a:off x="4471332" y="1484851"/>
            <a:ext cx="4026716" cy="4616648"/>
          </a:xfrm>
          <a:prstGeom prst="rect">
            <a:avLst/>
          </a:prstGeom>
          <a:noFill/>
        </p:spPr>
        <p:txBody>
          <a:bodyPr wrap="square" rtlCol="0">
            <a:spAutoFit/>
          </a:bodyPr>
          <a:lstStyle/>
          <a:p>
            <a:pPr>
              <a:spcBef>
                <a:spcPct val="0"/>
              </a:spcBef>
              <a:buFontTx/>
              <a:buNone/>
            </a:pPr>
            <a:r>
              <a:rPr lang="en-GB" altLang="en-US" sz="1400" dirty="0"/>
              <a:t>For Sikhs, Diwali is really important as it celebrates the release from prison of the sixth guru, Guru </a:t>
            </a:r>
            <a:r>
              <a:rPr lang="en-GB" altLang="en-US" sz="1400" dirty="0" err="1"/>
              <a:t>Hargobind</a:t>
            </a:r>
            <a:r>
              <a:rPr lang="en-GB" altLang="en-US" sz="1400" dirty="0"/>
              <a:t>, and 52 other princes in 1619.</a:t>
            </a:r>
          </a:p>
          <a:p>
            <a:pPr>
              <a:spcBef>
                <a:spcPct val="0"/>
              </a:spcBef>
              <a:buFontTx/>
              <a:buNone/>
            </a:pPr>
            <a:endParaRPr lang="en-GB" altLang="en-US" sz="1400" dirty="0"/>
          </a:p>
          <a:p>
            <a:pPr>
              <a:spcBef>
                <a:spcPct val="0"/>
              </a:spcBef>
              <a:buFontTx/>
              <a:buNone/>
            </a:pPr>
            <a:r>
              <a:rPr lang="en-GB" altLang="en-US" sz="1400" dirty="0"/>
              <a:t>Sikhs celebrated the return of Guru </a:t>
            </a:r>
            <a:r>
              <a:rPr lang="en-GB" altLang="en-US" sz="1400" dirty="0" err="1"/>
              <a:t>Hargobind</a:t>
            </a:r>
            <a:r>
              <a:rPr lang="en-GB" altLang="en-US" sz="1400" dirty="0"/>
              <a:t> by lighting the Golden Temple and this tradition continues today.</a:t>
            </a:r>
          </a:p>
          <a:p>
            <a:endParaRPr lang="en-GB" sz="1400" dirty="0"/>
          </a:p>
          <a:p>
            <a:pPr>
              <a:spcBef>
                <a:spcPct val="0"/>
              </a:spcBef>
              <a:buFontTx/>
              <a:buNone/>
            </a:pPr>
            <a:r>
              <a:rPr lang="en-GB" altLang="en-US" sz="1400" dirty="0"/>
              <a:t>Diwali is known as the 'festival of lights' because shops, public places and homes are decorated with small oil lamps called </a:t>
            </a:r>
            <a:r>
              <a:rPr lang="en-GB" altLang="en-US" sz="1400" dirty="0" err="1"/>
              <a:t>diyas</a:t>
            </a:r>
            <a:r>
              <a:rPr lang="en-GB" altLang="en-US" sz="1400" dirty="0"/>
              <a:t>.  </a:t>
            </a:r>
          </a:p>
          <a:p>
            <a:pPr>
              <a:spcBef>
                <a:spcPct val="0"/>
              </a:spcBef>
              <a:buFontTx/>
              <a:buNone/>
            </a:pPr>
            <a:endParaRPr lang="en-GB" altLang="en-US" sz="1400" dirty="0"/>
          </a:p>
          <a:p>
            <a:pPr>
              <a:spcBef>
                <a:spcPct val="0"/>
              </a:spcBef>
              <a:buFontTx/>
              <a:buNone/>
            </a:pPr>
            <a:r>
              <a:rPr lang="en-GB" altLang="en-US" sz="1400" dirty="0"/>
              <a:t>Fireworks are also a huge part of the Diwali celebrations, although some Sikhs prefer not to use them because of the noise pollution and potential dangers.  </a:t>
            </a:r>
          </a:p>
          <a:p>
            <a:pPr>
              <a:spcBef>
                <a:spcPct val="0"/>
              </a:spcBef>
              <a:buFontTx/>
              <a:buNone/>
            </a:pPr>
            <a:endParaRPr lang="en-GB" altLang="en-US" sz="1400" dirty="0"/>
          </a:p>
          <a:p>
            <a:pPr>
              <a:spcBef>
                <a:spcPct val="0"/>
              </a:spcBef>
              <a:buFontTx/>
              <a:buNone/>
            </a:pPr>
            <a:r>
              <a:rPr lang="en-GB" altLang="en-US" sz="1400" dirty="0"/>
              <a:t>People get together to exchange gifts and it is also an opportunity to celebrate a successful harvest.</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0408" y="1532976"/>
            <a:ext cx="3960924" cy="4520397"/>
          </a:xfrm>
          <a:prstGeom prst="rect">
            <a:avLst/>
          </a:prstGeom>
        </p:spPr>
      </p:pic>
    </p:spTree>
    <p:extLst>
      <p:ext uri="{BB962C8B-B14F-4D97-AF65-F5344CB8AC3E}">
        <p14:creationId xmlns:p14="http://schemas.microsoft.com/office/powerpoint/2010/main" val="551547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3">
                                            <p:txEl>
                                              <p:pRg st="4" end="4"/>
                                            </p:txEl>
                                          </p:spTgt>
                                        </p:tgtEl>
                                        <p:attrNameLst>
                                          <p:attrName>style.visibility</p:attrName>
                                        </p:attrNameLst>
                                      </p:cBhvr>
                                      <p:to>
                                        <p:strVal val="visible"/>
                                      </p:to>
                                    </p:set>
                                    <p:animEffect transition="in" filter="fade">
                                      <p:cBhvr>
                                        <p:cTn id="20" dur="500"/>
                                        <p:tgtEl>
                                          <p:spTgt spid="3">
                                            <p:txEl>
                                              <p:pRg st="4" end="4"/>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Effect transition="in" filter="fade">
                                      <p:cBhvr>
                                        <p:cTn id="25" dur="500"/>
                                        <p:tgtEl>
                                          <p:spTgt spid="3">
                                            <p:txEl>
                                              <p:pRg st="6" end="6"/>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3">
                                            <p:txEl>
                                              <p:pRg st="8" end="8"/>
                                            </p:txEl>
                                          </p:spTgt>
                                        </p:tgtEl>
                                        <p:attrNameLst>
                                          <p:attrName>style.visibility</p:attrName>
                                        </p:attrNameLst>
                                      </p:cBhvr>
                                      <p:to>
                                        <p:strVal val="visible"/>
                                      </p:to>
                                    </p:set>
                                    <p:animEffect transition="in" filter="fade">
                                      <p:cBhvr>
                                        <p:cTn id="30"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Activity</a:t>
            </a:r>
          </a:p>
        </p:txBody>
      </p:sp>
      <p:sp>
        <p:nvSpPr>
          <p:cNvPr id="3" name="TextBox 2"/>
          <p:cNvSpPr txBox="1"/>
          <p:nvPr/>
        </p:nvSpPr>
        <p:spPr>
          <a:xfrm>
            <a:off x="457198" y="1473201"/>
            <a:ext cx="8220075" cy="369332"/>
          </a:xfrm>
          <a:prstGeom prst="rect">
            <a:avLst/>
          </a:prstGeom>
          <a:noFill/>
        </p:spPr>
        <p:txBody>
          <a:bodyPr wrap="square" rtlCol="0">
            <a:spAutoFit/>
          </a:bodyPr>
          <a:lstStyle/>
          <a:p>
            <a:pPr algn="ctr"/>
            <a:r>
              <a:rPr lang="en-GB" altLang="en-US" dirty="0">
                <a:cs typeface="Arial" panose="020B0604020202020204" pitchFamily="34" charset="0"/>
              </a:rPr>
              <a:t>Compare the similarities and differences of Diwali for Hindus and Sikhs.</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62356" y="2073439"/>
            <a:ext cx="5409432" cy="3825093"/>
          </a:xfrm>
          <a:prstGeom prst="rect">
            <a:avLst/>
          </a:prstGeom>
        </p:spPr>
      </p:pic>
    </p:spTree>
    <p:extLst>
      <p:ext uri="{BB962C8B-B14F-4D97-AF65-F5344CB8AC3E}">
        <p14:creationId xmlns:p14="http://schemas.microsoft.com/office/powerpoint/2010/main" val="1167629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nodeType="withEffect">
                                  <p:stCondLst>
                                    <p:cond delay="5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Plenary</a:t>
            </a:r>
          </a:p>
        </p:txBody>
      </p:sp>
      <p:sp>
        <p:nvSpPr>
          <p:cNvPr id="3" name="TextBox 2"/>
          <p:cNvSpPr txBox="1"/>
          <p:nvPr/>
        </p:nvSpPr>
        <p:spPr>
          <a:xfrm>
            <a:off x="1517836" y="1406310"/>
            <a:ext cx="6098798" cy="1200329"/>
          </a:xfrm>
          <a:prstGeom prst="rect">
            <a:avLst/>
          </a:prstGeom>
          <a:noFill/>
        </p:spPr>
        <p:txBody>
          <a:bodyPr wrap="square" rtlCol="0">
            <a:spAutoFit/>
          </a:bodyPr>
          <a:lstStyle/>
          <a:p>
            <a:pPr algn="ctr">
              <a:spcBef>
                <a:spcPct val="0"/>
              </a:spcBef>
              <a:buFontTx/>
              <a:buNone/>
            </a:pPr>
            <a:r>
              <a:rPr lang="en-GB" altLang="en-US" dirty="0">
                <a:cs typeface="Arial" panose="020B0604020202020204" pitchFamily="34" charset="0"/>
              </a:rPr>
              <a:t>Write down 3 new facts that you have learned about Diwali and then share these facts with a partner. </a:t>
            </a:r>
          </a:p>
          <a:p>
            <a:pPr algn="ctr">
              <a:spcBef>
                <a:spcPct val="0"/>
              </a:spcBef>
              <a:buFontTx/>
              <a:buNone/>
            </a:pPr>
            <a:endParaRPr lang="en-GB" altLang="en-US" dirty="0">
              <a:cs typeface="Arial" panose="020B0604020202020204" pitchFamily="34" charset="0"/>
            </a:endParaRPr>
          </a:p>
          <a:p>
            <a:pPr algn="ctr">
              <a:spcBef>
                <a:spcPct val="0"/>
              </a:spcBef>
              <a:buFontTx/>
              <a:buNone/>
            </a:pPr>
            <a:r>
              <a:rPr lang="en-GB" altLang="en-US" dirty="0">
                <a:cs typeface="Arial" panose="020B0604020202020204" pitchFamily="34" charset="0"/>
              </a:rPr>
              <a:t>Add any new facts to your list. </a:t>
            </a:r>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b="-9342"/>
          <a:stretch/>
        </p:blipFill>
        <p:spPr>
          <a:xfrm>
            <a:off x="1770077" y="2606639"/>
            <a:ext cx="5603846" cy="4190091"/>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3398" y="6372049"/>
            <a:ext cx="7642372" cy="589189"/>
          </a:xfrm>
          <a:prstGeom prst="rect">
            <a:avLst/>
          </a:prstGeom>
        </p:spPr>
      </p:pic>
    </p:spTree>
    <p:extLst>
      <p:ext uri="{BB962C8B-B14F-4D97-AF65-F5344CB8AC3E}">
        <p14:creationId xmlns:p14="http://schemas.microsoft.com/office/powerpoint/2010/main" val="3857038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fade">
                                      <p:cBhvr>
                                        <p:cTn id="10" dur="500"/>
                                        <p:tgtEl>
                                          <p:spTgt spid="3">
                                            <p:txEl>
                                              <p:pRg st="2" end="2"/>
                                            </p:txEl>
                                          </p:spTgt>
                                        </p:tgtEl>
                                      </p:cBhvr>
                                    </p:animEffect>
                                  </p:childTnLst>
                                </p:cTn>
                              </p:par>
                            </p:childTnLst>
                          </p:cTn>
                        </p:par>
                        <p:par>
                          <p:cTn id="11" fill="hold">
                            <p:stCondLst>
                              <p:cond delay="500"/>
                            </p:stCondLst>
                            <p:childTnLst>
                              <p:par>
                                <p:cTn id="12" presetID="2" presetClass="entr" presetSubtype="4" fill="hold" nodeType="afterEffect">
                                  <p:stCondLst>
                                    <p:cond delay="50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1000" fill="hold"/>
                                        <p:tgtEl>
                                          <p:spTgt spid="4"/>
                                        </p:tgtEl>
                                        <p:attrNameLst>
                                          <p:attrName>ppt_x</p:attrName>
                                        </p:attrNameLst>
                                      </p:cBhvr>
                                      <p:tavLst>
                                        <p:tav tm="0">
                                          <p:val>
                                            <p:strVal val="#ppt_x"/>
                                          </p:val>
                                        </p:tav>
                                        <p:tav tm="100000">
                                          <p:val>
                                            <p:strVal val="#ppt_x"/>
                                          </p:val>
                                        </p:tav>
                                      </p:tavLst>
                                    </p:anim>
                                    <p:anim calcmode="lin" valueType="num">
                                      <p:cBhvr additive="base">
                                        <p:cTn id="15" dur="1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Rounded Rectangle 2"/>
          <p:cNvSpPr/>
          <p:nvPr/>
        </p:nvSpPr>
        <p:spPr bwMode="auto">
          <a:xfrm>
            <a:off x="457197" y="444617"/>
            <a:ext cx="8220075" cy="5956183"/>
          </a:xfrm>
          <a:prstGeom prst="roundRect">
            <a:avLst>
              <a:gd name="adj" fmla="val 2043"/>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4" name="Title 1"/>
          <p:cNvSpPr txBox="1">
            <a:spLocks/>
          </p:cNvSpPr>
          <p:nvPr/>
        </p:nvSpPr>
        <p:spPr>
          <a:xfrm>
            <a:off x="582606" y="809973"/>
            <a:ext cx="7966707"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Aim</a:t>
            </a:r>
          </a:p>
        </p:txBody>
      </p:sp>
      <p:sp>
        <p:nvSpPr>
          <p:cNvPr id="5" name="Content Placeholder 15"/>
          <p:cNvSpPr txBox="1">
            <a:spLocks/>
          </p:cNvSpPr>
          <p:nvPr/>
        </p:nvSpPr>
        <p:spPr>
          <a:xfrm>
            <a:off x="582608" y="1349973"/>
            <a:ext cx="7966707" cy="3096192"/>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sz="1800" dirty="0"/>
              <a:t>To learn about how celebrating Diwali brings Sikhs and Hindus together.</a:t>
            </a:r>
          </a:p>
          <a:p>
            <a:pPr marL="0" indent="0" algn="ctr">
              <a:buNone/>
            </a:pPr>
            <a:endParaRPr lang="en-GB" dirty="0"/>
          </a:p>
          <a:p>
            <a:pPr marL="0" indent="0">
              <a:buNone/>
            </a:pPr>
            <a:r>
              <a:rPr lang="en-GB" sz="1800" b="1" dirty="0"/>
              <a:t>Learning Outcomes</a:t>
            </a:r>
          </a:p>
          <a:p>
            <a:r>
              <a:rPr lang="en-GB" dirty="0"/>
              <a:t>I know how Diwali is celebrated by both Sikhs and Hindus around the world.</a:t>
            </a:r>
          </a:p>
          <a:p>
            <a:r>
              <a:rPr lang="en-GB" sz="1800" dirty="0"/>
              <a:t>I understand why Diwali is celebrated.</a:t>
            </a:r>
          </a:p>
        </p:txBody>
      </p:sp>
    </p:spTree>
    <p:extLst>
      <p:ext uri="{BB962C8B-B14F-4D97-AF65-F5344CB8AC3E}">
        <p14:creationId xmlns:p14="http://schemas.microsoft.com/office/powerpoint/2010/main" val="20112442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352912260"/>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34442D15-F5BB-4F73-9606-C8812E688AB8}" vid="{28CC8FB8-836C-49DA-A823-EC8BE3E5205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119</TotalTime>
  <Words>483</Words>
  <Application>Microsoft Office PowerPoint</Application>
  <PresentationFormat>On-screen Show (4:3)</PresentationFormat>
  <Paragraphs>56</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Twinkl</vt:lpstr>
      <vt:lpstr>Office Theme</vt:lpstr>
      <vt:lpstr>PowerPoint Presentation</vt:lpstr>
      <vt:lpstr>PowerPoint Presentation</vt:lpstr>
      <vt:lpstr>Start Activity</vt:lpstr>
      <vt:lpstr>Diwali for Hindus</vt:lpstr>
      <vt:lpstr>Diwali for Hindus</vt:lpstr>
      <vt:lpstr>Diwali for Sikhs</vt:lpstr>
      <vt:lpstr>Activity</vt:lpstr>
      <vt:lpstr>Plenary</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Matthew Ridsdale</dc:creator>
  <cp:lastModifiedBy>Harry Mews</cp:lastModifiedBy>
  <cp:revision>9</cp:revision>
  <dcterms:created xsi:type="dcterms:W3CDTF">2019-06-05T08:15:39Z</dcterms:created>
  <dcterms:modified xsi:type="dcterms:W3CDTF">2019-10-22T14:00:47Z</dcterms:modified>
</cp:coreProperties>
</file>