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3"/>
  </p:notesMasterIdLst>
  <p:handoutMasterIdLst>
    <p:handoutMasterId r:id="rId14"/>
  </p:handoutMasterIdLst>
  <p:sldIdLst>
    <p:sldId id="275" r:id="rId3"/>
    <p:sldId id="294" r:id="rId4"/>
    <p:sldId id="287" r:id="rId5"/>
    <p:sldId id="282" r:id="rId6"/>
    <p:sldId id="284" r:id="rId7"/>
    <p:sldId id="293" r:id="rId8"/>
    <p:sldId id="295" r:id="rId9"/>
    <p:sldId id="298" r:id="rId10"/>
    <p:sldId id="299"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44" autoAdjust="0"/>
    <p:restoredTop sz="49168" autoAdjust="0"/>
  </p:normalViewPr>
  <p:slideViewPr>
    <p:cSldViewPr snapToGrid="0">
      <p:cViewPr varScale="1">
        <p:scale>
          <a:sx n="52" d="100"/>
          <a:sy n="52" d="100"/>
        </p:scale>
        <p:origin x="1128" y="184"/>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6/4/20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6/4/20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UNICEF Child Rights Festival at the opening of the 30th anniversary of the Convention on the Rights of the Child in Lebanon (CRC)</a:t>
            </a:r>
          </a:p>
          <a:p>
            <a:r>
              <a:rPr lang="en-GB" sz="1200" b="0" i="0" kern="1200" dirty="0">
                <a:solidFill>
                  <a:schemeClr val="tx1"/>
                </a:solidFill>
                <a:effectLst/>
                <a:latin typeface="+mn-lt"/>
                <a:ea typeface="+mn-ea"/>
                <a:cs typeface="+mn-cs"/>
              </a:rPr>
              <a:t>Unicef/</a:t>
            </a:r>
            <a:r>
              <a:rPr lang="en-GB" sz="1200" b="0" i="0" kern="1200" dirty="0" err="1">
                <a:solidFill>
                  <a:schemeClr val="tx1"/>
                </a:solidFill>
                <a:effectLst/>
                <a:latin typeface="+mn-lt"/>
                <a:ea typeface="+mn-ea"/>
                <a:cs typeface="+mn-cs"/>
              </a:rPr>
              <a:t>Choufany</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626424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20969296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crowd of people near a sign&#10;&#10;Description automatically generated">
            <a:extLst>
              <a:ext uri="{FF2B5EF4-FFF2-40B4-BE49-F238E27FC236}">
                <a16:creationId xmlns:a16="http://schemas.microsoft.com/office/drawing/2014/main" id="{9EB61807-233B-408C-A4DC-0B42CD29C45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5" name="Title 1">
            <a:extLst>
              <a:ext uri="{FF2B5EF4-FFF2-40B4-BE49-F238E27FC236}">
                <a16:creationId xmlns:a16="http://schemas.microsoft.com/office/drawing/2014/main" id="{09314A70-0A20-4D9A-965A-4D7BF893409E}"/>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04/06/2020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04/06/2020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04/06/2020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04/06/2020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04/06/2020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04/06/2020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04/06/2020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04/06/2020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g"/><Relationship Id="rId7"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g"/></Relationships>
</file>

<file path=ppt/slides/_rels/slide3.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23.xml"/><Relationship Id="rId4" Type="http://schemas.openxmlformats.org/officeDocument/2006/relationships/hyperlink" Target="https://youtu.be/QIcLDNv12Mk"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8.png"/><Relationship Id="rId7" Type="http://schemas.openxmlformats.org/officeDocument/2006/relationships/image" Target="../media/image41.pn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40.png"/><Relationship Id="rId5" Type="http://schemas.openxmlformats.org/officeDocument/2006/relationships/hyperlink" Target="https://www.unicef.org.uk/rights-respecting-schools/wp-content/uploads/sites/4/2019/11/UN0332751.pdf" TargetMode="External"/><Relationship Id="rId4" Type="http://schemas.openxmlformats.org/officeDocument/2006/relationships/image" Target="../media/image39.svg"/></Relationships>
</file>

<file path=ppt/slides/_rels/slide7.xml.rels><?xml version="1.0" encoding="UTF-8" standalone="yes"?>
<Relationships xmlns="http://schemas.openxmlformats.org/package/2006/relationships"><Relationship Id="rId8" Type="http://schemas.openxmlformats.org/officeDocument/2006/relationships/hyperlink" Target="https://www.unicef.org.uk/rights-respecting-schools/resources/teaching-resources/ideas-from-schools/songs-created-schools/" TargetMode="External"/><Relationship Id="rId3" Type="http://schemas.openxmlformats.org/officeDocument/2006/relationships/slideLayout" Target="../slideLayouts/slideLayout24.xml"/><Relationship Id="rId7" Type="http://schemas.openxmlformats.org/officeDocument/2006/relationships/hyperlink" Target="https://www.unicef.org.uk/rights-respecting-schools/resources/teaching-resources/guidance-assemblies-lessons/child-friendly-crc-text-and-icons/" TargetMode="External"/><Relationship Id="rId12" Type="http://schemas.openxmlformats.org/officeDocument/2006/relationships/image" Target="../media/image46.png"/><Relationship Id="rId2" Type="http://schemas.openxmlformats.org/officeDocument/2006/relationships/video" Target="https://www.youtube.com/embed/5KQGz-toMnk?feature=oembed" TargetMode="External"/><Relationship Id="rId1" Type="http://schemas.openxmlformats.org/officeDocument/2006/relationships/video" Target="https://www.youtube.com/embed/V1BFLitBkco?feature=oembed" TargetMode="External"/><Relationship Id="rId6" Type="http://schemas.openxmlformats.org/officeDocument/2006/relationships/image" Target="../media/image43.jpeg"/><Relationship Id="rId11" Type="http://schemas.openxmlformats.org/officeDocument/2006/relationships/image" Target="../media/image45.png"/><Relationship Id="rId5" Type="http://schemas.openxmlformats.org/officeDocument/2006/relationships/hyperlink" Target="https://www.youtube.com/watch?v=V1BFLitBkco" TargetMode="External"/><Relationship Id="rId10" Type="http://schemas.openxmlformats.org/officeDocument/2006/relationships/image" Target="../media/image44.jpeg"/><Relationship Id="rId4" Type="http://schemas.openxmlformats.org/officeDocument/2006/relationships/notesSlide" Target="../notesSlides/notesSlide4.xml"/><Relationship Id="rId9" Type="http://schemas.openxmlformats.org/officeDocument/2006/relationships/hyperlink" Target="https://www.youtube.com/watch?v=5KQGz-toMnk"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Choufany</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657079"/>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What right is being shown in these pictures? Can you guess how they are linked together?</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Write down your thoughts or discuss with someone in your home. </a:t>
            </a:r>
          </a:p>
        </p:txBody>
      </p:sp>
      <p:sp>
        <p:nvSpPr>
          <p:cNvPr id="11" name="Rectangle 10">
            <a:extLst>
              <a:ext uri="{FF2B5EF4-FFF2-40B4-BE49-F238E27FC236}">
                <a16:creationId xmlns:a16="http://schemas.microsoft.com/office/drawing/2014/main" id="{6598684F-F43F-4843-96CB-30D44DDF1C2B}"/>
              </a:ext>
            </a:extLst>
          </p:cNvPr>
          <p:cNvSpPr/>
          <p:nvPr/>
        </p:nvSpPr>
        <p:spPr>
          <a:xfrm>
            <a:off x="3586321" y="5535736"/>
            <a:ext cx="83869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Unicef/Dawe</a:t>
            </a:r>
          </a:p>
        </p:txBody>
      </p:sp>
      <p:pic>
        <p:nvPicPr>
          <p:cNvPr id="4" name="Picture 3" descr="A screenshot of a video game&#10;&#10;Description automatically generated">
            <a:extLst>
              <a:ext uri="{FF2B5EF4-FFF2-40B4-BE49-F238E27FC236}">
                <a16:creationId xmlns:a16="http://schemas.microsoft.com/office/drawing/2014/main" id="{744951DC-67E9-4491-9DD9-ED6F75014B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811" y="2949991"/>
            <a:ext cx="2425115" cy="3429000"/>
          </a:xfrm>
          <a:prstGeom prst="rect">
            <a:avLst/>
          </a:prstGeom>
        </p:spPr>
      </p:pic>
      <p:pic>
        <p:nvPicPr>
          <p:cNvPr id="7" name="Picture 6" descr="A picture containing indoor, child, person, boy&#10;&#10;Description automatically generated">
            <a:extLst>
              <a:ext uri="{FF2B5EF4-FFF2-40B4-BE49-F238E27FC236}">
                <a16:creationId xmlns:a16="http://schemas.microsoft.com/office/drawing/2014/main" id="{97A6B17B-1D8C-4232-9DED-70E00839AB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89750" y="2931820"/>
            <a:ext cx="3810000" cy="2540000"/>
          </a:xfrm>
          <a:prstGeom prst="rect">
            <a:avLst/>
          </a:prstGeom>
        </p:spPr>
      </p:pic>
      <p:sp>
        <p:nvSpPr>
          <p:cNvPr id="16" name="Rectangle 15">
            <a:extLst>
              <a:ext uri="{FF2B5EF4-FFF2-40B4-BE49-F238E27FC236}">
                <a16:creationId xmlns:a16="http://schemas.microsoft.com/office/drawing/2014/main" id="{7517829E-D028-4A6A-BB00-54725351BF39}"/>
              </a:ext>
            </a:extLst>
          </p:cNvPr>
          <p:cNvSpPr/>
          <p:nvPr/>
        </p:nvSpPr>
        <p:spPr>
          <a:xfrm>
            <a:off x="7766990" y="5569567"/>
            <a:ext cx="928459" cy="230832"/>
          </a:xfrm>
          <a:prstGeom prst="rect">
            <a:avLst/>
          </a:prstGeom>
        </p:spPr>
        <p:txBody>
          <a:bodyPr wrap="none">
            <a:spAutoFit/>
          </a:bodyPr>
          <a:lstStyle/>
          <a:p>
            <a:r>
              <a:rPr lang="en-GB" sz="900" dirty="0" err="1">
                <a:latin typeface="Arial" panose="020B0604020202020204" pitchFamily="34" charset="0"/>
                <a:cs typeface="Arial" panose="020B0604020202020204" pitchFamily="34" charset="0"/>
              </a:rPr>
              <a:t>WikiCommons</a:t>
            </a:r>
            <a:endParaRPr lang="en-GB" sz="900"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4A34EC77-2D2D-49DE-9E6C-3FA8B0DBB294}"/>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8414690" y="3130331"/>
            <a:ext cx="2832100" cy="1534160"/>
          </a:xfrm>
          <a:prstGeom prst="rect">
            <a:avLst/>
          </a:prstGeom>
        </p:spPr>
      </p:pic>
      <p:pic>
        <p:nvPicPr>
          <p:cNvPr id="10" name="Picture 9">
            <a:extLst>
              <a:ext uri="{FF2B5EF4-FFF2-40B4-BE49-F238E27FC236}">
                <a16:creationId xmlns:a16="http://schemas.microsoft.com/office/drawing/2014/main" id="{EF6324F2-4F1C-4189-81B0-1AE3DDE2C522}"/>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8056550" y="2779811"/>
            <a:ext cx="2076450" cy="1326515"/>
          </a:xfrm>
          <a:prstGeom prst="rect">
            <a:avLst/>
          </a:prstGeom>
        </p:spPr>
      </p:pic>
      <p:pic>
        <p:nvPicPr>
          <p:cNvPr id="12" name="Picture 11">
            <a:extLst>
              <a:ext uri="{FF2B5EF4-FFF2-40B4-BE49-F238E27FC236}">
                <a16:creationId xmlns:a16="http://schemas.microsoft.com/office/drawing/2014/main" id="{CEFA7B48-D7EA-417A-B36C-9D1D19CC5E75}"/>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766990" y="3922811"/>
            <a:ext cx="2167255" cy="1473835"/>
          </a:xfrm>
          <a:prstGeom prst="rect">
            <a:avLst/>
          </a:prstGeom>
        </p:spPr>
      </p:pic>
      <p:pic>
        <p:nvPicPr>
          <p:cNvPr id="13" name="Picture 12">
            <a:extLst>
              <a:ext uri="{FF2B5EF4-FFF2-40B4-BE49-F238E27FC236}">
                <a16:creationId xmlns:a16="http://schemas.microsoft.com/office/drawing/2014/main" id="{9733AAE3-12B8-48B8-9DE4-EF072286F3D1}"/>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9397670" y="4471451"/>
            <a:ext cx="1774825" cy="1377315"/>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42</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498675" y="2207975"/>
            <a:ext cx="5350894" cy="3378311"/>
          </a:xfrm>
        </p:spPr>
        <p:txBody>
          <a:bodyPr>
            <a:normAutofit/>
          </a:bodyPr>
          <a:lstStyle/>
          <a:p>
            <a:pPr marL="0" indent="0">
              <a:buNone/>
            </a:pPr>
            <a:r>
              <a:rPr lang="en-GB" b="1" dirty="0"/>
              <a:t>Article 42 - knowledge of rights</a:t>
            </a:r>
          </a:p>
          <a:p>
            <a:pPr marL="0" indent="0">
              <a:buNone/>
            </a:pPr>
            <a:r>
              <a:rPr lang="en-GB" dirty="0"/>
              <a:t>Governments must actively work to make sure children and adults know about the Convention.</a:t>
            </a:r>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Sam introduces Article 42</a:t>
            </a:r>
          </a:p>
          <a:p>
            <a:pPr marL="0" indent="0">
              <a:buNone/>
            </a:pPr>
            <a:endParaRPr lang="en-GB" dirty="0"/>
          </a:p>
        </p:txBody>
      </p:sp>
      <p:pic>
        <p:nvPicPr>
          <p:cNvPr id="8" name="Graphic 7">
            <a:extLst>
              <a:ext uri="{FF2B5EF4-FFF2-40B4-BE49-F238E27FC236}">
                <a16:creationId xmlns:a16="http://schemas.microsoft.com/office/drawing/2014/main" id="{288AA6C0-D440-4597-9342-E13B92BC67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56635" y="166032"/>
            <a:ext cx="1392934" cy="1857246"/>
          </a:xfrm>
          <a:prstGeom prst="rect">
            <a:avLst/>
          </a:prstGeom>
        </p:spPr>
      </p:pic>
      <p:sp>
        <p:nvSpPr>
          <p:cNvPr id="7" name="Text Placeholder 3">
            <a:extLst>
              <a:ext uri="{FF2B5EF4-FFF2-40B4-BE49-F238E27FC236}">
                <a16:creationId xmlns:a16="http://schemas.microsoft.com/office/drawing/2014/main" id="{2EE1852E-9ADC-46E5-9801-FB993DCC549B}"/>
              </a:ext>
            </a:extLst>
          </p:cNvPr>
          <p:cNvSpPr txBox="1">
            <a:spLocks/>
          </p:cNvSpPr>
          <p:nvPr/>
        </p:nvSpPr>
        <p:spPr>
          <a:xfrm>
            <a:off x="1391216" y="3527905"/>
            <a:ext cx="3893100" cy="36922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hlinkClick r:id="rId4"/>
              </a:rPr>
              <a:t>Watch Sam on YouTube </a:t>
            </a:r>
            <a:endParaRPr lang="en-GB" dirty="0"/>
          </a:p>
        </p:txBody>
      </p:sp>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60693" y="3674719"/>
            <a:ext cx="4205823"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your thoughts down and then compare your answers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138548" y="2612152"/>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is needed for every adult and child to know about children's rights?</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42</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200" dirty="0">
                <a:latin typeface="Arial" panose="020B0604020202020204" pitchFamily="34" charset="0"/>
                <a:cs typeface="Arial" panose="020B0604020202020204" pitchFamily="34" charset="0"/>
              </a:rPr>
              <a:t>The Government and politicians should talk about rights and help people to understand them.</a:t>
            </a:r>
          </a:p>
          <a:p>
            <a:r>
              <a:rPr lang="en-GB" sz="6200" dirty="0">
                <a:latin typeface="Arial" panose="020B0604020202020204" pitchFamily="34" charset="0"/>
                <a:cs typeface="Arial" panose="020B0604020202020204" pitchFamily="34" charset="0"/>
              </a:rPr>
              <a:t>It should feel ‘normal’ for people to know that children have rights.</a:t>
            </a:r>
          </a:p>
          <a:p>
            <a:r>
              <a:rPr lang="en-GB" sz="6200" dirty="0">
                <a:latin typeface="Arial" panose="020B0604020202020204" pitchFamily="34" charset="0"/>
                <a:cs typeface="Arial" panose="020B0604020202020204" pitchFamily="34" charset="0"/>
              </a:rPr>
              <a:t>All schools should teach about rights.</a:t>
            </a:r>
          </a:p>
          <a:p>
            <a:r>
              <a:rPr lang="en-GB" sz="6200" dirty="0">
                <a:latin typeface="Arial" panose="020B0604020202020204" pitchFamily="34" charset="0"/>
                <a:cs typeface="Arial" panose="020B0604020202020204" pitchFamily="34" charset="0"/>
              </a:rPr>
              <a:t>People who work with children such as teachers, youth workers, police and social workers should be trained about children’s rights. </a:t>
            </a:r>
          </a:p>
          <a:p>
            <a:r>
              <a:rPr lang="en-GB" sz="6200" dirty="0">
                <a:latin typeface="Arial" panose="020B0604020202020204" pitchFamily="34" charset="0"/>
                <a:cs typeface="Arial" panose="020B0604020202020204" pitchFamily="34" charset="0"/>
              </a:rPr>
              <a:t>Newspapers and other information sources report frequently, accurately and positively about rights.</a:t>
            </a:r>
          </a:p>
          <a:p>
            <a:r>
              <a:rPr lang="en-GB" sz="6200" dirty="0">
                <a:latin typeface="Arial" panose="020B0604020202020204" pitchFamily="34" charset="0"/>
                <a:cs typeface="Arial" panose="020B0604020202020204" pitchFamily="34" charset="0"/>
              </a:rPr>
              <a:t>Every young person and child should know who to go to if they feel their rights are not being met.</a:t>
            </a:r>
          </a:p>
          <a:p>
            <a:r>
              <a:rPr lang="en-GB" sz="6200" dirty="0">
                <a:latin typeface="Arial" panose="020B0604020202020204" pitchFamily="34" charset="0"/>
                <a:cs typeface="Arial" panose="020B0604020202020204" pitchFamily="34" charset="0"/>
              </a:rPr>
              <a:t>There are lots of rights so people will need reminding about them, perhaps in the news or with adverts.</a:t>
            </a:r>
          </a:p>
          <a:p>
            <a:r>
              <a:rPr lang="en-GB" sz="6200" dirty="0">
                <a:latin typeface="Arial" panose="020B0604020202020204" pitchFamily="34" charset="0"/>
                <a:cs typeface="Arial" panose="020B0604020202020204" pitchFamily="34" charset="0"/>
              </a:rPr>
              <a:t>Parents and carers should be helped to know about the rights their children have.</a:t>
            </a:r>
          </a:p>
          <a:p>
            <a:r>
              <a:rPr lang="en-GB" sz="6200" dirty="0">
                <a:latin typeface="Arial" panose="020B0604020202020204" pitchFamily="34" charset="0"/>
                <a:cs typeface="Arial" panose="020B0604020202020204" pitchFamily="34" charset="0"/>
              </a:rPr>
              <a:t>People should be able to talk about respecting each others’ rights.</a:t>
            </a:r>
          </a:p>
          <a:p>
            <a:pPr marL="0" indent="0">
              <a:buNone/>
            </a:pPr>
            <a:r>
              <a:rPr lang="en-GB" sz="6200" dirty="0">
                <a:latin typeface="Arial" panose="020B0604020202020204" pitchFamily="34" charset="0"/>
                <a:cs typeface="Arial" panose="020B0604020202020204" pitchFamily="34" charset="0"/>
              </a:rPr>
              <a:t>What else did you think of?</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3" name="Flowchart: Connector 22">
            <a:extLst>
              <a:ext uri="{FF2B5EF4-FFF2-40B4-BE49-F238E27FC236}">
                <a16:creationId xmlns:a16="http://schemas.microsoft.com/office/drawing/2014/main" id="{CE4DDDAC-439A-4F2E-8CEC-D225DD3D6797}"/>
              </a:ext>
            </a:extLst>
          </p:cNvPr>
          <p:cNvSpPr/>
          <p:nvPr/>
        </p:nvSpPr>
        <p:spPr>
          <a:xfrm>
            <a:off x="5157563" y="147956"/>
            <a:ext cx="3113056" cy="300311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Imagine that you didn’t know any rights and that all children everywhere have rights. How would you feel about that? Can you think of any problems children might face? Write a poem or story called “Child with no Rights”.</a:t>
            </a:r>
          </a:p>
        </p:txBody>
      </p:sp>
      <p:pic>
        <p:nvPicPr>
          <p:cNvPr id="16" name="Graphic 15">
            <a:extLst>
              <a:ext uri="{FF2B5EF4-FFF2-40B4-BE49-F238E27FC236}">
                <a16:creationId xmlns:a16="http://schemas.microsoft.com/office/drawing/2014/main" id="{5C257EC0-8C0B-455D-8A75-AD9D9C448A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9999" y="3023870"/>
            <a:ext cx="1744373" cy="2325832"/>
          </a:xfrm>
          <a:prstGeom prst="rect">
            <a:avLst/>
          </a:prstGeom>
        </p:spPr>
      </p:pic>
      <p:sp>
        <p:nvSpPr>
          <p:cNvPr id="18" name="Flowchart: Connector 17">
            <a:extLst>
              <a:ext uri="{FF2B5EF4-FFF2-40B4-BE49-F238E27FC236}">
                <a16:creationId xmlns:a16="http://schemas.microsoft.com/office/drawing/2014/main" id="{7781B733-AC3E-4698-BAEF-2689C26D54DF}"/>
              </a:ext>
            </a:extLst>
          </p:cNvPr>
          <p:cNvSpPr/>
          <p:nvPr/>
        </p:nvSpPr>
        <p:spPr>
          <a:xfrm>
            <a:off x="2935034" y="2129064"/>
            <a:ext cx="2202493" cy="204401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Article 42 says that all adults should know about rights. Can you explain why this matters?</a:t>
            </a:r>
          </a:p>
        </p:txBody>
      </p:sp>
      <p:sp>
        <p:nvSpPr>
          <p:cNvPr id="20" name="Flowchart: Connector 19">
            <a:extLst>
              <a:ext uri="{FF2B5EF4-FFF2-40B4-BE49-F238E27FC236}">
                <a16:creationId xmlns:a16="http://schemas.microsoft.com/office/drawing/2014/main" id="{D8121AE5-7832-4775-861C-1B9326A2DFFC}"/>
              </a:ext>
            </a:extLst>
          </p:cNvPr>
          <p:cNvSpPr/>
          <p:nvPr/>
        </p:nvSpPr>
        <p:spPr>
          <a:xfrm>
            <a:off x="8395023" y="981383"/>
            <a:ext cx="3478491" cy="340707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Do you know your ‘birthday right?’ This is a fun idea thought up by schools in the North East of England – look up, and remember if you can, the article with the same number as the day of the month you were born. Try to get all your family and friends to know their ‘Birthday Right’. Here are all the rights </a:t>
            </a:r>
            <a:r>
              <a:rPr lang="en-GB" sz="1400" dirty="0">
                <a:solidFill>
                  <a:srgbClr val="00B0F0"/>
                </a:solidFill>
                <a:latin typeface="Arial" panose="020B0604020202020204" pitchFamily="34" charset="0"/>
                <a:cs typeface="Arial" panose="020B0604020202020204" pitchFamily="34" charset="0"/>
                <a:hlinkClick r:id="rId5"/>
              </a:rPr>
              <a:t>on one page</a:t>
            </a:r>
            <a:r>
              <a:rPr lang="en-GB" sz="1400" dirty="0">
                <a:solidFill>
                  <a:srgbClr val="00B0F0"/>
                </a:solidFill>
                <a:latin typeface="Arial" panose="020B0604020202020204" pitchFamily="34" charset="0"/>
                <a:cs typeface="Arial" panose="020B0604020202020204" pitchFamily="34" charset="0"/>
              </a:rPr>
              <a:t>.</a:t>
            </a:r>
          </a:p>
        </p:txBody>
      </p:sp>
      <p:sp>
        <p:nvSpPr>
          <p:cNvPr id="21" name="Flowchart: Connector 20">
            <a:extLst>
              <a:ext uri="{FF2B5EF4-FFF2-40B4-BE49-F238E27FC236}">
                <a16:creationId xmlns:a16="http://schemas.microsoft.com/office/drawing/2014/main" id="{E82C970D-9E0F-4E4B-8253-FDFB958D7904}"/>
              </a:ext>
            </a:extLst>
          </p:cNvPr>
          <p:cNvSpPr/>
          <p:nvPr/>
        </p:nvSpPr>
        <p:spPr>
          <a:xfrm>
            <a:off x="5534495" y="3332614"/>
            <a:ext cx="3478491" cy="340707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Article 42 says that governments have to actively make sure everyone knows about the CRC, and that governments must be active about getting the message about children’s rights out to people. If you were the minister responsible for this what would you do? Have a go at your favourite or most creative idea.</a:t>
            </a:r>
          </a:p>
        </p:txBody>
      </p:sp>
      <p:pic>
        <p:nvPicPr>
          <p:cNvPr id="5" name="Picture 4" descr="A picture containing drawing&#10;&#10;Description automatically generated">
            <a:extLst>
              <a:ext uri="{FF2B5EF4-FFF2-40B4-BE49-F238E27FC236}">
                <a16:creationId xmlns:a16="http://schemas.microsoft.com/office/drawing/2014/main" id="{0052CEAE-2C43-4384-8999-23786AA2CB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34268" y="3981091"/>
            <a:ext cx="2205198" cy="1783334"/>
          </a:xfrm>
          <a:prstGeom prst="rect">
            <a:avLst/>
          </a:prstGeom>
        </p:spPr>
      </p:pic>
      <p:pic>
        <p:nvPicPr>
          <p:cNvPr id="22" name="Picture 21" descr="A picture containing shirt&#10;&#10;Description automatically generated">
            <a:extLst>
              <a:ext uri="{FF2B5EF4-FFF2-40B4-BE49-F238E27FC236}">
                <a16:creationId xmlns:a16="http://schemas.microsoft.com/office/drawing/2014/main" id="{86B7E61A-D013-4B97-A7AA-31BD079408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06952" y="3840763"/>
            <a:ext cx="1948830" cy="1948830"/>
          </a:xfrm>
          <a:prstGeom prst="rect">
            <a:avLst/>
          </a:prstGeom>
        </p:spPr>
      </p:pic>
      <p:pic>
        <p:nvPicPr>
          <p:cNvPr id="27" name="Picture 26" descr="A close up of a logo&#10;&#10;Description automatically generated">
            <a:extLst>
              <a:ext uri="{FF2B5EF4-FFF2-40B4-BE49-F238E27FC236}">
                <a16:creationId xmlns:a16="http://schemas.microsoft.com/office/drawing/2014/main" id="{6EBC4D45-3DB2-4445-A36B-FA5746DD964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94413" y="704547"/>
            <a:ext cx="2044591" cy="2044014"/>
          </a:xfrm>
          <a:prstGeom prst="rect">
            <a:avLst/>
          </a:prstGeom>
        </p:spPr>
      </p:pic>
    </p:spTree>
    <p:extLst>
      <p:ext uri="{BB962C8B-B14F-4D97-AF65-F5344CB8AC3E}">
        <p14:creationId xmlns:p14="http://schemas.microsoft.com/office/powerpoint/2010/main" val="1331035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Flowchart: Connector 12">
            <a:extLst>
              <a:ext uri="{FF2B5EF4-FFF2-40B4-BE49-F238E27FC236}">
                <a16:creationId xmlns:a16="http://schemas.microsoft.com/office/drawing/2014/main" id="{B90E70D2-1B00-4559-9C19-C796191AD2BC}"/>
              </a:ext>
            </a:extLst>
          </p:cNvPr>
          <p:cNvSpPr/>
          <p:nvPr/>
        </p:nvSpPr>
        <p:spPr>
          <a:xfrm>
            <a:off x="359999" y="3947297"/>
            <a:ext cx="2748516" cy="264925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If you were a teacher of very young children, how would you help them to understand about their rights. </a:t>
            </a:r>
            <a:r>
              <a:rPr lang="en-GB" sz="1400" dirty="0">
                <a:solidFill>
                  <a:srgbClr val="00B0F0"/>
                </a:solidFill>
                <a:latin typeface="Arial"/>
                <a:cs typeface="Arial"/>
                <a:hlinkClick r:id="rId5"/>
              </a:rPr>
              <a:t>This video </a:t>
            </a:r>
            <a:r>
              <a:rPr lang="en-GB" sz="1400" dirty="0">
                <a:solidFill>
                  <a:srgbClr val="00B0F0"/>
                </a:solidFill>
                <a:latin typeface="Arial"/>
                <a:cs typeface="Arial"/>
              </a:rPr>
              <a:t>made by Unicef Australia might help to get you started. </a:t>
            </a:r>
            <a:endParaRPr lang="en-GB" sz="1400" dirty="0">
              <a:solidFill>
                <a:srgbClr val="00B0F0"/>
              </a:solidFill>
              <a:latin typeface="Arial" panose="020B0604020202020204" pitchFamily="34" charset="0"/>
              <a:cs typeface="Arial" panose="020B0604020202020204" pitchFamily="34" charset="0"/>
            </a:endParaRPr>
          </a:p>
        </p:txBody>
      </p:sp>
      <p:pic>
        <p:nvPicPr>
          <p:cNvPr id="2" name="Online Media 1" title="What are child rights?">
            <a:hlinkClick r:id="" action="ppaction://media"/>
            <a:extLst>
              <a:ext uri="{FF2B5EF4-FFF2-40B4-BE49-F238E27FC236}">
                <a16:creationId xmlns:a16="http://schemas.microsoft.com/office/drawing/2014/main" id="{6B413406-822F-4FD4-B7C4-43251DBE3316}"/>
              </a:ext>
            </a:extLst>
          </p:cNvPr>
          <p:cNvPicPr>
            <a:picLocks noRot="1" noChangeAspect="1"/>
          </p:cNvPicPr>
          <p:nvPr>
            <a:videoFile r:link="rId1"/>
          </p:nvPr>
        </p:nvPicPr>
        <p:blipFill>
          <a:blip r:embed="rId6"/>
          <a:stretch>
            <a:fillRect/>
          </a:stretch>
        </p:blipFill>
        <p:spPr>
          <a:xfrm>
            <a:off x="413018" y="2363657"/>
            <a:ext cx="3048000" cy="1714500"/>
          </a:xfrm>
          <a:prstGeom prst="rect">
            <a:avLst/>
          </a:prstGeom>
        </p:spPr>
      </p:pic>
      <p:sp>
        <p:nvSpPr>
          <p:cNvPr id="16" name="Flowchart: Connector 15">
            <a:extLst>
              <a:ext uri="{FF2B5EF4-FFF2-40B4-BE49-F238E27FC236}">
                <a16:creationId xmlns:a16="http://schemas.microsoft.com/office/drawing/2014/main" id="{5D24E30D-301F-4CB2-A3E2-603A9BE79E43}"/>
              </a:ext>
            </a:extLst>
          </p:cNvPr>
          <p:cNvSpPr/>
          <p:nvPr/>
        </p:nvSpPr>
        <p:spPr>
          <a:xfrm>
            <a:off x="5869054" y="0"/>
            <a:ext cx="3048000" cy="29123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Make yourself a set of cards to represent the articles of the CRC than make up some games to play with the people in your home to help everyone learn about rights. There are ideas for </a:t>
            </a:r>
            <a:r>
              <a:rPr lang="en-GB" sz="1400" dirty="0">
                <a:solidFill>
                  <a:srgbClr val="00B0F0"/>
                </a:solidFill>
                <a:latin typeface="Arial"/>
                <a:cs typeface="Arial"/>
                <a:hlinkClick r:id="rId7"/>
              </a:rPr>
              <a:t>games and a template for the cards here.</a:t>
            </a:r>
            <a:endParaRPr lang="en-GB" sz="1400" dirty="0">
              <a:solidFill>
                <a:srgbClr val="00B0F0"/>
              </a:solidFill>
              <a:latin typeface="Arial" panose="020B0604020202020204" pitchFamily="34" charset="0"/>
              <a:cs typeface="Arial" panose="020B0604020202020204" pitchFamily="34" charset="0"/>
            </a:endParaRPr>
          </a:p>
        </p:txBody>
      </p:sp>
      <p:sp>
        <p:nvSpPr>
          <p:cNvPr id="18" name="Flowchart: Connector 17">
            <a:extLst>
              <a:ext uri="{FF2B5EF4-FFF2-40B4-BE49-F238E27FC236}">
                <a16:creationId xmlns:a16="http://schemas.microsoft.com/office/drawing/2014/main" id="{E6D05B91-9E2F-40DB-8F39-1C849AB92BCB}"/>
              </a:ext>
            </a:extLst>
          </p:cNvPr>
          <p:cNvSpPr/>
          <p:nvPr/>
        </p:nvSpPr>
        <p:spPr>
          <a:xfrm>
            <a:off x="9144000" y="1328700"/>
            <a:ext cx="3048000" cy="29123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Have a look and a listen to some of the </a:t>
            </a:r>
            <a:r>
              <a:rPr lang="en-GB" sz="1400" dirty="0">
                <a:solidFill>
                  <a:srgbClr val="00B0F0"/>
                </a:solidFill>
                <a:latin typeface="Arial"/>
                <a:cs typeface="Arial"/>
                <a:hlinkClick r:id="rId8"/>
              </a:rPr>
              <a:t>songs and videos </a:t>
            </a:r>
            <a:r>
              <a:rPr lang="en-GB" sz="1400" dirty="0">
                <a:solidFill>
                  <a:srgbClr val="00B0F0"/>
                </a:solidFill>
                <a:latin typeface="Arial"/>
                <a:cs typeface="Arial"/>
              </a:rPr>
              <a:t>made by schools to hep children learn about rights. Which one do you like best? Share this with your family and safely on-line with your friends.</a:t>
            </a:r>
          </a:p>
        </p:txBody>
      </p:sp>
      <p:sp>
        <p:nvSpPr>
          <p:cNvPr id="19" name="Flowchart: Connector 18">
            <a:extLst>
              <a:ext uri="{FF2B5EF4-FFF2-40B4-BE49-F238E27FC236}">
                <a16:creationId xmlns:a16="http://schemas.microsoft.com/office/drawing/2014/main" id="{046EC88B-A14B-4469-A9F0-B76760642AED}"/>
              </a:ext>
            </a:extLst>
          </p:cNvPr>
          <p:cNvSpPr/>
          <p:nvPr/>
        </p:nvSpPr>
        <p:spPr>
          <a:xfrm>
            <a:off x="6586110" y="3496944"/>
            <a:ext cx="3399869" cy="328654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Lots of organisations, as well as Unicef, help to promote children’s rights. </a:t>
            </a:r>
            <a:r>
              <a:rPr lang="en-GB" sz="1400" dirty="0">
                <a:solidFill>
                  <a:srgbClr val="00B0F0"/>
                </a:solidFill>
                <a:latin typeface="Arial"/>
                <a:cs typeface="Arial"/>
                <a:hlinkClick r:id="rId9"/>
              </a:rPr>
              <a:t>This video</a:t>
            </a:r>
            <a:r>
              <a:rPr lang="en-GB" sz="1400" dirty="0">
                <a:solidFill>
                  <a:srgbClr val="00B0F0"/>
                </a:solidFill>
                <a:latin typeface="Arial"/>
                <a:cs typeface="Arial"/>
              </a:rPr>
              <a:t> is from the Equality and Human Rights Commission. Watch it and make a note of any facts  that you did not know before. Share what you have learnt with your teacher or your family.</a:t>
            </a:r>
          </a:p>
        </p:txBody>
      </p:sp>
      <p:pic>
        <p:nvPicPr>
          <p:cNvPr id="4" name="Online Media 3" title="Rights of the Child animation">
            <a:hlinkClick r:id="" action="ppaction://media"/>
            <a:extLst>
              <a:ext uri="{FF2B5EF4-FFF2-40B4-BE49-F238E27FC236}">
                <a16:creationId xmlns:a16="http://schemas.microsoft.com/office/drawing/2014/main" id="{C2C65A63-5ADD-4EF2-B048-9B4AFE87D24C}"/>
              </a:ext>
            </a:extLst>
          </p:cNvPr>
          <p:cNvPicPr>
            <a:picLocks noRot="1" noChangeAspect="1"/>
          </p:cNvPicPr>
          <p:nvPr>
            <a:videoFile r:link="rId2"/>
          </p:nvPr>
        </p:nvPicPr>
        <p:blipFill>
          <a:blip r:embed="rId10"/>
          <a:stretch>
            <a:fillRect/>
          </a:stretch>
        </p:blipFill>
        <p:spPr>
          <a:xfrm>
            <a:off x="3893624" y="4270440"/>
            <a:ext cx="3092537" cy="1739552"/>
          </a:xfrm>
          <a:prstGeom prst="rect">
            <a:avLst/>
          </a:prstGeom>
        </p:spPr>
      </p:pic>
      <p:pic>
        <p:nvPicPr>
          <p:cNvPr id="7" name="Picture 6" descr="A close up of a logo&#10;&#10;Description automatically generated">
            <a:extLst>
              <a:ext uri="{FF2B5EF4-FFF2-40B4-BE49-F238E27FC236}">
                <a16:creationId xmlns:a16="http://schemas.microsoft.com/office/drawing/2014/main" id="{F94E3DFC-A9CB-47DA-98EF-676506E9017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60155" y="1230371"/>
            <a:ext cx="2266573" cy="2266573"/>
          </a:xfrm>
          <a:prstGeom prst="rect">
            <a:avLst/>
          </a:prstGeom>
        </p:spPr>
      </p:pic>
      <p:pic>
        <p:nvPicPr>
          <p:cNvPr id="20" name="Picture 19" descr="A picture containing clock&#10;&#10;Description automatically generated">
            <a:extLst>
              <a:ext uri="{FF2B5EF4-FFF2-40B4-BE49-F238E27FC236}">
                <a16:creationId xmlns:a16="http://schemas.microsoft.com/office/drawing/2014/main" id="{8552B8C1-7E74-425A-9E5C-CA0C8AF28E1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685856" y="-110698"/>
            <a:ext cx="1964288" cy="1964288"/>
          </a:xfrm>
          <a:prstGeom prst="rect">
            <a:avLst/>
          </a:prstGeom>
        </p:spPr>
      </p:pic>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70000" lnSpcReduction="20000"/>
          </a:bodyPr>
          <a:lstStyle/>
          <a:p>
            <a:pPr marL="0" indent="0">
              <a:buNone/>
            </a:pPr>
            <a:r>
              <a:rPr lang="en-GB" sz="3600" b="1" dirty="0"/>
              <a:t>Try to find somewhere peaceful and spend a few minutes being quiet and still. </a:t>
            </a:r>
          </a:p>
          <a:p>
            <a:pPr marL="0" indent="0">
              <a:buNone/>
            </a:pPr>
            <a:r>
              <a:rPr lang="en-GB" sz="3600" b="1" dirty="0"/>
              <a:t>Then think about these questions:</a:t>
            </a:r>
          </a:p>
          <a:p>
            <a:r>
              <a:rPr lang="en-GB" sz="3600" dirty="0"/>
              <a:t>Why do your rights matter to you? What’s so special about them?</a:t>
            </a:r>
          </a:p>
          <a:p>
            <a:r>
              <a:rPr lang="en-GB" sz="3600" dirty="0"/>
              <a:t>Imagine a world where every child enjoyed all their rights all the time?</a:t>
            </a:r>
          </a:p>
          <a:p>
            <a:r>
              <a:rPr lang="en-GB" sz="3600" dirty="0"/>
              <a:t>When you are an adult what will you do to tell other people about rights?</a:t>
            </a:r>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34871"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a:t>
            </a:r>
            <a:r>
              <a:rPr lang="en-GB" sz="900" dirty="0" err="1"/>
              <a:t>SalaFont</a:t>
            </a:r>
            <a:endParaRPr lang="en-GB" sz="900" dirty="0"/>
          </a:p>
        </p:txBody>
      </p:sp>
      <p:pic>
        <p:nvPicPr>
          <p:cNvPr id="5" name="Picture 4" descr="A person holding a baby&#10;&#10;Description automatically generated">
            <a:extLst>
              <a:ext uri="{FF2B5EF4-FFF2-40B4-BE49-F238E27FC236}">
                <a16:creationId xmlns:a16="http://schemas.microsoft.com/office/drawing/2014/main" id="{AA96EBC1-5507-44C6-AAFE-3ED5F70580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3993" y="1735201"/>
            <a:ext cx="4416008" cy="3312006"/>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431998" y="1735200"/>
            <a:ext cx="6393600" cy="4017900"/>
          </a:xfrm>
        </p:spPr>
        <p:txBody>
          <a:bodyPr>
            <a:normAutofit fontScale="92500" lnSpcReduction="10000"/>
          </a:bodyPr>
          <a:lstStyle/>
          <a:p>
            <a:pPr marL="450900"/>
            <a:r>
              <a:rPr lang="en-GB" sz="2400" dirty="0"/>
              <a:t>The Government and adults responsible for children and young people are </a:t>
            </a:r>
            <a:r>
              <a:rPr lang="en-GB" sz="2400" b="1" dirty="0"/>
              <a:t>duty bearers.</a:t>
            </a:r>
            <a:r>
              <a:rPr lang="en-GB" sz="2400" dirty="0"/>
              <a:t> It’s their job to make sure all the rights happen for every child.</a:t>
            </a:r>
          </a:p>
          <a:p>
            <a:pPr marL="450900"/>
            <a:r>
              <a:rPr lang="en-GB" sz="2400" dirty="0"/>
              <a:t>Sometimes this can be difficult and tough decisions need to be made. Try to think of some situations that are challenging for duty bearers. </a:t>
            </a:r>
            <a:r>
              <a:rPr lang="en-GB" sz="2400" b="1" dirty="0"/>
              <a:t>Clue: </a:t>
            </a:r>
            <a:r>
              <a:rPr lang="en-GB" sz="2400" dirty="0"/>
              <a:t>Think about times where one right might seem more important than others.</a:t>
            </a:r>
          </a:p>
          <a:p>
            <a:pPr marL="108000" indent="0">
              <a:buNone/>
            </a:pPr>
            <a:endParaRPr lang="en-GB" sz="2400" dirty="0"/>
          </a:p>
          <a:p>
            <a:pPr marL="0" indent="0">
              <a:buNone/>
            </a:pPr>
            <a:r>
              <a:rPr lang="en-GB" sz="2400" dirty="0"/>
              <a:t>You can find a summary of the whole Convention </a:t>
            </a:r>
            <a:r>
              <a:rPr lang="en-GB" sz="2400" dirty="0">
                <a:hlinkClick r:id="rId2"/>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5137</TotalTime>
  <Words>862</Words>
  <Application>Microsoft Macintosh PowerPoint</Application>
  <PresentationFormat>Widescreen</PresentationFormat>
  <Paragraphs>72</Paragraphs>
  <Slides>10</Slides>
  <Notes>4</Notes>
  <HiddenSlides>0</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42</vt:lpstr>
      <vt:lpstr>  </vt:lpstr>
      <vt:lpstr>How many of these did you get?</vt:lpstr>
      <vt:lpstr>Activity Time</vt:lpstr>
      <vt:lpstr>Activity Time</vt:lpstr>
      <vt:lpstr>Reflection</vt:lpstr>
      <vt:lpstr>Extension</vt:lpstr>
      <vt:lpstr>Thank you</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Emma Jones</cp:lastModifiedBy>
  <cp:revision>407</cp:revision>
  <dcterms:created xsi:type="dcterms:W3CDTF">2020-04-07T09:32:00Z</dcterms:created>
  <dcterms:modified xsi:type="dcterms:W3CDTF">2020-06-04T11:53:15Z</dcterms:modified>
</cp:coreProperties>
</file>