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3"/>
  </p:notesMasterIdLst>
  <p:handoutMasterIdLst>
    <p:handoutMasterId r:id="rId14"/>
  </p:handoutMasterIdLst>
  <p:sldIdLst>
    <p:sldId id="275" r:id="rId3"/>
    <p:sldId id="294" r:id="rId4"/>
    <p:sldId id="287" r:id="rId5"/>
    <p:sldId id="282" r:id="rId6"/>
    <p:sldId id="284" r:id="rId7"/>
    <p:sldId id="293" r:id="rId8"/>
    <p:sldId id="300" r:id="rId9"/>
    <p:sldId id="298" r:id="rId10"/>
    <p:sldId id="29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44" autoAdjust="0"/>
    <p:restoredTop sz="93792" autoAdjust="0"/>
  </p:normalViewPr>
  <p:slideViewPr>
    <p:cSldViewPr snapToGrid="0">
      <p:cViewPr varScale="1">
        <p:scale>
          <a:sx n="76" d="100"/>
          <a:sy n="76" d="100"/>
        </p:scale>
        <p:origin x="216" y="102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7/2/20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7/2/20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Sehinemariam</a:t>
            </a:r>
            <a:r>
              <a:rPr lang="en-GB" sz="1200" b="0" i="0" kern="1200" dirty="0">
                <a:solidFill>
                  <a:schemeClr val="tx1"/>
                </a:solidFill>
                <a:effectLst/>
                <a:latin typeface="+mn-lt"/>
                <a:ea typeface="+mn-ea"/>
                <a:cs typeface="+mn-cs"/>
              </a:rPr>
              <a:t>, 17, a grade 12 student attending classes via Radio which is one of the government’s initiative to support studying at home due to closed schools across Ethiopia.</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Unicef/Tesfaye</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847449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erson and person posing for a picture&#10;&#10;Description automatically generated">
            <a:extLst>
              <a:ext uri="{FF2B5EF4-FFF2-40B4-BE49-F238E27FC236}">
                <a16:creationId xmlns:a16="http://schemas.microsoft.com/office/drawing/2014/main" id="{2E7397FF-6434-4FC9-B44F-1CC48D80D52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7" name="Title 1">
            <a:extLst>
              <a:ext uri="{FF2B5EF4-FFF2-40B4-BE49-F238E27FC236}">
                <a16:creationId xmlns:a16="http://schemas.microsoft.com/office/drawing/2014/main" id="{47D11434-A53E-4AB5-9FB1-FFA5A6EF751B}"/>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02/07/2020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02/07/2020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02/07/2020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02/07/2020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02/07/2020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02/07/2020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02/07/2020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02/07/2020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youtu.be/lfObk0GXpZ4" TargetMode="External"/><Relationship Id="rId1" Type="http://schemas.openxmlformats.org/officeDocument/2006/relationships/slideLayout" Target="../slideLayouts/slideLayout23.xml"/><Relationship Id="rId4"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notesSlide" Target="../notesSlides/notesSlide3.xml"/><Relationship Id="rId7" Type="http://schemas.openxmlformats.org/officeDocument/2006/relationships/image" Target="../media/image35.png"/><Relationship Id="rId2" Type="http://schemas.openxmlformats.org/officeDocument/2006/relationships/slideLayout" Target="../slideLayouts/slideLayout24.xml"/><Relationship Id="rId1" Type="http://schemas.openxmlformats.org/officeDocument/2006/relationships/video" Target="https://www.youtube.com/embed/4QrS_1dcRRM?feature=oembed" TargetMode="External"/><Relationship Id="rId6" Type="http://schemas.openxmlformats.org/officeDocument/2006/relationships/image" Target="../media/image37.jpeg"/><Relationship Id="rId5" Type="http://schemas.openxmlformats.org/officeDocument/2006/relationships/hyperlink" Target="https://www.mfpa.uk/news-events/hedgehog-tutorial-by-mouth-painter-rosie-moriarty-simmonds/" TargetMode="External"/><Relationship Id="rId4" Type="http://schemas.openxmlformats.org/officeDocument/2006/relationships/hyperlink" Target="https://www.youtube.com/watch?v=4QrS_1dcRRM"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www.yumpu.com/en/document/view/58806247/the-goats-of-anarchy-leave-no-one-behind" TargetMode="External"/><Relationship Id="rId3" Type="http://schemas.openxmlformats.org/officeDocument/2006/relationships/notesSlide" Target="../notesSlides/notesSlide4.xml"/><Relationship Id="rId7" Type="http://schemas.openxmlformats.org/officeDocument/2006/relationships/hyperlink" Target="https://www.youtube.com/watch?v=7-LwkSZOE44" TargetMode="External"/><Relationship Id="rId2" Type="http://schemas.openxmlformats.org/officeDocument/2006/relationships/slideLayout" Target="../slideLayouts/slideLayout24.xml"/><Relationship Id="rId1" Type="http://schemas.openxmlformats.org/officeDocument/2006/relationships/video" Target="https://www.youtube.com/embed/CL8GMxRW_5Y?feature=oembed" TargetMode="External"/><Relationship Id="rId6" Type="http://schemas.openxmlformats.org/officeDocument/2006/relationships/hyperlink" Target="https://www.british-sign.co.uk/" TargetMode="External"/><Relationship Id="rId5" Type="http://schemas.openxmlformats.org/officeDocument/2006/relationships/hyperlink" Target="https://www.youtube.com/watch?v=CL8GMxRW_5Y" TargetMode="External"/><Relationship Id="rId4" Type="http://schemas.openxmlformats.org/officeDocument/2006/relationships/hyperlink" Target="https://www.paralympic.org/the-ipc/paralympic-games-education-programmes" TargetMode="External"/><Relationship Id="rId9" Type="http://schemas.openxmlformats.org/officeDocument/2006/relationships/image" Target="../media/image38.jpeg"/></Relationships>
</file>

<file path=ppt/slides/_rels/slide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hyperlink" Target="https://www.unicef.org.uk/wp-content/uploads/2010/05/UNCRC_summary-1.pdf" TargetMode="External"/><Relationship Id="rId2" Type="http://schemas.openxmlformats.org/officeDocument/2006/relationships/hyperlink" Target="https://www.youtube.com/watch?v=24KE__OCKMw"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Unicef/Dawe</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Can you guess how they are linked together? Which article of the Convention do these pictures relate to?</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6" name="Rectangle 15">
            <a:extLst>
              <a:ext uri="{FF2B5EF4-FFF2-40B4-BE49-F238E27FC236}">
                <a16:creationId xmlns:a16="http://schemas.microsoft.com/office/drawing/2014/main" id="{7517829E-D028-4A6A-BB00-54725351BF39}"/>
              </a:ext>
            </a:extLst>
          </p:cNvPr>
          <p:cNvSpPr/>
          <p:nvPr/>
        </p:nvSpPr>
        <p:spPr>
          <a:xfrm>
            <a:off x="272796" y="6411890"/>
            <a:ext cx="1377300"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Accessible Icon Project</a:t>
            </a:r>
          </a:p>
          <a:p>
            <a:endParaRPr lang="en-GB" sz="900" dirty="0">
              <a:latin typeface="Arial" panose="020B0604020202020204" pitchFamily="34" charset="0"/>
              <a:cs typeface="Arial" panose="020B0604020202020204" pitchFamily="34" charset="0"/>
            </a:endParaRPr>
          </a:p>
        </p:txBody>
      </p:sp>
      <p:pic>
        <p:nvPicPr>
          <p:cNvPr id="4" name="Picture 3" descr="A picture containing drawing&#10;&#10;Description automatically generated">
            <a:extLst>
              <a:ext uri="{FF2B5EF4-FFF2-40B4-BE49-F238E27FC236}">
                <a16:creationId xmlns:a16="http://schemas.microsoft.com/office/drawing/2014/main" id="{913D647C-7C6B-4801-85ED-AB25FD2FC6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4196" y="3007141"/>
            <a:ext cx="3314700" cy="3314700"/>
          </a:xfrm>
          <a:prstGeom prst="rect">
            <a:avLst/>
          </a:prstGeom>
        </p:spPr>
      </p:pic>
      <p:pic>
        <p:nvPicPr>
          <p:cNvPr id="7" name="Picture 6" descr="A close up of a logo&#10;&#10;Description automatically generated">
            <a:extLst>
              <a:ext uri="{FF2B5EF4-FFF2-40B4-BE49-F238E27FC236}">
                <a16:creationId xmlns:a16="http://schemas.microsoft.com/office/drawing/2014/main" id="{FE271EA1-828A-485A-BE9A-D94D460867F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7733" y="3007141"/>
            <a:ext cx="3826933" cy="2152650"/>
          </a:xfrm>
          <a:prstGeom prst="rect">
            <a:avLst/>
          </a:prstGeom>
        </p:spPr>
      </p:pic>
      <p:sp>
        <p:nvSpPr>
          <p:cNvPr id="13" name="Rectangle 12">
            <a:extLst>
              <a:ext uri="{FF2B5EF4-FFF2-40B4-BE49-F238E27FC236}">
                <a16:creationId xmlns:a16="http://schemas.microsoft.com/office/drawing/2014/main" id="{1CFA3A2F-3FD9-4FC9-BB82-BE007634F25F}"/>
              </a:ext>
            </a:extLst>
          </p:cNvPr>
          <p:cNvSpPr/>
          <p:nvPr/>
        </p:nvSpPr>
        <p:spPr>
          <a:xfrm>
            <a:off x="3811058" y="5200921"/>
            <a:ext cx="742511"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BBC News</a:t>
            </a:r>
          </a:p>
          <a:p>
            <a:endParaRPr lang="en-GB" sz="900" dirty="0">
              <a:latin typeface="Arial" panose="020B0604020202020204" pitchFamily="34" charset="0"/>
              <a:cs typeface="Arial" panose="020B0604020202020204" pitchFamily="34" charset="0"/>
            </a:endParaRPr>
          </a:p>
        </p:txBody>
      </p:sp>
      <p:pic>
        <p:nvPicPr>
          <p:cNvPr id="11" name="Picture 10" descr="A picture containing person, person, sitting, young&#10;&#10;Description automatically generated">
            <a:extLst>
              <a:ext uri="{FF2B5EF4-FFF2-40B4-BE49-F238E27FC236}">
                <a16:creationId xmlns:a16="http://schemas.microsoft.com/office/drawing/2014/main" id="{9114B580-EA71-44FC-8C88-FC771FC6614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63503" y="3007141"/>
            <a:ext cx="4162425" cy="2774950"/>
          </a:xfrm>
          <a:prstGeom prst="rect">
            <a:avLst/>
          </a:prstGeom>
        </p:spPr>
      </p:pic>
      <p:sp>
        <p:nvSpPr>
          <p:cNvPr id="15" name="Rectangle 14">
            <a:extLst>
              <a:ext uri="{FF2B5EF4-FFF2-40B4-BE49-F238E27FC236}">
                <a16:creationId xmlns:a16="http://schemas.microsoft.com/office/drawing/2014/main" id="{9D1F7889-E1B5-4C3F-9BC2-7098CB2143A6}"/>
              </a:ext>
            </a:extLst>
          </p:cNvPr>
          <p:cNvSpPr/>
          <p:nvPr/>
        </p:nvSpPr>
        <p:spPr>
          <a:xfrm>
            <a:off x="7792508" y="5839241"/>
            <a:ext cx="838691"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Unicef/Dawe</a:t>
            </a:r>
          </a:p>
          <a:p>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23</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fontScale="77500" lnSpcReduction="20000"/>
          </a:bodyPr>
          <a:lstStyle/>
          <a:p>
            <a:pPr marL="0" indent="0">
              <a:buNone/>
            </a:pPr>
            <a:r>
              <a:rPr lang="en-GB" b="1" dirty="0"/>
              <a:t>Article 23 -  A child with a disability has the right to live a full and decent life with dignity, and as far as possible, independence, and to play an active part in their community.</a:t>
            </a:r>
          </a:p>
          <a:p>
            <a:pPr marL="0" indent="0">
              <a:buNone/>
            </a:pPr>
            <a:endParaRPr lang="en-GB" b="1" dirty="0"/>
          </a:p>
          <a:p>
            <a:pPr marL="0" indent="0">
              <a:buNone/>
            </a:pPr>
            <a:r>
              <a:rPr lang="en-GB" dirty="0"/>
              <a:t>Governments must do all they can to support disabled children and their families. </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476249" y="1739602"/>
            <a:ext cx="5351463" cy="387529"/>
          </a:xfrm>
        </p:spPr>
        <p:txBody>
          <a:bodyPr>
            <a:normAutofit fontScale="55000" lnSpcReduction="20000"/>
          </a:bodyPr>
          <a:lstStyle/>
          <a:p>
            <a:pPr marL="0" indent="0">
              <a:buNone/>
            </a:pPr>
            <a:r>
              <a:rPr lang="en-GB" dirty="0">
                <a:latin typeface="Arial" panose="020B0604020202020204" pitchFamily="34" charset="0"/>
                <a:cs typeface="Arial" panose="020B0604020202020204" pitchFamily="34" charset="0"/>
              </a:rPr>
              <a:t>Gerry introduces Article 23 - Children with a disability</a:t>
            </a:r>
          </a:p>
          <a:p>
            <a:pPr marL="0" indent="0">
              <a:buNone/>
            </a:pPr>
            <a:endParaRPr lang="en-GB" dirty="0"/>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1450505" y="3509601"/>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hlinkClick r:id="rId2"/>
              </a:rPr>
              <a:t>Watch Gerry on YouTube</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pic>
        <p:nvPicPr>
          <p:cNvPr id="9" name="Graphic 8">
            <a:extLst>
              <a:ext uri="{FF2B5EF4-FFF2-40B4-BE49-F238E27FC236}">
                <a16:creationId xmlns:a16="http://schemas.microsoft.com/office/drawing/2014/main" id="{0ABCA48D-C90B-443A-8FED-EDE299F711E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66429" y="166032"/>
            <a:ext cx="1283140" cy="1710852"/>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591322" y="4669189"/>
            <a:ext cx="4205823" cy="1388244"/>
          </a:xfrm>
        </p:spPr>
        <p:txBody>
          <a:bodyPr>
            <a:normAutofit/>
          </a:bodyPr>
          <a:lstStyle/>
          <a:p>
            <a:pPr marL="0" indent="0" algn="ctr">
              <a:buNone/>
            </a:pPr>
            <a:r>
              <a:rPr lang="en-GB" dirty="0">
                <a:latin typeface="Arial" panose="020B0604020202020204" pitchFamily="34" charset="0"/>
                <a:cs typeface="Arial" panose="020B0604020202020204" pitchFamily="34" charset="0"/>
              </a:rPr>
              <a:t>Note down your thoughts and compare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48744" y="2449314"/>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can schools do</a:t>
            </a:r>
          </a:p>
          <a:p>
            <a:pPr marL="0" indent="0" algn="ctr">
              <a:buNone/>
            </a:pPr>
            <a:r>
              <a:rPr lang="en-GB" sz="2400" dirty="0">
                <a:solidFill>
                  <a:srgbClr val="00B0F0"/>
                </a:solidFill>
                <a:latin typeface="Arial" panose="020B0604020202020204" pitchFamily="34" charset="0"/>
                <a:cs typeface="Arial" panose="020B0604020202020204" pitchFamily="34" charset="0"/>
              </a:rPr>
              <a:t>to support pupils who </a:t>
            </a:r>
          </a:p>
          <a:p>
            <a:pPr marL="0" indent="0" algn="ctr">
              <a:buNone/>
            </a:pPr>
            <a:r>
              <a:rPr lang="en-GB" sz="2400" dirty="0">
                <a:solidFill>
                  <a:srgbClr val="00B0F0"/>
                </a:solidFill>
                <a:latin typeface="Arial" panose="020B0604020202020204" pitchFamily="34" charset="0"/>
                <a:cs typeface="Arial" panose="020B0604020202020204" pitchFamily="34" charset="0"/>
              </a:rPr>
              <a:t>have a disability?</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Children with disabilities</a:t>
            </a:r>
          </a:p>
        </p:txBody>
      </p:sp>
      <p:sp>
        <p:nvSpPr>
          <p:cNvPr id="2" name="Rectangle 1">
            <a:extLst>
              <a:ext uri="{FF2B5EF4-FFF2-40B4-BE49-F238E27FC236}">
                <a16:creationId xmlns:a16="http://schemas.microsoft.com/office/drawing/2014/main" id="{B5D4B3F2-BE12-4430-8ABF-5250AB3140C4}"/>
              </a:ext>
            </a:extLst>
          </p:cNvPr>
          <p:cNvSpPr/>
          <p:nvPr/>
        </p:nvSpPr>
        <p:spPr>
          <a:xfrm>
            <a:off x="5960046" y="1680184"/>
            <a:ext cx="6096000" cy="2031325"/>
          </a:xfrm>
          <a:prstGeom prst="rect">
            <a:avLst/>
          </a:prstGeom>
        </p:spPr>
        <p:txBody>
          <a:bodyPr>
            <a:spAutoFit/>
          </a:bodyPr>
          <a:lstStyle/>
          <a:p>
            <a:r>
              <a:rPr lang="en-GB" i="1" dirty="0">
                <a:solidFill>
                  <a:srgbClr val="00B0F0"/>
                </a:solidFill>
                <a:latin typeface="Arial" panose="020B0604020202020204" pitchFamily="34" charset="0"/>
                <a:cs typeface="Arial" panose="020B0604020202020204" pitchFamily="34" charset="0"/>
              </a:rPr>
              <a:t>The Convention says: “Children must be supported, included, listened to and involved in decisions about their education.</a:t>
            </a:r>
          </a:p>
          <a:p>
            <a:endParaRPr lang="en-GB" i="1" dirty="0">
              <a:solidFill>
                <a:srgbClr val="00B0F0"/>
              </a:solidFill>
              <a:latin typeface="Arial" panose="020B0604020202020204" pitchFamily="34" charset="0"/>
              <a:cs typeface="Arial" panose="020B0604020202020204" pitchFamily="34" charset="0"/>
            </a:endParaRPr>
          </a:p>
          <a:p>
            <a:r>
              <a:rPr lang="en-GB" i="1" dirty="0">
                <a:solidFill>
                  <a:srgbClr val="00B0F0"/>
                </a:solidFill>
                <a:latin typeface="Arial" panose="020B0604020202020204" pitchFamily="34" charset="0"/>
                <a:cs typeface="Arial" panose="020B0604020202020204" pitchFamily="34" charset="0"/>
              </a:rPr>
              <a:t>“A disability is a physical or mental impairment that has a substantial and long term negative effect on your ability to do daily activities.”</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Make sure the building is physically accessible (ramps and lifts for example)</a:t>
            </a:r>
          </a:p>
          <a:p>
            <a:r>
              <a:rPr lang="en-GB" sz="6200" dirty="0">
                <a:latin typeface="Arial" panose="020B0604020202020204" pitchFamily="34" charset="0"/>
                <a:cs typeface="Arial" panose="020B0604020202020204" pitchFamily="34" charset="0"/>
              </a:rPr>
              <a:t>Work with specialist services to meet the needs of the child such as accessible buildings, specialist equipment or audio descriptions. </a:t>
            </a:r>
          </a:p>
          <a:p>
            <a:r>
              <a:rPr lang="en-GB" sz="6200" dirty="0">
                <a:latin typeface="Arial" panose="020B0604020202020204" pitchFamily="34" charset="0"/>
                <a:cs typeface="Arial" panose="020B0604020202020204" pitchFamily="34" charset="0"/>
              </a:rPr>
              <a:t>Make lessons and activities accessible for all (easy read, sign language, Braille)</a:t>
            </a:r>
          </a:p>
          <a:p>
            <a:r>
              <a:rPr lang="en-GB" sz="6200" dirty="0">
                <a:latin typeface="Arial" panose="020B0604020202020204" pitchFamily="34" charset="0"/>
                <a:cs typeface="Arial" panose="020B0604020202020204" pitchFamily="34" charset="0"/>
              </a:rPr>
              <a:t>Have quiet, calm and relaxing spaces such as a nurture room</a:t>
            </a:r>
          </a:p>
          <a:p>
            <a:r>
              <a:rPr lang="en-GB" sz="6200" dirty="0">
                <a:latin typeface="Arial" panose="020B0604020202020204" pitchFamily="34" charset="0"/>
                <a:cs typeface="Arial" panose="020B0604020202020204" pitchFamily="34" charset="0"/>
              </a:rPr>
              <a:t>Use special equipment such as a microphone or hearing loop</a:t>
            </a:r>
          </a:p>
          <a:p>
            <a:r>
              <a:rPr lang="en-GB" sz="6200" dirty="0">
                <a:latin typeface="Arial" panose="020B0604020202020204" pitchFamily="34" charset="0"/>
                <a:cs typeface="Arial" panose="020B0604020202020204" pitchFamily="34" charset="0"/>
              </a:rPr>
              <a:t>Listen to the child and help them to be included – every child is unique</a:t>
            </a:r>
          </a:p>
          <a:p>
            <a:r>
              <a:rPr lang="en-GB" sz="6200" dirty="0">
                <a:latin typeface="Arial" panose="020B0604020202020204" pitchFamily="34" charset="0"/>
                <a:cs typeface="Arial" panose="020B0604020202020204" pitchFamily="34" charset="0"/>
              </a:rPr>
              <a:t>Work together and create a plan – making sure the child is heard</a:t>
            </a:r>
          </a:p>
          <a:p>
            <a:r>
              <a:rPr lang="en-GB" sz="6200" dirty="0">
                <a:latin typeface="Arial" panose="020B0604020202020204" pitchFamily="34" charset="0"/>
                <a:cs typeface="Arial" panose="020B0604020202020204" pitchFamily="34" charset="0"/>
              </a:rPr>
              <a:t>Have toilets that are accessible</a:t>
            </a:r>
          </a:p>
          <a:p>
            <a:r>
              <a:rPr lang="en-GB" sz="6200" dirty="0">
                <a:latin typeface="Arial" panose="020B0604020202020204" pitchFamily="34" charset="0"/>
                <a:cs typeface="Arial" panose="020B0604020202020204" pitchFamily="34" charset="0"/>
              </a:rPr>
              <a:t>Make sure all children can enjoy the playground</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5" name="Flowchart: Connector 24">
            <a:extLst>
              <a:ext uri="{FF2B5EF4-FFF2-40B4-BE49-F238E27FC236}">
                <a16:creationId xmlns:a16="http://schemas.microsoft.com/office/drawing/2014/main" id="{5DBA6628-F645-4A31-9AFF-050A34306ED8}"/>
              </a:ext>
            </a:extLst>
          </p:cNvPr>
          <p:cNvSpPr/>
          <p:nvPr/>
        </p:nvSpPr>
        <p:spPr>
          <a:xfrm>
            <a:off x="3579007" y="1616288"/>
            <a:ext cx="2826596" cy="278959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What does disability mean to you? Do you know anyone who has a disability? How does your school help people with disabilities? Write down a list and talk to your friends about it.</a:t>
            </a:r>
          </a:p>
        </p:txBody>
      </p:sp>
      <p:sp>
        <p:nvSpPr>
          <p:cNvPr id="16" name="Flowchart: Connector 15">
            <a:extLst>
              <a:ext uri="{FF2B5EF4-FFF2-40B4-BE49-F238E27FC236}">
                <a16:creationId xmlns:a16="http://schemas.microsoft.com/office/drawing/2014/main" id="{803D5654-646E-4BEF-9F04-8F71ABCE5BC4}"/>
              </a:ext>
            </a:extLst>
          </p:cNvPr>
          <p:cNvSpPr/>
          <p:nvPr/>
        </p:nvSpPr>
        <p:spPr>
          <a:xfrm>
            <a:off x="9032014" y="2666507"/>
            <a:ext cx="2826596" cy="278959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23 says that children have the right to live a “full and decent life with dignity”. Do you know what dignity is? Ask someone what they think it means or look it up and talk to someone about it.</a:t>
            </a:r>
          </a:p>
        </p:txBody>
      </p:sp>
      <p:sp>
        <p:nvSpPr>
          <p:cNvPr id="18" name="Flowchart: Connector 17">
            <a:extLst>
              <a:ext uri="{FF2B5EF4-FFF2-40B4-BE49-F238E27FC236}">
                <a16:creationId xmlns:a16="http://schemas.microsoft.com/office/drawing/2014/main" id="{97C33C67-D0E1-4495-BAAD-BDEA77809A2C}"/>
              </a:ext>
            </a:extLst>
          </p:cNvPr>
          <p:cNvSpPr/>
          <p:nvPr/>
        </p:nvSpPr>
        <p:spPr>
          <a:xfrm>
            <a:off x="6348839" y="76301"/>
            <a:ext cx="2940123" cy="291990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Winnie has cerebral palsy and she enjoys horse riding. Do you have any hobbies? Write a letter to tell Winnie about the hobbies that you enjoy doing and maybe you have some questions for her. Watch Winnie tell her story </a:t>
            </a:r>
            <a:r>
              <a:rPr lang="en-GB" sz="1400" dirty="0">
                <a:solidFill>
                  <a:srgbClr val="00B0F0"/>
                </a:solidFill>
                <a:latin typeface="Arial" panose="020B0604020202020204" pitchFamily="34" charset="0"/>
                <a:cs typeface="Arial" panose="020B0604020202020204" pitchFamily="34" charset="0"/>
                <a:hlinkClick r:id="rId4"/>
              </a:rPr>
              <a:t>here</a:t>
            </a:r>
            <a:r>
              <a:rPr lang="en-GB" sz="1400" dirty="0">
                <a:solidFill>
                  <a:srgbClr val="00B0F0"/>
                </a:solidFill>
                <a:latin typeface="Arial" panose="020B0604020202020204" pitchFamily="34" charset="0"/>
                <a:cs typeface="Arial" panose="020B0604020202020204" pitchFamily="34" charset="0"/>
              </a:rPr>
              <a:t>.</a:t>
            </a:r>
          </a:p>
        </p:txBody>
      </p:sp>
      <p:sp>
        <p:nvSpPr>
          <p:cNvPr id="19" name="Flowchart: Connector 18">
            <a:extLst>
              <a:ext uri="{FF2B5EF4-FFF2-40B4-BE49-F238E27FC236}">
                <a16:creationId xmlns:a16="http://schemas.microsoft.com/office/drawing/2014/main" id="{A44E77E5-727F-4487-A105-DE17AFFD6DC9}"/>
              </a:ext>
            </a:extLst>
          </p:cNvPr>
          <p:cNvSpPr/>
          <p:nvPr/>
        </p:nvSpPr>
        <p:spPr>
          <a:xfrm>
            <a:off x="5813022" y="3619269"/>
            <a:ext cx="3242779" cy="316243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Some children can’t use their hands to do things like drawing and painting. Watch this video and have a look at some art created by artists using only their mouth or feet. Have a go at </a:t>
            </a:r>
            <a:r>
              <a:rPr lang="en-GB" sz="1400" dirty="0">
                <a:solidFill>
                  <a:srgbClr val="00B0F0"/>
                </a:solidFill>
                <a:latin typeface="Arial" panose="020B0604020202020204" pitchFamily="34" charset="0"/>
                <a:cs typeface="Arial" panose="020B0604020202020204" pitchFamily="34" charset="0"/>
                <a:hlinkClick r:id="rId5"/>
              </a:rPr>
              <a:t>painting this hedgehog (or anything else) </a:t>
            </a:r>
            <a:r>
              <a:rPr lang="en-GB" sz="1400" dirty="0">
                <a:solidFill>
                  <a:srgbClr val="00B0F0"/>
                </a:solidFill>
                <a:latin typeface="Arial" panose="020B0604020202020204" pitchFamily="34" charset="0"/>
                <a:cs typeface="Arial" panose="020B0604020202020204" pitchFamily="34" charset="0"/>
              </a:rPr>
              <a:t>with either your mouth or feet.</a:t>
            </a:r>
          </a:p>
        </p:txBody>
      </p:sp>
      <p:pic>
        <p:nvPicPr>
          <p:cNvPr id="2" name="Online Media 1" title="Winnie - Kids with Disabilities">
            <a:hlinkClick r:id="" action="ppaction://media"/>
            <a:extLst>
              <a:ext uri="{FF2B5EF4-FFF2-40B4-BE49-F238E27FC236}">
                <a16:creationId xmlns:a16="http://schemas.microsoft.com/office/drawing/2014/main" id="{D91CAE1E-B6A0-4148-8A84-3BF556967B2C}"/>
              </a:ext>
            </a:extLst>
          </p:cNvPr>
          <p:cNvPicPr>
            <a:picLocks noRot="1" noChangeAspect="1"/>
          </p:cNvPicPr>
          <p:nvPr>
            <a:videoFile r:link="rId1"/>
          </p:nvPr>
        </p:nvPicPr>
        <p:blipFill>
          <a:blip r:embed="rId6"/>
          <a:stretch>
            <a:fillRect/>
          </a:stretch>
        </p:blipFill>
        <p:spPr>
          <a:xfrm>
            <a:off x="9005904" y="778123"/>
            <a:ext cx="2695575" cy="1516261"/>
          </a:xfrm>
          <a:prstGeom prst="rect">
            <a:avLst/>
          </a:prstGeom>
        </p:spPr>
      </p:pic>
      <p:pic>
        <p:nvPicPr>
          <p:cNvPr id="22" name="Graphic 21">
            <a:extLst>
              <a:ext uri="{FF2B5EF4-FFF2-40B4-BE49-F238E27FC236}">
                <a16:creationId xmlns:a16="http://schemas.microsoft.com/office/drawing/2014/main" id="{14CD79D7-F54B-428D-9DBC-8BD4D2338136}"/>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33390" y="3011086"/>
            <a:ext cx="1832319" cy="2443091"/>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25" name="Flowchart: Connector 24">
            <a:extLst>
              <a:ext uri="{FF2B5EF4-FFF2-40B4-BE49-F238E27FC236}">
                <a16:creationId xmlns:a16="http://schemas.microsoft.com/office/drawing/2014/main" id="{5DBA6628-F645-4A31-9AFF-050A34306ED8}"/>
              </a:ext>
            </a:extLst>
          </p:cNvPr>
          <p:cNvSpPr/>
          <p:nvPr/>
        </p:nvSpPr>
        <p:spPr>
          <a:xfrm>
            <a:off x="575940" y="3781509"/>
            <a:ext cx="2748425" cy="270043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Find out about a </a:t>
            </a:r>
            <a:r>
              <a:rPr lang="en-GB" sz="1400" dirty="0">
                <a:solidFill>
                  <a:srgbClr val="00B0F0"/>
                </a:solidFill>
                <a:latin typeface="Arial" panose="020B0604020202020204" pitchFamily="34" charset="0"/>
                <a:cs typeface="Arial" panose="020B0604020202020204" pitchFamily="34" charset="0"/>
                <a:hlinkClick r:id="rId4"/>
              </a:rPr>
              <a:t>Paralympic sport </a:t>
            </a:r>
            <a:r>
              <a:rPr lang="en-GB" sz="1400" dirty="0">
                <a:solidFill>
                  <a:srgbClr val="00B0F0"/>
                </a:solidFill>
                <a:latin typeface="Arial" panose="020B0604020202020204" pitchFamily="34" charset="0"/>
                <a:cs typeface="Arial" panose="020B0604020202020204" pitchFamily="34" charset="0"/>
              </a:rPr>
              <a:t>that interests you and find a way to show your findings in something like a story, poster, PowerPoint or drawing.</a:t>
            </a:r>
          </a:p>
        </p:txBody>
      </p:sp>
      <p:sp>
        <p:nvSpPr>
          <p:cNvPr id="9" name="Flowchart: Connector 8">
            <a:extLst>
              <a:ext uri="{FF2B5EF4-FFF2-40B4-BE49-F238E27FC236}">
                <a16:creationId xmlns:a16="http://schemas.microsoft.com/office/drawing/2014/main" id="{B787D854-0688-4AD7-B525-1C43A69AA915}"/>
              </a:ext>
            </a:extLst>
          </p:cNvPr>
          <p:cNvSpPr/>
          <p:nvPr/>
        </p:nvSpPr>
        <p:spPr>
          <a:xfrm>
            <a:off x="5362578" y="2962276"/>
            <a:ext cx="3467099" cy="354777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It is important that a child with a disability is included and treated with respect. Watch </a:t>
            </a:r>
            <a:r>
              <a:rPr lang="en-GB" sz="1400" dirty="0">
                <a:solidFill>
                  <a:srgbClr val="00B0F0"/>
                </a:solidFill>
                <a:latin typeface="Arial" panose="020B0604020202020204" pitchFamily="34" charset="0"/>
                <a:cs typeface="Arial" panose="020B0604020202020204" pitchFamily="34" charset="0"/>
                <a:hlinkClick r:id="rId5"/>
              </a:rPr>
              <a:t>this video</a:t>
            </a:r>
            <a:r>
              <a:rPr lang="en-GB" sz="1400" dirty="0">
                <a:solidFill>
                  <a:srgbClr val="00B0F0"/>
                </a:solidFill>
                <a:latin typeface="Arial" panose="020B0604020202020204" pitchFamily="34" charset="0"/>
                <a:cs typeface="Arial" panose="020B0604020202020204" pitchFamily="34" charset="0"/>
              </a:rPr>
              <a:t> and listen to Phoebe who has Cerebral Palsy share her story about the importance of being included and involved in everything she wants to do. Think about what you would ask Phoebe or what you would want to talk to Phoebe about.</a:t>
            </a:r>
          </a:p>
        </p:txBody>
      </p:sp>
      <p:sp>
        <p:nvSpPr>
          <p:cNvPr id="10" name="Flowchart: Connector 9">
            <a:extLst>
              <a:ext uri="{FF2B5EF4-FFF2-40B4-BE49-F238E27FC236}">
                <a16:creationId xmlns:a16="http://schemas.microsoft.com/office/drawing/2014/main" id="{76FDAFCA-85C5-43A3-A999-9268BE1DFF7B}"/>
              </a:ext>
            </a:extLst>
          </p:cNvPr>
          <p:cNvSpPr/>
          <p:nvPr/>
        </p:nvSpPr>
        <p:spPr>
          <a:xfrm>
            <a:off x="8002522" y="82122"/>
            <a:ext cx="3719975" cy="372427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Sign language is a way of communicating using your hands, mostly used by people with loss of hearing.  Have a look at this website and see if you can learn some </a:t>
            </a:r>
            <a:r>
              <a:rPr lang="en-GB" sz="1400" dirty="0">
                <a:solidFill>
                  <a:srgbClr val="00B0F0"/>
                </a:solidFill>
                <a:latin typeface="Arial" panose="020B0604020202020204" pitchFamily="34" charset="0"/>
                <a:cs typeface="Arial" panose="020B0604020202020204" pitchFamily="34" charset="0"/>
                <a:hlinkClick r:id="rId6"/>
              </a:rPr>
              <a:t>sign language</a:t>
            </a:r>
            <a:r>
              <a:rPr lang="en-GB" sz="1400" dirty="0">
                <a:solidFill>
                  <a:srgbClr val="00B0F0"/>
                </a:solidFill>
                <a:latin typeface="Arial" panose="020B0604020202020204" pitchFamily="34" charset="0"/>
                <a:cs typeface="Arial" panose="020B0604020202020204" pitchFamily="34" charset="0"/>
              </a:rPr>
              <a:t>. Teach what you learn to a friend or with someone in your household. Maybe even share a video with your teachers. You could also try this one for </a:t>
            </a:r>
            <a:r>
              <a:rPr lang="en-GB" sz="1400" dirty="0">
                <a:solidFill>
                  <a:srgbClr val="00B0F0"/>
                </a:solidFill>
                <a:latin typeface="Arial" panose="020B0604020202020204" pitchFamily="34" charset="0"/>
                <a:cs typeface="Arial" panose="020B0604020202020204" pitchFamily="34" charset="0"/>
                <a:hlinkClick r:id="rId7"/>
              </a:rPr>
              <a:t>animals/alphabet</a:t>
            </a:r>
            <a:r>
              <a:rPr lang="en-GB" sz="1400" dirty="0">
                <a:solidFill>
                  <a:srgbClr val="00B0F0"/>
                </a:solidFill>
                <a:latin typeface="Arial" panose="020B0604020202020204" pitchFamily="34" charset="0"/>
                <a:cs typeface="Arial" panose="020B0604020202020204" pitchFamily="34" charset="0"/>
              </a:rPr>
              <a:t>. </a:t>
            </a:r>
          </a:p>
        </p:txBody>
      </p:sp>
      <p:sp>
        <p:nvSpPr>
          <p:cNvPr id="13" name="Flowchart: Connector 12">
            <a:extLst>
              <a:ext uri="{FF2B5EF4-FFF2-40B4-BE49-F238E27FC236}">
                <a16:creationId xmlns:a16="http://schemas.microsoft.com/office/drawing/2014/main" id="{91F4996B-7FE0-4E71-893E-EE878B4C8424}"/>
              </a:ext>
            </a:extLst>
          </p:cNvPr>
          <p:cNvSpPr/>
          <p:nvPr/>
        </p:nvSpPr>
        <p:spPr>
          <a:xfrm>
            <a:off x="2561672" y="1262013"/>
            <a:ext cx="3085858" cy="302234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How would you feel if you couldn’t join in with games in the playground? What should a playground that can be used by everyone look like? Draw a picture and share with your friends. Have a look at </a:t>
            </a:r>
            <a:r>
              <a:rPr lang="en-GB" sz="1400" dirty="0">
                <a:solidFill>
                  <a:srgbClr val="00B0F0"/>
                </a:solidFill>
                <a:latin typeface="Arial" panose="020B0604020202020204" pitchFamily="34" charset="0"/>
                <a:cs typeface="Arial" panose="020B0604020202020204" pitchFamily="34" charset="0"/>
                <a:hlinkClick r:id="rId8"/>
              </a:rPr>
              <a:t>this comic</a:t>
            </a:r>
            <a:r>
              <a:rPr lang="en-GB" sz="1400" dirty="0">
                <a:solidFill>
                  <a:srgbClr val="00B0F0"/>
                </a:solidFill>
                <a:latin typeface="Arial" panose="020B0604020202020204" pitchFamily="34" charset="0"/>
                <a:cs typeface="Arial" panose="020B0604020202020204" pitchFamily="34" charset="0"/>
              </a:rPr>
              <a:t>.</a:t>
            </a:r>
          </a:p>
        </p:txBody>
      </p:sp>
      <p:pic>
        <p:nvPicPr>
          <p:cNvPr id="4" name="Online Media 3" title="TALK TO ME | Physical Disability Awareness">
            <a:hlinkClick r:id="" action="ppaction://media"/>
            <a:extLst>
              <a:ext uri="{FF2B5EF4-FFF2-40B4-BE49-F238E27FC236}">
                <a16:creationId xmlns:a16="http://schemas.microsoft.com/office/drawing/2014/main" id="{67DD33ED-0E8D-4CFC-8B71-20B38C61113A}"/>
              </a:ext>
            </a:extLst>
          </p:cNvPr>
          <p:cNvPicPr>
            <a:picLocks noRot="1" noChangeAspect="1"/>
          </p:cNvPicPr>
          <p:nvPr>
            <a:videoFile r:link="rId1"/>
          </p:nvPr>
        </p:nvPicPr>
        <p:blipFill>
          <a:blip r:embed="rId9"/>
          <a:stretch>
            <a:fillRect/>
          </a:stretch>
        </p:blipFill>
        <p:spPr>
          <a:xfrm>
            <a:off x="8553452" y="4646312"/>
            <a:ext cx="3467100" cy="1950244"/>
          </a:xfrm>
          <a:prstGeom prst="rect">
            <a:avLst/>
          </a:prstGeom>
        </p:spPr>
      </p:pic>
    </p:spTree>
    <p:extLst>
      <p:ext uri="{BB962C8B-B14F-4D97-AF65-F5344CB8AC3E}">
        <p14:creationId xmlns:p14="http://schemas.microsoft.com/office/powerpoint/2010/main" val="214148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a:xfrm>
            <a:off x="360000" y="242394"/>
            <a:ext cx="11247587" cy="877104"/>
          </a:xfrm>
        </p:spPr>
        <p:txBody>
          <a:bodyPr anchor="b">
            <a:normAutofit/>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3137" y="1735976"/>
            <a:ext cx="6394383" cy="3722957"/>
          </a:xfrm>
        </p:spPr>
        <p:txBody>
          <a:bodyPr>
            <a:normAutofit/>
          </a:bodyPr>
          <a:lstStyle/>
          <a:p>
            <a:pPr marL="0" indent="0">
              <a:buNone/>
            </a:pPr>
            <a:r>
              <a:rPr lang="en-GB" sz="1800" b="1" dirty="0"/>
              <a:t>Try to find somewhere peaceful and spend a few minutes being quiet and still… then think about these questions…</a:t>
            </a:r>
          </a:p>
          <a:p>
            <a:r>
              <a:rPr lang="en-GB" sz="1800" dirty="0"/>
              <a:t>What do you do in your own life to respect the rights of disabled children to live a full and decent life with dignity?</a:t>
            </a:r>
          </a:p>
          <a:p>
            <a:r>
              <a:rPr lang="en-GB" sz="1800" dirty="0"/>
              <a:t>Is your local playpark accessible for children with disabilities? If not, what can you do to help improve things?</a:t>
            </a:r>
          </a:p>
          <a:p>
            <a:pPr marL="0" indent="0">
              <a:buNone/>
            </a:pPr>
            <a:r>
              <a:rPr lang="en-GB" sz="1800" b="1" dirty="0"/>
              <a:t>Write down your thoughts and if you want, share this back with your teacher, friends or family. </a:t>
            </a:r>
          </a:p>
          <a:p>
            <a:pPr marL="0" indent="0">
              <a:buNone/>
            </a:pPr>
            <a:endParaRPr lang="en-GB" sz="1800" dirty="0"/>
          </a:p>
        </p:txBody>
      </p:sp>
      <p:sp>
        <p:nvSpPr>
          <p:cNvPr id="8" name="Rectangle 7">
            <a:extLst>
              <a:ext uri="{FF2B5EF4-FFF2-40B4-BE49-F238E27FC236}">
                <a16:creationId xmlns:a16="http://schemas.microsoft.com/office/drawing/2014/main" id="{DCB833E4-6FBA-46FA-81DB-A9CD4240CAC9}"/>
              </a:ext>
            </a:extLst>
          </p:cNvPr>
          <p:cNvSpPr/>
          <p:nvPr/>
        </p:nvSpPr>
        <p:spPr>
          <a:xfrm>
            <a:off x="83775" y="6596556"/>
            <a:ext cx="838691" cy="230832"/>
          </a:xfrm>
          <a:prstGeom prst="rect">
            <a:avLst/>
          </a:prstGeom>
        </p:spPr>
        <p:txBody>
          <a:bodyPr wrap="none">
            <a:spAutoFit/>
          </a:bodyPr>
          <a:lstStyle/>
          <a:p>
            <a:r>
              <a:rPr lang="en-GB" sz="900" dirty="0" err="1">
                <a:solidFill>
                  <a:srgbClr val="121212"/>
                </a:solidFill>
                <a:latin typeface="Arial" panose="020B0604020202020204" pitchFamily="34" charset="0"/>
                <a:cs typeface="Arial" panose="020B0604020202020204" pitchFamily="34" charset="0"/>
              </a:rPr>
              <a:t>Uncief</a:t>
            </a:r>
            <a:r>
              <a:rPr lang="en-GB" sz="900" dirty="0">
                <a:solidFill>
                  <a:srgbClr val="121212"/>
                </a:solidFill>
                <a:latin typeface="Arial" panose="020B0604020202020204" pitchFamily="34" charset="0"/>
                <a:cs typeface="Arial" panose="020B0604020202020204" pitchFamily="34" charset="0"/>
              </a:rPr>
              <a:t>/Dawe</a:t>
            </a:r>
            <a:endParaRPr lang="en-GB" sz="900" dirty="0">
              <a:latin typeface="Arial" panose="020B0604020202020204" pitchFamily="34" charset="0"/>
              <a:cs typeface="Arial" panose="020B0604020202020204" pitchFamily="34" charset="0"/>
            </a:endParaRPr>
          </a:p>
        </p:txBody>
      </p:sp>
      <p:pic>
        <p:nvPicPr>
          <p:cNvPr id="5" name="Picture 4" descr="A picture containing person, table, indoor, person&#10;&#10;Description automatically generated">
            <a:extLst>
              <a:ext uri="{FF2B5EF4-FFF2-40B4-BE49-F238E27FC236}">
                <a16:creationId xmlns:a16="http://schemas.microsoft.com/office/drawing/2014/main" id="{EEB68FF7-7484-4671-B4E8-7AFDDD89D2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6587" y="1757362"/>
            <a:ext cx="4986338" cy="3324225"/>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237126" y="1738858"/>
            <a:ext cx="6393600" cy="4017900"/>
          </a:xfrm>
        </p:spPr>
        <p:txBody>
          <a:bodyPr>
            <a:normAutofit lnSpcReduction="10000"/>
          </a:bodyPr>
          <a:lstStyle/>
          <a:p>
            <a:pPr marL="450900"/>
            <a:r>
              <a:rPr lang="en-GB" sz="2400" dirty="0"/>
              <a:t>Rights are universal and unconditional. Which other articles from the CRC link to rights for disabled children?</a:t>
            </a:r>
          </a:p>
          <a:p>
            <a:pPr marL="450900"/>
            <a:r>
              <a:rPr lang="en-GB" sz="2400" dirty="0"/>
              <a:t>Watch </a:t>
            </a:r>
            <a:r>
              <a:rPr lang="en-GB" sz="2400" dirty="0">
                <a:hlinkClick r:id="rId2"/>
              </a:rPr>
              <a:t>this video </a:t>
            </a:r>
            <a:r>
              <a:rPr lang="en-GB" sz="2400" dirty="0"/>
              <a:t>on the Social Model of Disability. Explain the ways could your school or community be organised to provide more independence, accessibility and opportunity to people with a disability?</a:t>
            </a:r>
          </a:p>
          <a:p>
            <a:pPr marL="0" indent="0">
              <a:buNone/>
            </a:pPr>
            <a:r>
              <a:rPr lang="en-GB" sz="2400" dirty="0"/>
              <a:t>You can find a summary of the whole Convention </a:t>
            </a:r>
            <a:r>
              <a:rPr lang="en-GB" sz="2400" dirty="0">
                <a:hlinkClick r:id="rId3"/>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864</TotalTime>
  <Words>943</Words>
  <Application>Microsoft Macintosh PowerPoint</Application>
  <PresentationFormat>Widescreen</PresentationFormat>
  <Paragraphs>76</Paragraphs>
  <Slides>10</Slides>
  <Notes>5</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23</vt:lpstr>
      <vt:lpstr>  </vt:lpstr>
      <vt:lpstr>How many of these did you get?</vt:lpstr>
      <vt:lpstr>Activity Time</vt:lpstr>
      <vt:lpstr>Activity Time</vt:lpstr>
      <vt:lpstr>Reflection</vt:lpstr>
      <vt:lpstr>Extension</vt:lpstr>
      <vt:lpstr>Thank you</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Bradey</dc:creator>
  <cp:lastModifiedBy>Emma Jones</cp:lastModifiedBy>
  <cp:revision>59</cp:revision>
  <dcterms:created xsi:type="dcterms:W3CDTF">2020-06-15T08:25:39Z</dcterms:created>
  <dcterms:modified xsi:type="dcterms:W3CDTF">2020-07-02T12:00:25Z</dcterms:modified>
</cp:coreProperties>
</file>