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3"/>
  </p:notesMasterIdLst>
  <p:handoutMasterIdLst>
    <p:handoutMasterId r:id="rId14"/>
  </p:handoutMasterIdLst>
  <p:sldIdLst>
    <p:sldId id="275" r:id="rId3"/>
    <p:sldId id="294" r:id="rId4"/>
    <p:sldId id="287" r:id="rId5"/>
    <p:sldId id="282" r:id="rId6"/>
    <p:sldId id="284" r:id="rId7"/>
    <p:sldId id="293" r:id="rId8"/>
    <p:sldId id="300" r:id="rId9"/>
    <p:sldId id="298" r:id="rId10"/>
    <p:sldId id="29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 id="5" name="Samantha Bradey" initials="SB" lastIdx="1" clrIdx="4">
    <p:extLst>
      <p:ext uri="{19B8F6BF-5375-455C-9EA6-DF929625EA0E}">
        <p15:presenceInfo xmlns:p15="http://schemas.microsoft.com/office/powerpoint/2012/main" userId="S::SamanthaB@unicef.org.uk::41c99f15-9b87-403a-8456-1da8256f332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FFF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44" autoAdjust="0"/>
    <p:restoredTop sz="93792" autoAdjust="0"/>
  </p:normalViewPr>
  <p:slideViewPr>
    <p:cSldViewPr snapToGrid="0">
      <p:cViewPr varScale="1">
        <p:scale>
          <a:sx n="76" d="100"/>
          <a:sy n="76" d="100"/>
        </p:scale>
        <p:origin x="216" y="1024"/>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7/9/20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7/9/20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21212"/>
                </a:solidFill>
                <a:effectLst/>
                <a:latin typeface="Open Sans"/>
              </a:rPr>
              <a:t>Art works of street-based female adolescent drug users, who come to the APON </a:t>
            </a:r>
            <a:r>
              <a:rPr lang="en-GB" b="0" i="0" dirty="0" err="1">
                <a:solidFill>
                  <a:srgbClr val="121212"/>
                </a:solidFill>
                <a:effectLst/>
                <a:latin typeface="Open Sans"/>
              </a:rPr>
              <a:t>Center</a:t>
            </a:r>
            <a:r>
              <a:rPr lang="en-GB" b="0" i="0" dirty="0">
                <a:solidFill>
                  <a:srgbClr val="121212"/>
                </a:solidFill>
                <a:effectLst/>
                <a:latin typeface="Open Sans"/>
              </a:rPr>
              <a:t> at Mirpur, Dhaka on 20 October 2018.</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t>
            </a:r>
            <a:r>
              <a:rPr lang="en-GB" b="0" i="0" dirty="0" err="1">
                <a:solidFill>
                  <a:srgbClr val="121212"/>
                </a:solidFill>
                <a:effectLst/>
                <a:latin typeface="Open Sans"/>
              </a:rPr>
              <a:t>Mawa</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847449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food&#10;&#10;Description automatically generated">
            <a:extLst>
              <a:ext uri="{FF2B5EF4-FFF2-40B4-BE49-F238E27FC236}">
                <a16:creationId xmlns:a16="http://schemas.microsoft.com/office/drawing/2014/main" id="{7F48C470-FE61-4F21-8AEA-B392FD83207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Title 1">
            <a:extLst>
              <a:ext uri="{FF2B5EF4-FFF2-40B4-BE49-F238E27FC236}">
                <a16:creationId xmlns:a16="http://schemas.microsoft.com/office/drawing/2014/main" id="{D124D0CE-2024-4CCF-A41B-48E6521F5496}"/>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09/07/2020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09/07/2020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09/07/2020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09/07/2020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09/07/2020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09/07/2020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09/07/2020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youtu.be/Bmo4rzticZA" TargetMode="External"/><Relationship Id="rId1" Type="http://schemas.openxmlformats.org/officeDocument/2006/relationships/slideLayout" Target="../slideLayouts/slideLayout23.xml"/><Relationship Id="rId4"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notesSlide" Target="../notesSlides/notesSlide3.xml"/><Relationship Id="rId7" Type="http://schemas.openxmlformats.org/officeDocument/2006/relationships/image" Target="../media/image36.svg"/><Relationship Id="rId2" Type="http://schemas.openxmlformats.org/officeDocument/2006/relationships/slideLayout" Target="../slideLayouts/slideLayout24.xml"/><Relationship Id="rId1" Type="http://schemas.openxmlformats.org/officeDocument/2006/relationships/video" Target="https://player.vimeo.com/video/138852758?app_id=122963" TargetMode="External"/><Relationship Id="rId6" Type="http://schemas.openxmlformats.org/officeDocument/2006/relationships/image" Target="../media/image35.png"/><Relationship Id="rId5" Type="http://schemas.openxmlformats.org/officeDocument/2006/relationships/hyperlink" Target="https://vimeo.com/138852758" TargetMode="External"/><Relationship Id="rId4" Type="http://schemas.openxmlformats.org/officeDocument/2006/relationships/hyperlink" Target="https://c15a759148e3465cc1e0-b5c37212e1d32204235caf5298e9144a.ssl.cf5.rackcdn.com/2018/03/PE003_Activity-Packv8.pdf" TargetMode="External"/><Relationship Id="rId9" Type="http://schemas.openxmlformats.org/officeDocument/2006/relationships/image" Target="../media/image38.tiff"/></Relationships>
</file>

<file path=ppt/slides/_rels/slide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Unicef/Mawai</a:t>
            </a: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Can you guess how they are linked together? Which article of the Convention do these pictures relate to?</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6" name="Rectangle 15">
            <a:extLst>
              <a:ext uri="{FF2B5EF4-FFF2-40B4-BE49-F238E27FC236}">
                <a16:creationId xmlns:a16="http://schemas.microsoft.com/office/drawing/2014/main" id="{7517829E-D028-4A6A-BB00-54725351BF39}"/>
              </a:ext>
            </a:extLst>
          </p:cNvPr>
          <p:cNvSpPr/>
          <p:nvPr/>
        </p:nvSpPr>
        <p:spPr>
          <a:xfrm>
            <a:off x="307748" y="5521961"/>
            <a:ext cx="2879589" cy="230832"/>
          </a:xfrm>
          <a:prstGeom prst="rect">
            <a:avLst/>
          </a:prstGeom>
        </p:spPr>
        <p:txBody>
          <a:bodyPr wrap="squar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Quarmyne</a:t>
            </a:r>
            <a:endParaRPr lang="en-GB" sz="900" dirty="0">
              <a:latin typeface="Arial" panose="020B0604020202020204" pitchFamily="34" charset="0"/>
              <a:cs typeface="Arial" panose="020B0604020202020204" pitchFamily="34" charset="0"/>
            </a:endParaRPr>
          </a:p>
        </p:txBody>
      </p:sp>
      <p:pic>
        <p:nvPicPr>
          <p:cNvPr id="6" name="Picture 5" descr="uliana Méndez, 12-year-old and Fernanda Araujo, 12-year-old (left to right) who are Members of the National System and Children’s Orchestras and Choirs of Venezuela prepare their musical perform during the blue points activity in UNICEF Venezuela Office, Caracas, on November 20, 2019. This activity is part of the World Children´s Day and 30CRC.">
            <a:extLst>
              <a:ext uri="{FF2B5EF4-FFF2-40B4-BE49-F238E27FC236}">
                <a16:creationId xmlns:a16="http://schemas.microsoft.com/office/drawing/2014/main" id="{4653DF99-AD01-4F96-97C4-0CDB6A2114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10741" y="2926517"/>
            <a:ext cx="3795196" cy="2535072"/>
          </a:xfrm>
          <a:prstGeom prst="rect">
            <a:avLst/>
          </a:prstGeom>
        </p:spPr>
      </p:pic>
      <p:sp>
        <p:nvSpPr>
          <p:cNvPr id="9" name="Rectangle 8">
            <a:extLst>
              <a:ext uri="{FF2B5EF4-FFF2-40B4-BE49-F238E27FC236}">
                <a16:creationId xmlns:a16="http://schemas.microsoft.com/office/drawing/2014/main" id="{CF4884E2-0186-41E3-AE32-BDD1C69265DE}"/>
              </a:ext>
            </a:extLst>
          </p:cNvPr>
          <p:cNvSpPr/>
          <p:nvPr/>
        </p:nvSpPr>
        <p:spPr>
          <a:xfrm>
            <a:off x="4258489" y="5469709"/>
            <a:ext cx="1075936" cy="3693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Pocaterra</a:t>
            </a:r>
            <a:endParaRPr lang="en-GB" sz="900" dirty="0">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EB85DF40-DCF5-4F3C-B949-8FAF190DE517}"/>
              </a:ext>
            </a:extLst>
          </p:cNvPr>
          <p:cNvSpPr/>
          <p:nvPr/>
        </p:nvSpPr>
        <p:spPr>
          <a:xfrm>
            <a:off x="8128248" y="5486119"/>
            <a:ext cx="857927" cy="230832"/>
          </a:xfrm>
          <a:prstGeom prst="rect">
            <a:avLst/>
          </a:prstGeom>
        </p:spPr>
        <p:txBody>
          <a:bodyPr wrap="none">
            <a:spAutoFit/>
          </a:bodyPr>
          <a:lstStyle/>
          <a:p>
            <a:r>
              <a:rPr lang="en-GB" sz="900" dirty="0" err="1">
                <a:latin typeface="Arial" panose="020B0604020202020204" pitchFamily="34" charset="0"/>
                <a:cs typeface="Arial" panose="020B0604020202020204" pitchFamily="34" charset="0"/>
              </a:rPr>
              <a:t>UnicefMatas</a:t>
            </a:r>
            <a:r>
              <a:rPr lang="en-GB" sz="900" dirty="0">
                <a:latin typeface="Arial" panose="020B0604020202020204" pitchFamily="34" charset="0"/>
                <a:cs typeface="Arial" panose="020B0604020202020204" pitchFamily="34" charset="0"/>
              </a:rPr>
              <a:t>/</a:t>
            </a:r>
          </a:p>
        </p:txBody>
      </p:sp>
      <p:pic>
        <p:nvPicPr>
          <p:cNvPr id="5" name="Picture 4" descr="A picture containing outdoor, person, person, holding&#10;&#10;Description automatically generated">
            <a:extLst>
              <a:ext uri="{FF2B5EF4-FFF2-40B4-BE49-F238E27FC236}">
                <a16:creationId xmlns:a16="http://schemas.microsoft.com/office/drawing/2014/main" id="{908D02FC-E91E-4868-AC70-8B66D85315D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9728" y="2926516"/>
            <a:ext cx="3802607" cy="2535072"/>
          </a:xfrm>
          <a:prstGeom prst="rect">
            <a:avLst/>
          </a:prstGeom>
        </p:spPr>
      </p:pic>
      <p:pic>
        <p:nvPicPr>
          <p:cNvPr id="11" name="Picture 10" descr="A group of people sitting in a room&#10;&#10;Description automatically generated">
            <a:extLst>
              <a:ext uri="{FF2B5EF4-FFF2-40B4-BE49-F238E27FC236}">
                <a16:creationId xmlns:a16="http://schemas.microsoft.com/office/drawing/2014/main" id="{C0C42C73-546B-4018-862D-8ECAFF7F665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8596" y="2926516"/>
            <a:ext cx="3795196" cy="2529936"/>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29</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fontScale="77500" lnSpcReduction="20000"/>
          </a:bodyPr>
          <a:lstStyle/>
          <a:p>
            <a:pPr marL="0" indent="0">
              <a:buNone/>
            </a:pPr>
            <a:r>
              <a:rPr lang="en-GB" b="1" dirty="0"/>
              <a:t>Article 29 – the goals of education</a:t>
            </a:r>
          </a:p>
          <a:p>
            <a:pPr marL="0" indent="0">
              <a:buNone/>
            </a:pPr>
            <a:endParaRPr lang="en-GB" b="1" dirty="0"/>
          </a:p>
          <a:p>
            <a:pPr marL="0" indent="0">
              <a:buNone/>
            </a:pPr>
            <a:r>
              <a:rPr lang="en-GB" dirty="0"/>
              <a:t>Education must develop every child’s personality, talents and abilities to the full. It must encourage the child’s respect for human rights, as well as respect for their parents, their own and other cultures and the environment. </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476247" y="1820446"/>
            <a:ext cx="5351463" cy="387529"/>
          </a:xfrm>
        </p:spPr>
        <p:txBody>
          <a:bodyPr>
            <a:normAutofit fontScale="62500" lnSpcReduction="20000"/>
          </a:bodyPr>
          <a:lstStyle/>
          <a:p>
            <a:pPr marL="0" indent="0">
              <a:buNone/>
            </a:pPr>
            <a:r>
              <a:rPr lang="en-GB" dirty="0">
                <a:latin typeface="Arial" panose="020B0604020202020204" pitchFamily="34" charset="0"/>
                <a:cs typeface="Arial" panose="020B0604020202020204" pitchFamily="34" charset="0"/>
              </a:rPr>
              <a:t>Frances introduces Article 29 – Goals of education</a:t>
            </a:r>
            <a:endParaRPr lang="en-GB" dirty="0"/>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1305982" y="3509601"/>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hlinkClick r:id="rId2"/>
              </a:rPr>
              <a:t>Watch Frances on YouTube</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pic>
        <p:nvPicPr>
          <p:cNvPr id="6" name="Graphic 5">
            <a:extLst>
              <a:ext uri="{FF2B5EF4-FFF2-40B4-BE49-F238E27FC236}">
                <a16:creationId xmlns:a16="http://schemas.microsoft.com/office/drawing/2014/main" id="{276FB9C2-57A9-4E16-B331-4B74C0CB73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0515599" y="166033"/>
            <a:ext cx="1333969" cy="1778625"/>
          </a:xfrm>
          <a:prstGeom prst="rect">
            <a:avLst/>
          </a:prstGeom>
        </p:spPr>
      </p:pic>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57396" y="4547194"/>
            <a:ext cx="4582910" cy="2363820"/>
          </a:xfrm>
        </p:spPr>
        <p:txBody>
          <a:bodyPr>
            <a:normAutofit fontScale="70000" lnSpcReduction="20000"/>
          </a:bodyPr>
          <a:lstStyle/>
          <a:p>
            <a:pPr marL="0" indent="0">
              <a:buNone/>
            </a:pPr>
            <a:r>
              <a:rPr lang="en-GB" dirty="0">
                <a:latin typeface="Arial" panose="020B0604020202020204" pitchFamily="34" charset="0"/>
                <a:cs typeface="Arial" panose="020B0604020202020204" pitchFamily="34" charset="0"/>
              </a:rPr>
              <a:t>Write them down and then compare your answers with the next slide. </a:t>
            </a:r>
          </a:p>
          <a:p>
            <a:pPr marL="0" indent="0">
              <a:buNone/>
            </a:pPr>
            <a:r>
              <a:rPr lang="en-GB" dirty="0">
                <a:latin typeface="Arial" panose="020B0604020202020204" pitchFamily="34" charset="0"/>
                <a:cs typeface="Arial" panose="020B0604020202020204" pitchFamily="34" charset="0"/>
              </a:rPr>
              <a:t>Make sure your answers are about what education can help you </a:t>
            </a:r>
            <a:r>
              <a:rPr lang="en-GB" b="1" dirty="0">
                <a:solidFill>
                  <a:srgbClr val="00AEEF"/>
                </a:solidFill>
                <a:latin typeface="Arial" panose="020B0604020202020204" pitchFamily="34" charset="0"/>
                <a:cs typeface="Arial" panose="020B0604020202020204" pitchFamily="34" charset="0"/>
              </a:rPr>
              <a:t>ACHIEVE</a:t>
            </a:r>
            <a:r>
              <a:rPr lang="en-GB" dirty="0">
                <a:latin typeface="Arial" panose="020B0604020202020204" pitchFamily="34" charset="0"/>
                <a:cs typeface="Arial" panose="020B0604020202020204" pitchFamily="34" charset="0"/>
              </a:rPr>
              <a:t>.</a:t>
            </a:r>
          </a:p>
          <a:p>
            <a:pPr marL="0" indent="0" algn="ctr">
              <a:buNone/>
            </a:pPr>
            <a:r>
              <a:rPr lang="en-GB" dirty="0">
                <a:latin typeface="Arial" panose="020B0604020202020204" pitchFamily="34" charset="0"/>
                <a:cs typeface="Arial" panose="020B0604020202020204" pitchFamily="34" charset="0"/>
              </a:rPr>
              <a:t>.</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115394" y="248610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How many different ideas can you think of for the goals of education?</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2309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29</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600" dirty="0">
                <a:latin typeface="Arial" panose="020B0604020202020204" pitchFamily="34" charset="0"/>
                <a:cs typeface="Arial" panose="020B0604020202020204" pitchFamily="34" charset="0"/>
              </a:rPr>
              <a:t>To be able to read, write and calculate and use this learning to solve real problems.</a:t>
            </a:r>
          </a:p>
          <a:p>
            <a:r>
              <a:rPr lang="en-GB" sz="6600" dirty="0">
                <a:latin typeface="Arial" panose="020B0604020202020204" pitchFamily="34" charset="0"/>
                <a:cs typeface="Arial" panose="020B0604020202020204" pitchFamily="34" charset="0"/>
              </a:rPr>
              <a:t>To learn about and experience lots of different things.</a:t>
            </a:r>
          </a:p>
          <a:p>
            <a:r>
              <a:rPr lang="en-GB" sz="6600" dirty="0">
                <a:latin typeface="Arial" panose="020B0604020202020204" pitchFamily="34" charset="0"/>
                <a:cs typeface="Arial" panose="020B0604020202020204" pitchFamily="34" charset="0"/>
              </a:rPr>
              <a:t>To be able to think critically.</a:t>
            </a:r>
          </a:p>
          <a:p>
            <a:r>
              <a:rPr lang="en-GB" sz="6600" dirty="0">
                <a:latin typeface="Arial" panose="020B0604020202020204" pitchFamily="34" charset="0"/>
                <a:cs typeface="Arial" panose="020B0604020202020204" pitchFamily="34" charset="0"/>
              </a:rPr>
              <a:t>To become the best I can be, whether in maths, sport, art or music.</a:t>
            </a:r>
          </a:p>
          <a:p>
            <a:r>
              <a:rPr lang="en-GB" sz="6600" dirty="0">
                <a:latin typeface="Arial" panose="020B0604020202020204" pitchFamily="34" charset="0"/>
                <a:cs typeface="Arial" panose="020B0604020202020204" pitchFamily="34" charset="0"/>
              </a:rPr>
              <a:t>To continue learning and develop throughout my life.</a:t>
            </a:r>
          </a:p>
          <a:p>
            <a:r>
              <a:rPr lang="en-GB" sz="6600" dirty="0">
                <a:latin typeface="Arial" panose="020B0604020202020204" pitchFamily="34" charset="0"/>
                <a:cs typeface="Arial" panose="020B0604020202020204" pitchFamily="34" charset="0"/>
              </a:rPr>
              <a:t>To resolve conflicts in a non-violent ways.</a:t>
            </a:r>
          </a:p>
          <a:p>
            <a:r>
              <a:rPr lang="en-GB" sz="6600" dirty="0">
                <a:latin typeface="Arial" panose="020B0604020202020204" pitchFamily="34" charset="0"/>
                <a:cs typeface="Arial" panose="020B0604020202020204" pitchFamily="34" charset="0"/>
              </a:rPr>
              <a:t>To live in a peaceful and fair world.</a:t>
            </a:r>
          </a:p>
          <a:p>
            <a:r>
              <a:rPr lang="en-GB" sz="6600" dirty="0">
                <a:latin typeface="Arial" panose="020B0604020202020204" pitchFamily="34" charset="0"/>
                <a:cs typeface="Arial" panose="020B0604020202020204" pitchFamily="34" charset="0"/>
              </a:rPr>
              <a:t>To respect and have good relationships with other people. </a:t>
            </a:r>
          </a:p>
          <a:p>
            <a:r>
              <a:rPr lang="en-GB" sz="6600" dirty="0">
                <a:latin typeface="Arial" panose="020B0604020202020204" pitchFamily="34" charset="0"/>
                <a:cs typeface="Arial" panose="020B0604020202020204" pitchFamily="34" charset="0"/>
              </a:rPr>
              <a:t>To learn about rights.</a:t>
            </a:r>
          </a:p>
          <a:p>
            <a:r>
              <a:rPr lang="en-GB" sz="6600" dirty="0">
                <a:latin typeface="Arial" panose="020B0604020202020204" pitchFamily="34" charset="0"/>
                <a:cs typeface="Arial" panose="020B0604020202020204" pitchFamily="34" charset="0"/>
              </a:rPr>
              <a:t>To respect and look after the environment.</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Did you include these answers?</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2" name="Flowchart: Connector 11">
            <a:extLst>
              <a:ext uri="{FF2B5EF4-FFF2-40B4-BE49-F238E27FC236}">
                <a16:creationId xmlns:a16="http://schemas.microsoft.com/office/drawing/2014/main" id="{690BFE52-1AF5-4EC4-A050-E1C6B7B804F1}"/>
              </a:ext>
            </a:extLst>
          </p:cNvPr>
          <p:cNvSpPr/>
          <p:nvPr/>
        </p:nvSpPr>
        <p:spPr>
          <a:xfrm>
            <a:off x="5078844" y="577701"/>
            <a:ext cx="2609643" cy="256976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What do you know about the World’s Sustainable Development Goals. Take a look at the </a:t>
            </a:r>
            <a:r>
              <a:rPr lang="en-GB" sz="1400" dirty="0">
                <a:solidFill>
                  <a:srgbClr val="00B0F0"/>
                </a:solidFill>
                <a:latin typeface="Arial" panose="020B0604020202020204" pitchFamily="34" charset="0"/>
                <a:cs typeface="Arial" panose="020B0604020202020204" pitchFamily="34" charset="0"/>
                <a:hlinkClick r:id="rId4"/>
              </a:rPr>
              <a:t>Family Pack</a:t>
            </a:r>
            <a:r>
              <a:rPr lang="en-GB" sz="1400" dirty="0">
                <a:solidFill>
                  <a:srgbClr val="00B0F0"/>
                </a:solidFill>
                <a:latin typeface="Arial" panose="020B0604020202020204" pitchFamily="34" charset="0"/>
                <a:cs typeface="Arial" panose="020B0604020202020204" pitchFamily="34" charset="0"/>
              </a:rPr>
              <a:t>. or watch </a:t>
            </a:r>
            <a:r>
              <a:rPr lang="en-GB" sz="1400" dirty="0">
                <a:solidFill>
                  <a:srgbClr val="00B0F0"/>
                </a:solidFill>
                <a:latin typeface="Arial" panose="020B0604020202020204" pitchFamily="34" charset="0"/>
                <a:cs typeface="Arial" panose="020B0604020202020204" pitchFamily="34" charset="0"/>
                <a:hlinkClick r:id="rId5"/>
              </a:rPr>
              <a:t>Malala introducing the Goals</a:t>
            </a:r>
            <a:r>
              <a:rPr lang="en-GB" sz="1400" dirty="0">
                <a:solidFill>
                  <a:srgbClr val="00B0F0"/>
                </a:solidFill>
                <a:latin typeface="Arial" panose="020B0604020202020204" pitchFamily="34" charset="0"/>
                <a:cs typeface="Arial" panose="020B0604020202020204" pitchFamily="34" charset="0"/>
              </a:rPr>
              <a:t>. </a:t>
            </a:r>
          </a:p>
        </p:txBody>
      </p:sp>
      <p:sp>
        <p:nvSpPr>
          <p:cNvPr id="14" name="Flowchart: Connector 13">
            <a:extLst>
              <a:ext uri="{FF2B5EF4-FFF2-40B4-BE49-F238E27FC236}">
                <a16:creationId xmlns:a16="http://schemas.microsoft.com/office/drawing/2014/main" id="{F1A83330-A849-4E2E-9A7B-4B8035CA5D71}"/>
              </a:ext>
            </a:extLst>
          </p:cNvPr>
          <p:cNvSpPr/>
          <p:nvPr/>
        </p:nvSpPr>
        <p:spPr>
          <a:xfrm>
            <a:off x="6503337" y="4365507"/>
            <a:ext cx="2178674" cy="214309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Your education should help you shine. Draw a picture showing how you love spending your time.</a:t>
            </a:r>
          </a:p>
        </p:txBody>
      </p:sp>
      <p:pic>
        <p:nvPicPr>
          <p:cNvPr id="10" name="Graphic 9">
            <a:extLst>
              <a:ext uri="{FF2B5EF4-FFF2-40B4-BE49-F238E27FC236}">
                <a16:creationId xmlns:a16="http://schemas.microsoft.com/office/drawing/2014/main" id="{C5DB7077-9121-45F8-992A-D6749BC521DE}"/>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0000" y="2878144"/>
            <a:ext cx="2050737" cy="2734315"/>
          </a:xfrm>
          <a:prstGeom prst="rect">
            <a:avLst/>
          </a:prstGeom>
        </p:spPr>
      </p:pic>
      <p:pic>
        <p:nvPicPr>
          <p:cNvPr id="2" name="Online Media 1" title="Malala introducing the The Worlds Largest Lesson">
            <a:hlinkClick r:id="" action="ppaction://media"/>
            <a:extLst>
              <a:ext uri="{FF2B5EF4-FFF2-40B4-BE49-F238E27FC236}">
                <a16:creationId xmlns:a16="http://schemas.microsoft.com/office/drawing/2014/main" id="{1E5513B0-E820-4362-9C10-193A9B435667}"/>
              </a:ext>
            </a:extLst>
          </p:cNvPr>
          <p:cNvPicPr>
            <a:picLocks noRot="1" noChangeAspect="1"/>
          </p:cNvPicPr>
          <p:nvPr>
            <a:videoFile r:link="rId1"/>
          </p:nvPr>
        </p:nvPicPr>
        <p:blipFill>
          <a:blip r:embed="rId8"/>
          <a:stretch>
            <a:fillRect/>
          </a:stretch>
        </p:blipFill>
        <p:spPr>
          <a:xfrm>
            <a:off x="3499166" y="3027486"/>
            <a:ext cx="2986278" cy="1679782"/>
          </a:xfrm>
          <a:prstGeom prst="rect">
            <a:avLst/>
          </a:prstGeom>
        </p:spPr>
      </p:pic>
      <p:sp>
        <p:nvSpPr>
          <p:cNvPr id="16" name="Flowchart: Connector 15">
            <a:extLst>
              <a:ext uri="{FF2B5EF4-FFF2-40B4-BE49-F238E27FC236}">
                <a16:creationId xmlns:a16="http://schemas.microsoft.com/office/drawing/2014/main" id="{95CA0017-A2EF-4048-A649-BC7B0EBD9477}"/>
              </a:ext>
            </a:extLst>
          </p:cNvPr>
          <p:cNvSpPr/>
          <p:nvPr/>
        </p:nvSpPr>
        <p:spPr>
          <a:xfrm>
            <a:off x="9129653" y="3961502"/>
            <a:ext cx="2748425" cy="270043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Look back at the previous slide and talk to an adult about the </a:t>
            </a:r>
            <a:r>
              <a:rPr lang="en-GB" sz="1400" b="1" dirty="0">
                <a:solidFill>
                  <a:srgbClr val="00B0F0"/>
                </a:solidFill>
                <a:latin typeface="Arial" panose="020B0604020202020204" pitchFamily="34" charset="0"/>
                <a:cs typeface="Arial" panose="020B0604020202020204" pitchFamily="34" charset="0"/>
              </a:rPr>
              <a:t>aims of education</a:t>
            </a:r>
            <a:r>
              <a:rPr lang="en-GB" sz="1400" dirty="0">
                <a:solidFill>
                  <a:srgbClr val="00B0F0"/>
                </a:solidFill>
                <a:latin typeface="Arial" panose="020B0604020202020204" pitchFamily="34" charset="0"/>
                <a:cs typeface="Arial" panose="020B0604020202020204" pitchFamily="34" charset="0"/>
              </a:rPr>
              <a:t>. Agree how you score your school on each statement?</a:t>
            </a:r>
          </a:p>
        </p:txBody>
      </p:sp>
      <p:sp>
        <p:nvSpPr>
          <p:cNvPr id="19" name="Flowchart: Connector 18">
            <a:extLst>
              <a:ext uri="{FF2B5EF4-FFF2-40B4-BE49-F238E27FC236}">
                <a16:creationId xmlns:a16="http://schemas.microsoft.com/office/drawing/2014/main" id="{1CFF29CE-B189-4437-9163-C2EDBDDBFE67}"/>
              </a:ext>
            </a:extLst>
          </p:cNvPr>
          <p:cNvSpPr/>
          <p:nvPr/>
        </p:nvSpPr>
        <p:spPr>
          <a:xfrm>
            <a:off x="8980473" y="137246"/>
            <a:ext cx="3046786" cy="301021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Paddington is the perfect champion for children at Unicef. He is friendly, kind and brave. Can you think of any other words to describe his personality. What words would you use to describe your personality or one of your friends?</a:t>
            </a:r>
          </a:p>
        </p:txBody>
      </p:sp>
      <p:pic>
        <p:nvPicPr>
          <p:cNvPr id="20" name="Picture 19" descr="A teddy bear wearing a blue hat&#10;&#10;Description automatically generated">
            <a:extLst>
              <a:ext uri="{FF2B5EF4-FFF2-40B4-BE49-F238E27FC236}">
                <a16:creationId xmlns:a16="http://schemas.microsoft.com/office/drawing/2014/main" id="{C29903C0-B38A-4831-A75E-01E832CD7C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18621" y="884914"/>
            <a:ext cx="2518500" cy="3734751"/>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2" name="Flowchart: Connector 11">
            <a:extLst>
              <a:ext uri="{FF2B5EF4-FFF2-40B4-BE49-F238E27FC236}">
                <a16:creationId xmlns:a16="http://schemas.microsoft.com/office/drawing/2014/main" id="{8F55B732-F25F-4E14-BB58-626BFDB68C14}"/>
              </a:ext>
            </a:extLst>
          </p:cNvPr>
          <p:cNvSpPr/>
          <p:nvPr/>
        </p:nvSpPr>
        <p:spPr>
          <a:xfrm>
            <a:off x="5061287" y="1096056"/>
            <a:ext cx="2299601" cy="22293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Do you have a Suggestion Box in your school? What would you put in it to make your school even better?</a:t>
            </a:r>
          </a:p>
        </p:txBody>
      </p:sp>
      <p:sp>
        <p:nvSpPr>
          <p:cNvPr id="14" name="Flowchart: Connector 13">
            <a:extLst>
              <a:ext uri="{FF2B5EF4-FFF2-40B4-BE49-F238E27FC236}">
                <a16:creationId xmlns:a16="http://schemas.microsoft.com/office/drawing/2014/main" id="{F6B2EF6A-9EE0-49C9-A368-A6EC5B6B39E5}"/>
              </a:ext>
            </a:extLst>
          </p:cNvPr>
          <p:cNvSpPr/>
          <p:nvPr/>
        </p:nvSpPr>
        <p:spPr>
          <a:xfrm>
            <a:off x="6589563" y="3771287"/>
            <a:ext cx="2995749" cy="297618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you are being asked to design a new school that will develop everybody’s personality, talents and abilities fully and encourage respect for rights and nature. Write about or draw what it would be like.</a:t>
            </a:r>
          </a:p>
        </p:txBody>
      </p:sp>
      <p:sp>
        <p:nvSpPr>
          <p:cNvPr id="15" name="Flowchart: Connector 14">
            <a:extLst>
              <a:ext uri="{FF2B5EF4-FFF2-40B4-BE49-F238E27FC236}">
                <a16:creationId xmlns:a16="http://schemas.microsoft.com/office/drawing/2014/main" id="{8960D191-1229-4E94-B405-B8BEA7DF3DA8}"/>
              </a:ext>
            </a:extLst>
          </p:cNvPr>
          <p:cNvSpPr/>
          <p:nvPr/>
        </p:nvSpPr>
        <p:spPr>
          <a:xfrm>
            <a:off x="8593209" y="249875"/>
            <a:ext cx="3171965" cy="301942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Have you read the Harry Potter stories or other books set in schools? Decide which school fulfils the goals of education best. Discuss your reasons with your friends or family.</a:t>
            </a:r>
          </a:p>
        </p:txBody>
      </p:sp>
      <p:sp>
        <p:nvSpPr>
          <p:cNvPr id="8" name="Flowchart: Connector 7">
            <a:extLst>
              <a:ext uri="{FF2B5EF4-FFF2-40B4-BE49-F238E27FC236}">
                <a16:creationId xmlns:a16="http://schemas.microsoft.com/office/drawing/2014/main" id="{EF1493C6-E1D6-4BCC-BECD-C5BBF3C1BC82}"/>
              </a:ext>
            </a:extLst>
          </p:cNvPr>
          <p:cNvSpPr/>
          <p:nvPr/>
        </p:nvSpPr>
        <p:spPr>
          <a:xfrm>
            <a:off x="533152" y="1776202"/>
            <a:ext cx="2995748" cy="301942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As it’s the end of another year of learning – think about an adult in school who has really helped you to get your right to education this year. Write them a thank you email or design a card to send them. </a:t>
            </a: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9" name="Flowchart: Connector 8">
            <a:extLst>
              <a:ext uri="{FF2B5EF4-FFF2-40B4-BE49-F238E27FC236}">
                <a16:creationId xmlns:a16="http://schemas.microsoft.com/office/drawing/2014/main" id="{2B20E3D6-B3B0-42BC-AE65-FA44320659DA}"/>
              </a:ext>
            </a:extLst>
          </p:cNvPr>
          <p:cNvSpPr/>
          <p:nvPr/>
        </p:nvSpPr>
        <p:spPr>
          <a:xfrm>
            <a:off x="3341642" y="3771287"/>
            <a:ext cx="2869446" cy="288289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Try and list all the clubs, activities or school visits that you took part in last year. How many can you remember? How have they helped you develop your talents? Ask your friends and family to add to your list. </a:t>
            </a:r>
          </a:p>
        </p:txBody>
      </p:sp>
      <p:pic>
        <p:nvPicPr>
          <p:cNvPr id="10" name="Picture 9" descr="A close up of a logo&#10;&#10;Description automatically generated">
            <a:extLst>
              <a:ext uri="{FF2B5EF4-FFF2-40B4-BE49-F238E27FC236}">
                <a16:creationId xmlns:a16="http://schemas.microsoft.com/office/drawing/2014/main" id="{D4DB7945-02EC-447A-9CC5-9F4D814D1A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50744" y="1803454"/>
            <a:ext cx="2152956" cy="2152349"/>
          </a:xfrm>
          <a:prstGeom prst="rect">
            <a:avLst/>
          </a:prstGeom>
        </p:spPr>
      </p:pic>
      <p:pic>
        <p:nvPicPr>
          <p:cNvPr id="4" name="Picture 3" descr="A close up of a sign&#10;&#10;Description automatically generated">
            <a:extLst>
              <a:ext uri="{FF2B5EF4-FFF2-40B4-BE49-F238E27FC236}">
                <a16:creationId xmlns:a16="http://schemas.microsoft.com/office/drawing/2014/main" id="{67559716-C709-4EF6-8CEC-A638AC46AC8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9634682">
            <a:off x="9977948" y="2369143"/>
            <a:ext cx="2355018" cy="2355018"/>
          </a:xfrm>
          <a:prstGeom prst="rect">
            <a:avLst/>
          </a:prstGeom>
        </p:spPr>
      </p:pic>
      <p:pic>
        <p:nvPicPr>
          <p:cNvPr id="17" name="Picture 16" descr="A close up of a logo&#10;&#10;Description automatically generated">
            <a:extLst>
              <a:ext uri="{FF2B5EF4-FFF2-40B4-BE49-F238E27FC236}">
                <a16:creationId xmlns:a16="http://schemas.microsoft.com/office/drawing/2014/main" id="{C9D5E806-23F1-406A-8536-A7C27A2CE5E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875202" y="4532578"/>
            <a:ext cx="2229362" cy="2229362"/>
          </a:xfrm>
          <a:prstGeom prst="rect">
            <a:avLst/>
          </a:prstGeom>
        </p:spPr>
      </p:pic>
      <p:pic>
        <p:nvPicPr>
          <p:cNvPr id="19" name="Picture 18" descr="A picture containing clock&#10;&#10;Description automatically generated">
            <a:extLst>
              <a:ext uri="{FF2B5EF4-FFF2-40B4-BE49-F238E27FC236}">
                <a16:creationId xmlns:a16="http://schemas.microsoft.com/office/drawing/2014/main" id="{C1A6F73C-3331-4486-8138-9E872706F32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740318" y="1624129"/>
            <a:ext cx="2152957" cy="2152957"/>
          </a:xfrm>
          <a:prstGeom prst="rect">
            <a:avLst/>
          </a:prstGeom>
        </p:spPr>
      </p:pic>
      <p:sp>
        <p:nvSpPr>
          <p:cNvPr id="13" name="Flowchart: Connector 12">
            <a:extLst>
              <a:ext uri="{FF2B5EF4-FFF2-40B4-BE49-F238E27FC236}">
                <a16:creationId xmlns:a16="http://schemas.microsoft.com/office/drawing/2014/main" id="{AF9E2A68-6F54-48BC-98B9-917454CA4BBF}"/>
              </a:ext>
            </a:extLst>
          </p:cNvPr>
          <p:cNvSpPr/>
          <p:nvPr/>
        </p:nvSpPr>
        <p:spPr>
          <a:xfrm>
            <a:off x="10045962" y="4795627"/>
            <a:ext cx="1719212" cy="167978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Everybody has talents and abilities. What are yours?</a:t>
            </a:r>
          </a:p>
        </p:txBody>
      </p:sp>
    </p:spTree>
    <p:extLst>
      <p:ext uri="{BB962C8B-B14F-4D97-AF65-F5344CB8AC3E}">
        <p14:creationId xmlns:p14="http://schemas.microsoft.com/office/powerpoint/2010/main" val="2141485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a:xfrm>
            <a:off x="360000" y="242394"/>
            <a:ext cx="11247587" cy="877104"/>
          </a:xfrm>
        </p:spPr>
        <p:txBody>
          <a:bodyPr anchor="b">
            <a:normAutofit/>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3137" y="1735976"/>
            <a:ext cx="6394383" cy="3722957"/>
          </a:xfrm>
        </p:spPr>
        <p:txBody>
          <a:bodyPr>
            <a:normAutofit/>
          </a:bodyPr>
          <a:lstStyle/>
          <a:p>
            <a:pPr marL="0" indent="0">
              <a:buNone/>
            </a:pPr>
            <a:r>
              <a:rPr lang="en-GB" sz="1800" b="1" dirty="0"/>
              <a:t>Try to find somewhere peaceful and spend a few minutes being quiet and still… then think about these questions…</a:t>
            </a:r>
          </a:p>
          <a:p>
            <a:r>
              <a:rPr lang="en-GB" sz="1800" dirty="0"/>
              <a:t>What do you do in your own life to respect your right and other people’s right to the goals of education?</a:t>
            </a:r>
          </a:p>
          <a:p>
            <a:r>
              <a:rPr lang="en-GB" sz="1800" dirty="0"/>
              <a:t>How can we show our appreciation to our schools and why is this important?</a:t>
            </a:r>
          </a:p>
          <a:p>
            <a:pPr marL="0" indent="0">
              <a:buNone/>
            </a:pPr>
            <a:r>
              <a:rPr lang="en-GB" sz="1800" b="1" dirty="0"/>
              <a:t>Write down your thoughts and if you want, share this back with your teacher, friends or family. </a:t>
            </a:r>
          </a:p>
          <a:p>
            <a:pPr marL="0" indent="0">
              <a:buNone/>
            </a:pPr>
            <a:endParaRPr lang="en-GB" sz="1800" dirty="0"/>
          </a:p>
        </p:txBody>
      </p:sp>
      <p:sp>
        <p:nvSpPr>
          <p:cNvPr id="8" name="Rectangle 7">
            <a:extLst>
              <a:ext uri="{FF2B5EF4-FFF2-40B4-BE49-F238E27FC236}">
                <a16:creationId xmlns:a16="http://schemas.microsoft.com/office/drawing/2014/main" id="{DCB833E4-6FBA-46FA-81DB-A9CD4240CAC9}"/>
              </a:ext>
            </a:extLst>
          </p:cNvPr>
          <p:cNvSpPr/>
          <p:nvPr/>
        </p:nvSpPr>
        <p:spPr>
          <a:xfrm>
            <a:off x="83775" y="6596556"/>
            <a:ext cx="1011815" cy="230832"/>
          </a:xfrm>
          <a:prstGeom prst="rect">
            <a:avLst/>
          </a:prstGeom>
        </p:spPr>
        <p:txBody>
          <a:bodyPr wrap="none">
            <a:spAutoFit/>
          </a:bodyPr>
          <a:lstStyle/>
          <a:p>
            <a:r>
              <a:rPr lang="en-GB" sz="900" dirty="0" err="1">
                <a:solidFill>
                  <a:srgbClr val="121212"/>
                </a:solidFill>
                <a:latin typeface="Arial" panose="020B0604020202020204" pitchFamily="34" charset="0"/>
                <a:cs typeface="Arial" panose="020B0604020202020204" pitchFamily="34" charset="0"/>
              </a:rPr>
              <a:t>Uncief</a:t>
            </a:r>
            <a:r>
              <a:rPr lang="en-GB" sz="900" dirty="0">
                <a:solidFill>
                  <a:srgbClr val="121212"/>
                </a:solidFill>
                <a:latin typeface="Arial" panose="020B0604020202020204" pitchFamily="34" charset="0"/>
                <a:cs typeface="Arial" panose="020B0604020202020204" pitchFamily="34" charset="0"/>
              </a:rPr>
              <a:t>/</a:t>
            </a:r>
            <a:r>
              <a:rPr lang="en-GB" sz="900" dirty="0" err="1">
                <a:solidFill>
                  <a:srgbClr val="121212"/>
                </a:solidFill>
                <a:latin typeface="Arial" panose="020B0604020202020204" pitchFamily="34" charset="0"/>
                <a:cs typeface="Arial" panose="020B0604020202020204" pitchFamily="34" charset="0"/>
              </a:rPr>
              <a:t>Panjwani</a:t>
            </a:r>
            <a:endParaRPr lang="en-GB" sz="900" dirty="0">
              <a:latin typeface="Arial" panose="020B0604020202020204" pitchFamily="34" charset="0"/>
              <a:cs typeface="Arial" panose="020B0604020202020204" pitchFamily="34" charset="0"/>
            </a:endParaRPr>
          </a:p>
        </p:txBody>
      </p:sp>
      <p:pic>
        <p:nvPicPr>
          <p:cNvPr id="6" name="Picture 5" descr="Priyanka at home with the pre education activity kit given to her during lockdown in Gujarat. ">
            <a:extLst>
              <a:ext uri="{FF2B5EF4-FFF2-40B4-BE49-F238E27FC236}">
                <a16:creationId xmlns:a16="http://schemas.microsoft.com/office/drawing/2014/main" id="{65855D14-460C-40C6-B749-6A3CFD241D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2453" y="1735976"/>
            <a:ext cx="4478319" cy="2979715"/>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237126" y="1738857"/>
            <a:ext cx="6393600" cy="4618211"/>
          </a:xfrm>
        </p:spPr>
        <p:txBody>
          <a:bodyPr>
            <a:normAutofit fontScale="92500" lnSpcReduction="10000"/>
          </a:bodyPr>
          <a:lstStyle/>
          <a:p>
            <a:pPr marL="450900"/>
            <a:r>
              <a:rPr lang="en-GB" sz="2400" dirty="0"/>
              <a:t>Rights are indivisible and all equally important. What other rights are supported by pupils returning to school?</a:t>
            </a:r>
          </a:p>
          <a:p>
            <a:pPr marL="450900"/>
            <a:r>
              <a:rPr lang="en-GB" sz="2400"/>
              <a:t>In </a:t>
            </a:r>
            <a:r>
              <a:rPr lang="en-GB" sz="2400" dirty="0"/>
              <a:t>2001 the Committee on the Rights of the Child wrote their first General Comment on education. It states ‘Children do not lose their human rights by virtue of passing through the school gates.’ They suggest that education should always be looked at with Articles 2, 3, 6, 12, 5, 18, 13, 14, 17, 23, 24, 28 and 30. Do you agree? Can you make connections between these articles and article 29? Would you include any other articles?</a:t>
            </a:r>
          </a:p>
          <a:p>
            <a:pPr marL="108000" indent="0">
              <a:buNone/>
            </a:pPr>
            <a:r>
              <a:rPr lang="en-GB" sz="2400" dirty="0"/>
              <a:t>You can find a summary of the whole Convention </a:t>
            </a:r>
            <a:r>
              <a:rPr lang="en-GB" sz="2400" dirty="0">
                <a:hlinkClick r:id="rId2"/>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1048</TotalTime>
  <Words>861</Words>
  <Application>Microsoft Macintosh PowerPoint</Application>
  <PresentationFormat>Widescreen</PresentationFormat>
  <Paragraphs>77</Paragraphs>
  <Slides>10</Slides>
  <Notes>5</Notes>
  <HiddenSlides>0</HiddenSlides>
  <MMClips>1</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10</vt:i4>
      </vt:variant>
    </vt:vector>
  </HeadingPairs>
  <TitlesOfParts>
    <vt:vector size="21" baseType="lpstr">
      <vt:lpstr>Arial</vt:lpstr>
      <vt:lpstr>Calibri</vt:lpstr>
      <vt:lpstr>Calibri Light</vt:lpstr>
      <vt:lpstr>Open Sans</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29</vt:lpstr>
      <vt:lpstr>  </vt:lpstr>
      <vt:lpstr>Did you include these answers?</vt:lpstr>
      <vt:lpstr>Activity Time</vt:lpstr>
      <vt:lpstr>Activity Time</vt:lpstr>
      <vt:lpstr>Reflection</vt:lpstr>
      <vt:lpstr>Extension</vt:lpstr>
      <vt:lpstr>Thank you</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Bradey</dc:creator>
  <cp:lastModifiedBy>Emma Jones</cp:lastModifiedBy>
  <cp:revision>86</cp:revision>
  <dcterms:created xsi:type="dcterms:W3CDTF">2020-06-15T08:25:39Z</dcterms:created>
  <dcterms:modified xsi:type="dcterms:W3CDTF">2020-07-09T11:12:36Z</dcterms:modified>
</cp:coreProperties>
</file>