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7"/>
  </p:notesMasterIdLst>
  <p:sldIdLst>
    <p:sldId id="256" r:id="rId2"/>
    <p:sldId id="277" r:id="rId3"/>
    <p:sldId id="257" r:id="rId4"/>
    <p:sldId id="286" r:id="rId5"/>
    <p:sldId id="275" r:id="rId6"/>
    <p:sldId id="284" r:id="rId7"/>
    <p:sldId id="281" r:id="rId8"/>
    <p:sldId id="282" r:id="rId9"/>
    <p:sldId id="283" r:id="rId10"/>
    <p:sldId id="280" r:id="rId11"/>
    <p:sldId id="285" r:id="rId12"/>
    <p:sldId id="278" r:id="rId13"/>
    <p:sldId id="258" r:id="rId14"/>
    <p:sldId id="259" r:id="rId15"/>
    <p:sldId id="265" r:id="rId16"/>
    <p:sldId id="267" r:id="rId17"/>
    <p:sldId id="268" r:id="rId18"/>
    <p:sldId id="269" r:id="rId19"/>
    <p:sldId id="271" r:id="rId20"/>
    <p:sldId id="274" r:id="rId21"/>
    <p:sldId id="273" r:id="rId22"/>
    <p:sldId id="260" r:id="rId23"/>
    <p:sldId id="276" r:id="rId24"/>
    <p:sldId id="261" r:id="rId25"/>
    <p:sldId id="279"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204"/>
    <p:restoredTop sz="95964"/>
  </p:normalViewPr>
  <p:slideViewPr>
    <p:cSldViewPr snapToGrid="0">
      <p:cViewPr varScale="1">
        <p:scale>
          <a:sx n="76" d="100"/>
          <a:sy n="76" d="100"/>
        </p:scale>
        <p:origin x="232" y="7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D5869ED-A91B-2A48-AE84-1E7E1F3AFB4D}" type="datetimeFigureOut">
              <a:rPr lang="en-US" smtClean="0"/>
              <a:t>1/17/24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64FEA5-2431-F347-B221-756ED40932A1}" type="slidenum">
              <a:rPr lang="en-US" smtClean="0"/>
              <a:t>‹#›</a:t>
            </a:fld>
            <a:endParaRPr lang="en-US"/>
          </a:p>
        </p:txBody>
      </p:sp>
    </p:spTree>
    <p:extLst>
      <p:ext uri="{BB962C8B-B14F-4D97-AF65-F5344CB8AC3E}">
        <p14:creationId xmlns:p14="http://schemas.microsoft.com/office/powerpoint/2010/main" val="24635442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743902-4E29-2345-94C8-B65830A953E2}" type="slidenum">
              <a:rPr lang="en-US" smtClean="0"/>
              <a:t>15</a:t>
            </a:fld>
            <a:endParaRPr lang="en-US"/>
          </a:p>
        </p:txBody>
      </p:sp>
    </p:spTree>
    <p:extLst>
      <p:ext uri="{BB962C8B-B14F-4D97-AF65-F5344CB8AC3E}">
        <p14:creationId xmlns:p14="http://schemas.microsoft.com/office/powerpoint/2010/main" val="29641986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743902-4E29-2345-94C8-B65830A953E2}" type="slidenum">
              <a:rPr lang="en-US" smtClean="0"/>
              <a:t>16</a:t>
            </a:fld>
            <a:endParaRPr lang="en-US"/>
          </a:p>
        </p:txBody>
      </p:sp>
    </p:spTree>
    <p:extLst>
      <p:ext uri="{BB962C8B-B14F-4D97-AF65-F5344CB8AC3E}">
        <p14:creationId xmlns:p14="http://schemas.microsoft.com/office/powerpoint/2010/main" val="3995734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743902-4E29-2345-94C8-B65830A953E2}" type="slidenum">
              <a:rPr lang="en-US" smtClean="0"/>
              <a:t>17</a:t>
            </a:fld>
            <a:endParaRPr lang="en-US"/>
          </a:p>
        </p:txBody>
      </p:sp>
    </p:spTree>
    <p:extLst>
      <p:ext uri="{BB962C8B-B14F-4D97-AF65-F5344CB8AC3E}">
        <p14:creationId xmlns:p14="http://schemas.microsoft.com/office/powerpoint/2010/main" val="13315624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743902-4E29-2345-94C8-B65830A953E2}" type="slidenum">
              <a:rPr lang="en-US" smtClean="0"/>
              <a:t>18</a:t>
            </a:fld>
            <a:endParaRPr lang="en-US"/>
          </a:p>
        </p:txBody>
      </p:sp>
    </p:spTree>
    <p:extLst>
      <p:ext uri="{BB962C8B-B14F-4D97-AF65-F5344CB8AC3E}">
        <p14:creationId xmlns:p14="http://schemas.microsoft.com/office/powerpoint/2010/main" val="8277941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743902-4E29-2345-94C8-B65830A953E2}" type="slidenum">
              <a:rPr lang="en-US" smtClean="0"/>
              <a:t>19</a:t>
            </a:fld>
            <a:endParaRPr lang="en-US"/>
          </a:p>
        </p:txBody>
      </p:sp>
    </p:spTree>
    <p:extLst>
      <p:ext uri="{BB962C8B-B14F-4D97-AF65-F5344CB8AC3E}">
        <p14:creationId xmlns:p14="http://schemas.microsoft.com/office/powerpoint/2010/main" val="975620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743902-4E29-2345-94C8-B65830A953E2}" type="slidenum">
              <a:rPr lang="en-US" smtClean="0"/>
              <a:t>20</a:t>
            </a:fld>
            <a:endParaRPr lang="en-US"/>
          </a:p>
        </p:txBody>
      </p:sp>
    </p:spTree>
    <p:extLst>
      <p:ext uri="{BB962C8B-B14F-4D97-AF65-F5344CB8AC3E}">
        <p14:creationId xmlns:p14="http://schemas.microsoft.com/office/powerpoint/2010/main" val="22811962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743902-4E29-2345-94C8-B65830A953E2}" type="slidenum">
              <a:rPr lang="en-US" smtClean="0"/>
              <a:t>21</a:t>
            </a:fld>
            <a:endParaRPr lang="en-US"/>
          </a:p>
        </p:txBody>
      </p:sp>
    </p:spTree>
    <p:extLst>
      <p:ext uri="{BB962C8B-B14F-4D97-AF65-F5344CB8AC3E}">
        <p14:creationId xmlns:p14="http://schemas.microsoft.com/office/powerpoint/2010/main" val="191761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GB"/>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7DE6118-2437-4B30-8E3C-4D2BE6020583}" type="datetimeFigureOut">
              <a:rPr lang="en-US" dirty="0"/>
              <a:pPr/>
              <a:t>1/17/24</a:t>
            </a:fld>
            <a:endParaRPr lang="en-US" dirty="0"/>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9E57DC2-970A-4B3E-BB1C-7A09969E49DF}" type="slidenum">
              <a:rPr lang="en-US" dirty="0"/>
              <a:pPr/>
              <a:t>‹#›</a:t>
            </a:fld>
            <a:endParaRPr lang="en-US" dirty="0"/>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1/17/24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GB"/>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7DE6118-2437-4B30-8E3C-4D2BE6020583}" type="datetimeFigureOut">
              <a:rPr lang="en-US" dirty="0"/>
              <a:pPr/>
              <a:t>1/17/24</a:t>
            </a:fld>
            <a:endParaRPr lang="en-US" dirty="0"/>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GB"/>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87DE6118-2437-4B30-8E3C-4D2BE6020583}" type="datetimeFigureOut">
              <a:rPr lang="en-US" dirty="0"/>
              <a:t>1/17/24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GB"/>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87DE6118-2437-4B30-8E3C-4D2BE6020583}" type="datetimeFigureOut">
              <a:rPr lang="en-US" dirty="0"/>
              <a:t>1/17/24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87DE6118-2437-4B30-8E3C-4D2BE6020583}" type="datetimeFigureOut">
              <a:rPr lang="en-US" dirty="0"/>
              <a:t>1/17/24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dirty="0"/>
              <a:t>1/17/24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GB"/>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1/17/24</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GB"/>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1/17/24</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1/17/24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1/17/24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7DE6118-2437-4B30-8E3C-4D2BE6020583}" type="datetimeFigureOut">
              <a:rPr lang="en-US" dirty="0"/>
              <a:pPr/>
              <a:t>1/17/24</a:t>
            </a:fld>
            <a:endParaRPr lang="en-US" dirty="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dirty="0"/>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9E57DC2-970A-4B3E-BB1C-7A09969E49DF}" type="slidenum">
              <a:rPr lang="en-US" dirty="0"/>
              <a:pPr/>
              <a:t>‹#›</a:t>
            </a:fld>
            <a:endParaRPr lang="en-US" dirty="0"/>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hyperlink" Target="https://www.statista.com/statistics/1396732/uk-youtube-kids-app-downloads/"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statista.com/statistics/1124968/leading-game-apps-children-uk/" TargetMode="Externa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19.png"/><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19.png"/><Relationship Id="rId4" Type="http://schemas.openxmlformats.org/officeDocument/2006/relationships/image" Target="../media/image20.jpeg"/></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21.jpeg"/><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23.png"/><Relationship Id="rId4" Type="http://schemas.openxmlformats.org/officeDocument/2006/relationships/image" Target="../media/image22.jpeg"/></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25.png"/><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27.png"/><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17.png"/><Relationship Id="rId7" Type="http://schemas.openxmlformats.org/officeDocument/2006/relationships/image" Target="../media/image31.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10" Type="http://schemas.openxmlformats.org/officeDocument/2006/relationships/image" Target="../media/image1.png"/><Relationship Id="rId4" Type="http://schemas.openxmlformats.org/officeDocument/2006/relationships/image" Target="../media/image28.png"/><Relationship Id="rId9" Type="http://schemas.openxmlformats.org/officeDocument/2006/relationships/image" Target="../media/image33.png"/></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4.gi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statista.com/statistics/1424974/parents-apps-monitoring-children-usage-by-age/" TargetMode="External"/><Relationship Id="rId2" Type="http://schemas.openxmlformats.org/officeDocument/2006/relationships/hyperlink" Target="https://www.statista.com/statistics/1424981/uk-parents-awareness-phone-network-age-restriction-by-gender/" TargetMode="Externa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71037-B792-FB27-8AC3-3CCE72065BDD}"/>
              </a:ext>
            </a:extLst>
          </p:cNvPr>
          <p:cNvSpPr>
            <a:spLocks noGrp="1"/>
          </p:cNvSpPr>
          <p:nvPr>
            <p:ph type="ctrTitle"/>
          </p:nvPr>
        </p:nvSpPr>
        <p:spPr/>
        <p:txBody>
          <a:bodyPr/>
          <a:lstStyle/>
          <a:p>
            <a:r>
              <a:rPr lang="en-US" dirty="0">
                <a:latin typeface="Gill Sans" panose="020B0502020104020203" pitchFamily="34" charset="-79"/>
                <a:cs typeface="Gill Sans" panose="020B0502020104020203" pitchFamily="34" charset="-79"/>
              </a:rPr>
              <a:t>Online Safety</a:t>
            </a:r>
          </a:p>
        </p:txBody>
      </p:sp>
      <p:sp>
        <p:nvSpPr>
          <p:cNvPr id="3" name="Subtitle 2">
            <a:extLst>
              <a:ext uri="{FF2B5EF4-FFF2-40B4-BE49-F238E27FC236}">
                <a16:creationId xmlns:a16="http://schemas.microsoft.com/office/drawing/2014/main" id="{6773EE41-9C80-5C3A-A9BC-0B89AC8D45C3}"/>
              </a:ext>
            </a:extLst>
          </p:cNvPr>
          <p:cNvSpPr>
            <a:spLocks noGrp="1"/>
          </p:cNvSpPr>
          <p:nvPr>
            <p:ph type="subTitle" idx="1"/>
          </p:nvPr>
        </p:nvSpPr>
        <p:spPr/>
        <p:txBody>
          <a:bodyPr/>
          <a:lstStyle/>
          <a:p>
            <a:r>
              <a:rPr lang="en-US" i="1" dirty="0" err="1">
                <a:latin typeface="Gill Sans" panose="020B0502020104020203" pitchFamily="34" charset="-79"/>
                <a:cs typeface="Gill Sans" panose="020B0502020104020203" pitchFamily="34" charset="-79"/>
              </a:rPr>
              <a:t>Mr</a:t>
            </a:r>
            <a:r>
              <a:rPr lang="en-US" i="1" dirty="0">
                <a:latin typeface="Gill Sans" panose="020B0502020104020203" pitchFamily="34" charset="-79"/>
                <a:cs typeface="Gill Sans" panose="020B0502020104020203" pitchFamily="34" charset="-79"/>
              </a:rPr>
              <a:t> Cox and </a:t>
            </a:r>
            <a:r>
              <a:rPr lang="en-US" i="1" dirty="0" err="1">
                <a:latin typeface="Gill Sans" panose="020B0502020104020203" pitchFamily="34" charset="-79"/>
                <a:cs typeface="Gill Sans" panose="020B0502020104020203" pitchFamily="34" charset="-79"/>
              </a:rPr>
              <a:t>Mr</a:t>
            </a:r>
            <a:r>
              <a:rPr lang="en-US" i="1" dirty="0">
                <a:latin typeface="Gill Sans" panose="020B0502020104020203" pitchFamily="34" charset="-79"/>
                <a:cs typeface="Gill Sans" panose="020B0502020104020203" pitchFamily="34" charset="-79"/>
              </a:rPr>
              <a:t> Pugh</a:t>
            </a:r>
          </a:p>
        </p:txBody>
      </p:sp>
      <p:pic>
        <p:nvPicPr>
          <p:cNvPr id="4" name="Content Placeholder 4">
            <a:extLst>
              <a:ext uri="{FF2B5EF4-FFF2-40B4-BE49-F238E27FC236}">
                <a16:creationId xmlns:a16="http://schemas.microsoft.com/office/drawing/2014/main" id="{029FF873-5212-AA8D-EBB5-951F7C96E8EC}"/>
              </a:ext>
            </a:extLst>
          </p:cNvPr>
          <p:cNvPicPr>
            <a:picLocks noChangeAspect="1"/>
          </p:cNvPicPr>
          <p:nvPr/>
        </p:nvPicPr>
        <p:blipFill>
          <a:blip r:embed="rId2"/>
          <a:stretch>
            <a:fillRect/>
          </a:stretch>
        </p:blipFill>
        <p:spPr>
          <a:xfrm>
            <a:off x="4920992" y="1097667"/>
            <a:ext cx="2349500" cy="1739900"/>
          </a:xfrm>
          <a:prstGeom prst="rect">
            <a:avLst/>
          </a:prstGeom>
        </p:spPr>
      </p:pic>
    </p:spTree>
    <p:extLst>
      <p:ext uri="{BB962C8B-B14F-4D97-AF65-F5344CB8AC3E}">
        <p14:creationId xmlns:p14="http://schemas.microsoft.com/office/powerpoint/2010/main" val="12810041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6C48AB-015E-E902-F593-C58E12E9ABC2}"/>
              </a:ext>
            </a:extLst>
          </p:cNvPr>
          <p:cNvSpPr>
            <a:spLocks noGrp="1"/>
          </p:cNvSpPr>
          <p:nvPr>
            <p:ph type="title"/>
          </p:nvPr>
        </p:nvSpPr>
        <p:spPr/>
        <p:txBody>
          <a:bodyPr/>
          <a:lstStyle/>
          <a:p>
            <a:r>
              <a:rPr lang="en-US" dirty="0">
                <a:latin typeface="Gill Sans" panose="020B0502020104020203" pitchFamily="34" charset="-79"/>
                <a:cs typeface="Gill Sans" panose="020B0502020104020203" pitchFamily="34" charset="-79"/>
              </a:rPr>
              <a:t>Welcome</a:t>
            </a:r>
          </a:p>
        </p:txBody>
      </p:sp>
      <p:sp>
        <p:nvSpPr>
          <p:cNvPr id="3" name="Content Placeholder 2">
            <a:extLst>
              <a:ext uri="{FF2B5EF4-FFF2-40B4-BE49-F238E27FC236}">
                <a16:creationId xmlns:a16="http://schemas.microsoft.com/office/drawing/2014/main" id="{0046E3EB-2AF2-2C27-CBC1-6F89DEF71191}"/>
              </a:ext>
            </a:extLst>
          </p:cNvPr>
          <p:cNvSpPr>
            <a:spLocks noGrp="1"/>
          </p:cNvSpPr>
          <p:nvPr>
            <p:ph idx="1"/>
          </p:nvPr>
        </p:nvSpPr>
        <p:spPr/>
        <p:txBody>
          <a:bodyPr/>
          <a:lstStyle/>
          <a:p>
            <a:endParaRPr lang="en-US" dirty="0"/>
          </a:p>
        </p:txBody>
      </p:sp>
    </p:spTree>
    <p:extLst>
      <p:ext uri="{BB962C8B-B14F-4D97-AF65-F5344CB8AC3E}">
        <p14:creationId xmlns:p14="http://schemas.microsoft.com/office/powerpoint/2010/main" val="4399940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2E1C70-02D5-1076-3AAD-BB51004E4579}"/>
              </a:ext>
            </a:extLst>
          </p:cNvPr>
          <p:cNvSpPr>
            <a:spLocks noGrp="1"/>
          </p:cNvSpPr>
          <p:nvPr>
            <p:ph type="title"/>
          </p:nvPr>
        </p:nvSpPr>
        <p:spPr/>
        <p:txBody>
          <a:bodyPr/>
          <a:lstStyle/>
          <a:p>
            <a:r>
              <a:rPr lang="en-US" dirty="0">
                <a:latin typeface="Gill Sans" panose="020B0502020104020203" pitchFamily="34" charset="-79"/>
                <a:cs typeface="Gill Sans" panose="020B0502020104020203" pitchFamily="34" charset="-79"/>
              </a:rPr>
              <a:t>Aims of Today</a:t>
            </a:r>
          </a:p>
        </p:txBody>
      </p:sp>
      <p:sp>
        <p:nvSpPr>
          <p:cNvPr id="3" name="Content Placeholder 2">
            <a:extLst>
              <a:ext uri="{FF2B5EF4-FFF2-40B4-BE49-F238E27FC236}">
                <a16:creationId xmlns:a16="http://schemas.microsoft.com/office/drawing/2014/main" id="{A935BEBC-B368-D42C-BAC2-5989AE99549F}"/>
              </a:ext>
            </a:extLst>
          </p:cNvPr>
          <p:cNvSpPr>
            <a:spLocks noGrp="1"/>
          </p:cNvSpPr>
          <p:nvPr>
            <p:ph idx="1"/>
          </p:nvPr>
        </p:nvSpPr>
        <p:spPr/>
        <p:txBody>
          <a:bodyPr/>
          <a:lstStyle/>
          <a:p>
            <a:pPr marL="0" indent="0">
              <a:buNone/>
            </a:pPr>
            <a:r>
              <a:rPr lang="en-US" dirty="0">
                <a:latin typeface="Gill Sans" panose="020B0502020104020203" pitchFamily="34" charset="-79"/>
                <a:cs typeface="Gill Sans" panose="020B0502020104020203" pitchFamily="34" charset="-79"/>
              </a:rPr>
              <a:t>We are going to look at the following areas:</a:t>
            </a:r>
          </a:p>
          <a:p>
            <a:pPr marL="0" indent="0">
              <a:buNone/>
            </a:pPr>
            <a:endParaRPr lang="en-US" dirty="0">
              <a:latin typeface="Gill Sans" panose="020B0502020104020203" pitchFamily="34" charset="-79"/>
              <a:cs typeface="Gill Sans" panose="020B0502020104020203" pitchFamily="34" charset="-79"/>
            </a:endParaRPr>
          </a:p>
          <a:p>
            <a:r>
              <a:rPr lang="en-US" dirty="0">
                <a:latin typeface="Gill Sans" panose="020B0502020104020203" pitchFamily="34" charset="-79"/>
                <a:cs typeface="Gill Sans" panose="020B0502020104020203" pitchFamily="34" charset="-79"/>
              </a:rPr>
              <a:t>Gaming</a:t>
            </a:r>
          </a:p>
          <a:p>
            <a:r>
              <a:rPr lang="en-US" dirty="0">
                <a:latin typeface="Gill Sans" panose="020B0502020104020203" pitchFamily="34" charset="-79"/>
                <a:cs typeface="Gill Sans" panose="020B0502020104020203" pitchFamily="34" charset="-79"/>
              </a:rPr>
              <a:t>Age Limits</a:t>
            </a:r>
          </a:p>
          <a:p>
            <a:r>
              <a:rPr lang="en-US" dirty="0">
                <a:latin typeface="Gill Sans" panose="020B0502020104020203" pitchFamily="34" charset="-79"/>
                <a:cs typeface="Gill Sans" panose="020B0502020104020203" pitchFamily="34" charset="-79"/>
              </a:rPr>
              <a:t>Time Limits</a:t>
            </a:r>
          </a:p>
          <a:p>
            <a:r>
              <a:rPr lang="en-US" dirty="0">
                <a:latin typeface="Gill Sans" panose="020B0502020104020203" pitchFamily="34" charset="-79"/>
                <a:cs typeface="Gill Sans" panose="020B0502020104020203" pitchFamily="34" charset="-79"/>
              </a:rPr>
              <a:t>Monitoring systems at school</a:t>
            </a:r>
          </a:p>
          <a:p>
            <a:r>
              <a:rPr lang="en-US" dirty="0">
                <a:latin typeface="Gill Sans" panose="020B0502020104020203" pitchFamily="34" charset="-79"/>
                <a:cs typeface="Gill Sans" panose="020B0502020104020203" pitchFamily="34" charset="-79"/>
              </a:rPr>
              <a:t>Monitoring systems at home</a:t>
            </a:r>
          </a:p>
        </p:txBody>
      </p:sp>
      <p:pic>
        <p:nvPicPr>
          <p:cNvPr id="4" name="Content Placeholder 4">
            <a:extLst>
              <a:ext uri="{FF2B5EF4-FFF2-40B4-BE49-F238E27FC236}">
                <a16:creationId xmlns:a16="http://schemas.microsoft.com/office/drawing/2014/main" id="{845C08B8-F98E-E0FF-7FD6-AA78139E9E4A}"/>
              </a:ext>
            </a:extLst>
          </p:cNvPr>
          <p:cNvPicPr>
            <a:picLocks noChangeAspect="1"/>
          </p:cNvPicPr>
          <p:nvPr/>
        </p:nvPicPr>
        <p:blipFill>
          <a:blip r:embed="rId2"/>
          <a:stretch>
            <a:fillRect/>
          </a:stretch>
        </p:blipFill>
        <p:spPr>
          <a:xfrm>
            <a:off x="10088434" y="4997450"/>
            <a:ext cx="2349500" cy="1739900"/>
          </a:xfrm>
          <a:prstGeom prst="rect">
            <a:avLst/>
          </a:prstGeom>
        </p:spPr>
      </p:pic>
    </p:spTree>
    <p:extLst>
      <p:ext uri="{BB962C8B-B14F-4D97-AF65-F5344CB8AC3E}">
        <p14:creationId xmlns:p14="http://schemas.microsoft.com/office/powerpoint/2010/main" val="26530308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245FD9B-1A0D-09D1-E2A7-8D75F01B7800}"/>
              </a:ext>
            </a:extLst>
          </p:cNvPr>
          <p:cNvPicPr>
            <a:picLocks noChangeAspect="1"/>
          </p:cNvPicPr>
          <p:nvPr/>
        </p:nvPicPr>
        <p:blipFill>
          <a:blip r:embed="rId2"/>
          <a:stretch>
            <a:fillRect/>
          </a:stretch>
        </p:blipFill>
        <p:spPr>
          <a:xfrm>
            <a:off x="529453" y="466392"/>
            <a:ext cx="11133093" cy="5925215"/>
          </a:xfrm>
          <a:prstGeom prst="rect">
            <a:avLst/>
          </a:prstGeom>
        </p:spPr>
      </p:pic>
    </p:spTree>
    <p:extLst>
      <p:ext uri="{BB962C8B-B14F-4D97-AF65-F5344CB8AC3E}">
        <p14:creationId xmlns:p14="http://schemas.microsoft.com/office/powerpoint/2010/main" val="5342378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223D668-93CA-2F01-63EA-B579CA2C4B79}"/>
              </a:ext>
            </a:extLst>
          </p:cNvPr>
          <p:cNvPicPr>
            <a:picLocks noChangeAspect="1"/>
          </p:cNvPicPr>
          <p:nvPr/>
        </p:nvPicPr>
        <p:blipFill>
          <a:blip r:embed="rId2"/>
          <a:stretch>
            <a:fillRect/>
          </a:stretch>
        </p:blipFill>
        <p:spPr>
          <a:xfrm>
            <a:off x="4927600" y="121645"/>
            <a:ext cx="7264400" cy="419100"/>
          </a:xfrm>
          <a:prstGeom prst="rect">
            <a:avLst/>
          </a:prstGeom>
        </p:spPr>
      </p:pic>
      <p:pic>
        <p:nvPicPr>
          <p:cNvPr id="10" name="Picture 9">
            <a:extLst>
              <a:ext uri="{FF2B5EF4-FFF2-40B4-BE49-F238E27FC236}">
                <a16:creationId xmlns:a16="http://schemas.microsoft.com/office/drawing/2014/main" id="{DA50099E-D2D4-F2CF-BE02-0CDAB5CFB33B}"/>
              </a:ext>
            </a:extLst>
          </p:cNvPr>
          <p:cNvPicPr>
            <a:picLocks noChangeAspect="1"/>
          </p:cNvPicPr>
          <p:nvPr/>
        </p:nvPicPr>
        <p:blipFill>
          <a:blip r:embed="rId3"/>
          <a:stretch>
            <a:fillRect/>
          </a:stretch>
        </p:blipFill>
        <p:spPr>
          <a:xfrm>
            <a:off x="836593" y="679214"/>
            <a:ext cx="4772293" cy="6057141"/>
          </a:xfrm>
          <a:prstGeom prst="rect">
            <a:avLst/>
          </a:prstGeom>
          <a:ln>
            <a:solidFill>
              <a:schemeClr val="tx1"/>
            </a:solidFill>
          </a:ln>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019C0A79-9B14-E003-04FF-DC9163FE906B}"/>
              </a:ext>
            </a:extLst>
          </p:cNvPr>
          <p:cNvPicPr>
            <a:picLocks noChangeAspect="1"/>
          </p:cNvPicPr>
          <p:nvPr/>
        </p:nvPicPr>
        <p:blipFill>
          <a:blip r:embed="rId4"/>
          <a:stretch>
            <a:fillRect/>
          </a:stretch>
        </p:blipFill>
        <p:spPr>
          <a:xfrm>
            <a:off x="6096000" y="679214"/>
            <a:ext cx="5713319" cy="2200160"/>
          </a:xfrm>
          <a:prstGeom prst="rect">
            <a:avLst/>
          </a:prstGeom>
          <a:ln>
            <a:solidFill>
              <a:schemeClr val="tx1"/>
            </a:solidFill>
          </a:ln>
          <a:effectLst>
            <a:outerShdw blurRad="50800" dist="38100" dir="2700000" algn="tl" rotWithShape="0">
              <a:prstClr val="black">
                <a:alpha val="40000"/>
              </a:prstClr>
            </a:outerShdw>
          </a:effectLst>
        </p:spPr>
      </p:pic>
      <p:pic>
        <p:nvPicPr>
          <p:cNvPr id="13" name="Content Placeholder 4">
            <a:extLst>
              <a:ext uri="{FF2B5EF4-FFF2-40B4-BE49-F238E27FC236}">
                <a16:creationId xmlns:a16="http://schemas.microsoft.com/office/drawing/2014/main" id="{9512B44F-A003-62DD-85F9-5E3CAFF4F9DA}"/>
              </a:ext>
            </a:extLst>
          </p:cNvPr>
          <p:cNvPicPr>
            <a:picLocks noChangeAspect="1"/>
          </p:cNvPicPr>
          <p:nvPr/>
        </p:nvPicPr>
        <p:blipFill>
          <a:blip r:embed="rId5"/>
          <a:stretch>
            <a:fillRect/>
          </a:stretch>
        </p:blipFill>
        <p:spPr>
          <a:xfrm>
            <a:off x="10088434" y="4997450"/>
            <a:ext cx="2349500" cy="1739900"/>
          </a:xfrm>
          <a:prstGeom prst="rect">
            <a:avLst/>
          </a:prstGeom>
        </p:spPr>
      </p:pic>
    </p:spTree>
    <p:extLst>
      <p:ext uri="{BB962C8B-B14F-4D97-AF65-F5344CB8AC3E}">
        <p14:creationId xmlns:p14="http://schemas.microsoft.com/office/powerpoint/2010/main" val="21710754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1E054F8-E6BB-8DD0-3035-8249639750BF}"/>
              </a:ext>
            </a:extLst>
          </p:cNvPr>
          <p:cNvPicPr>
            <a:picLocks noChangeAspect="1"/>
          </p:cNvPicPr>
          <p:nvPr/>
        </p:nvPicPr>
        <p:blipFill>
          <a:blip r:embed="rId2"/>
          <a:stretch>
            <a:fillRect/>
          </a:stretch>
        </p:blipFill>
        <p:spPr>
          <a:xfrm>
            <a:off x="177800" y="695321"/>
            <a:ext cx="11836400" cy="5467357"/>
          </a:xfrm>
          <a:prstGeom prst="rect">
            <a:avLst/>
          </a:prstGeom>
          <a:ln>
            <a:solidFill>
              <a:schemeClr val="tx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1822662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C9F346E-E342-FAD5-0945-7AA54DC3C155}"/>
              </a:ext>
            </a:extLst>
          </p:cNvPr>
          <p:cNvPicPr>
            <a:picLocks noChangeAspect="1"/>
          </p:cNvPicPr>
          <p:nvPr/>
        </p:nvPicPr>
        <p:blipFill>
          <a:blip r:embed="rId2"/>
          <a:stretch>
            <a:fillRect/>
          </a:stretch>
        </p:blipFill>
        <p:spPr>
          <a:xfrm>
            <a:off x="179098" y="981729"/>
            <a:ext cx="11833803" cy="4894542"/>
          </a:xfrm>
          <a:prstGeom prst="rect">
            <a:avLst/>
          </a:prstGeom>
          <a:ln>
            <a:solidFill>
              <a:schemeClr val="tx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3257226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6209C56-6792-FE1F-4E4E-EF7E9C077A67}"/>
              </a:ext>
            </a:extLst>
          </p:cNvPr>
          <p:cNvPicPr>
            <a:picLocks noChangeAspect="1"/>
          </p:cNvPicPr>
          <p:nvPr/>
        </p:nvPicPr>
        <p:blipFill rotWithShape="1">
          <a:blip r:embed="rId2"/>
          <a:srcRect t="4297"/>
          <a:stretch/>
        </p:blipFill>
        <p:spPr>
          <a:xfrm>
            <a:off x="194733" y="1049430"/>
            <a:ext cx="11802533" cy="4759140"/>
          </a:xfrm>
          <a:prstGeom prst="rect">
            <a:avLst/>
          </a:prstGeom>
          <a:ln>
            <a:solidFill>
              <a:schemeClr val="tx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633461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A8EAA75-2FBC-E9CD-0BD3-85A7D4A1D519}"/>
              </a:ext>
            </a:extLst>
          </p:cNvPr>
          <p:cNvPicPr>
            <a:picLocks noChangeAspect="1"/>
          </p:cNvPicPr>
          <p:nvPr/>
        </p:nvPicPr>
        <p:blipFill>
          <a:blip r:embed="rId2"/>
          <a:stretch>
            <a:fillRect/>
          </a:stretch>
        </p:blipFill>
        <p:spPr>
          <a:xfrm>
            <a:off x="269574" y="974116"/>
            <a:ext cx="11652851" cy="4909767"/>
          </a:xfrm>
          <a:prstGeom prst="rect">
            <a:avLst/>
          </a:prstGeom>
          <a:ln>
            <a:solidFill>
              <a:schemeClr val="tx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1693673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Content Placeholder 4">
            <a:extLst>
              <a:ext uri="{FF2B5EF4-FFF2-40B4-BE49-F238E27FC236}">
                <a16:creationId xmlns:a16="http://schemas.microsoft.com/office/drawing/2014/main" id="{9512B44F-A003-62DD-85F9-5E3CAFF4F9DA}"/>
              </a:ext>
            </a:extLst>
          </p:cNvPr>
          <p:cNvPicPr>
            <a:picLocks noChangeAspect="1"/>
          </p:cNvPicPr>
          <p:nvPr/>
        </p:nvPicPr>
        <p:blipFill>
          <a:blip r:embed="rId2"/>
          <a:stretch>
            <a:fillRect/>
          </a:stretch>
        </p:blipFill>
        <p:spPr>
          <a:xfrm>
            <a:off x="10088434" y="4997450"/>
            <a:ext cx="2349500" cy="1739900"/>
          </a:xfrm>
          <a:prstGeom prst="rect">
            <a:avLst/>
          </a:prstGeom>
        </p:spPr>
      </p:pic>
      <p:pic>
        <p:nvPicPr>
          <p:cNvPr id="3" name="Picture 2">
            <a:extLst>
              <a:ext uri="{FF2B5EF4-FFF2-40B4-BE49-F238E27FC236}">
                <a16:creationId xmlns:a16="http://schemas.microsoft.com/office/drawing/2014/main" id="{090C0FAE-BE85-0FF5-094D-F0386B304ECA}"/>
              </a:ext>
            </a:extLst>
          </p:cNvPr>
          <p:cNvPicPr>
            <a:picLocks noChangeAspect="1"/>
          </p:cNvPicPr>
          <p:nvPr/>
        </p:nvPicPr>
        <p:blipFill>
          <a:blip r:embed="rId3"/>
          <a:stretch>
            <a:fillRect/>
          </a:stretch>
        </p:blipFill>
        <p:spPr>
          <a:xfrm>
            <a:off x="1010948" y="344402"/>
            <a:ext cx="7772400" cy="5522998"/>
          </a:xfrm>
          <a:prstGeom prst="rect">
            <a:avLst/>
          </a:prstGeom>
          <a:ln>
            <a:solidFill>
              <a:schemeClr val="tx1"/>
            </a:solidFill>
          </a:ln>
          <a:effectLst>
            <a:outerShdw blurRad="50800" dist="38100" dir="2700000" algn="tl" rotWithShape="0">
              <a:prstClr val="black">
                <a:alpha val="40000"/>
              </a:prstClr>
            </a:outerShdw>
          </a:effectLst>
        </p:spPr>
      </p:pic>
      <p:sp>
        <p:nvSpPr>
          <p:cNvPr id="5" name="TextBox 4">
            <a:extLst>
              <a:ext uri="{FF2B5EF4-FFF2-40B4-BE49-F238E27FC236}">
                <a16:creationId xmlns:a16="http://schemas.microsoft.com/office/drawing/2014/main" id="{202E96D9-1372-2060-EBAC-947C06E58932}"/>
              </a:ext>
            </a:extLst>
          </p:cNvPr>
          <p:cNvSpPr txBox="1"/>
          <p:nvPr/>
        </p:nvSpPr>
        <p:spPr>
          <a:xfrm>
            <a:off x="8783349" y="344402"/>
            <a:ext cx="3264490" cy="3970318"/>
          </a:xfrm>
          <a:prstGeom prst="rect">
            <a:avLst/>
          </a:prstGeom>
          <a:noFill/>
        </p:spPr>
        <p:txBody>
          <a:bodyPr wrap="square">
            <a:spAutoFit/>
          </a:bodyPr>
          <a:lstStyle/>
          <a:p>
            <a:r>
              <a:rPr lang="en-GB" dirty="0">
                <a:effectLst/>
                <a:latin typeface="Gill Sans" panose="020B0502020104020203" pitchFamily="34" charset="-79"/>
                <a:cs typeface="Gill Sans" panose="020B0502020104020203" pitchFamily="34" charset="-79"/>
              </a:rPr>
              <a:t>Despite YouTube’s popularity, downloads of the </a:t>
            </a:r>
            <a:r>
              <a:rPr lang="en-GB" dirty="0">
                <a:effectLst/>
                <a:latin typeface="Gill Sans" panose="020B0502020104020203" pitchFamily="34" charset="-79"/>
                <a:cs typeface="Gill Sans" panose="020B0502020104020203" pitchFamily="34" charset="-79"/>
                <a:hlinkClick r:id="rId4">
                  <a:extLst>
                    <a:ext uri="{A12FA001-AC4F-418D-AE19-62706E023703}">
                      <ahyp:hlinkClr xmlns:ahyp="http://schemas.microsoft.com/office/drawing/2018/hyperlinkcolor" val="tx"/>
                    </a:ext>
                  </a:extLst>
                </a:hlinkClick>
              </a:rPr>
              <a:t>YouTube Kids app</a:t>
            </a:r>
            <a:r>
              <a:rPr lang="en-GB" dirty="0">
                <a:effectLst/>
                <a:latin typeface="Gill Sans" panose="020B0502020104020203" pitchFamily="34" charset="-79"/>
                <a:cs typeface="Gill Sans" panose="020B0502020104020203" pitchFamily="34" charset="-79"/>
              </a:rPr>
              <a:t> have experienced a decrease recently, going from 1.99 million downloads in 2020 to approximately 1.5 million downloads in 2022.</a:t>
            </a:r>
          </a:p>
          <a:p>
            <a:endParaRPr lang="en-GB" dirty="0">
              <a:latin typeface="Gill Sans" panose="020B0502020104020203" pitchFamily="34" charset="-79"/>
              <a:cs typeface="Gill Sans" panose="020B0502020104020203" pitchFamily="34" charset="-79"/>
            </a:endParaRPr>
          </a:p>
          <a:p>
            <a:r>
              <a:rPr lang="en-GB" dirty="0">
                <a:effectLst/>
                <a:latin typeface="Gill Sans" panose="020B0502020104020203" pitchFamily="34" charset="-79"/>
                <a:cs typeface="Gill Sans" panose="020B0502020104020203" pitchFamily="34" charset="-79"/>
              </a:rPr>
              <a:t>Two in three (64%) children aged 3-17 used apps for social media53, while a third (32%) used apps or sites to post videos they had made, and 15% live-streamed their own content.</a:t>
            </a:r>
            <a:endParaRPr lang="en-US" dirty="0">
              <a:latin typeface="Gill Sans" panose="020B0502020104020203" pitchFamily="34" charset="-79"/>
              <a:cs typeface="Gill Sans" panose="020B0502020104020203" pitchFamily="34" charset="-79"/>
            </a:endParaRPr>
          </a:p>
        </p:txBody>
      </p:sp>
    </p:spTree>
    <p:extLst>
      <p:ext uri="{BB962C8B-B14F-4D97-AF65-F5344CB8AC3E}">
        <p14:creationId xmlns:p14="http://schemas.microsoft.com/office/powerpoint/2010/main" val="19239869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899D4FB-6C77-77D3-6669-70B98403F654}"/>
              </a:ext>
            </a:extLst>
          </p:cNvPr>
          <p:cNvPicPr>
            <a:picLocks noChangeAspect="1"/>
          </p:cNvPicPr>
          <p:nvPr/>
        </p:nvPicPr>
        <p:blipFill>
          <a:blip r:embed="rId2"/>
          <a:stretch>
            <a:fillRect/>
          </a:stretch>
        </p:blipFill>
        <p:spPr>
          <a:xfrm>
            <a:off x="577484" y="693225"/>
            <a:ext cx="11037032" cy="5471550"/>
          </a:xfrm>
          <a:prstGeom prst="rect">
            <a:avLst/>
          </a:prstGeom>
        </p:spPr>
      </p:pic>
    </p:spTree>
    <p:extLst>
      <p:ext uri="{BB962C8B-B14F-4D97-AF65-F5344CB8AC3E}">
        <p14:creationId xmlns:p14="http://schemas.microsoft.com/office/powerpoint/2010/main" val="1678033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022289-1D4A-09B2-747E-C962FD7534CB}"/>
              </a:ext>
            </a:extLst>
          </p:cNvPr>
          <p:cNvSpPr>
            <a:spLocks noGrp="1"/>
          </p:cNvSpPr>
          <p:nvPr>
            <p:ph type="title"/>
          </p:nvPr>
        </p:nvSpPr>
        <p:spPr/>
        <p:txBody>
          <a:bodyPr/>
          <a:lstStyle/>
          <a:p>
            <a:r>
              <a:rPr lang="en-US" dirty="0">
                <a:latin typeface="Gill Sans" panose="020B0502020104020203" pitchFamily="34" charset="-79"/>
                <a:cs typeface="Gill Sans" panose="020B0502020104020203" pitchFamily="34" charset="-79"/>
              </a:rPr>
              <a:t>Gaming</a:t>
            </a:r>
          </a:p>
        </p:txBody>
      </p:sp>
      <p:sp>
        <p:nvSpPr>
          <p:cNvPr id="3" name="Content Placeholder 2">
            <a:extLst>
              <a:ext uri="{FF2B5EF4-FFF2-40B4-BE49-F238E27FC236}">
                <a16:creationId xmlns:a16="http://schemas.microsoft.com/office/drawing/2014/main" id="{9F3D8417-42E1-7CC4-5206-7F0C2A52EB96}"/>
              </a:ext>
            </a:extLst>
          </p:cNvPr>
          <p:cNvSpPr>
            <a:spLocks noGrp="1"/>
          </p:cNvSpPr>
          <p:nvPr>
            <p:ph idx="1"/>
          </p:nvPr>
        </p:nvSpPr>
        <p:spPr/>
        <p:txBody>
          <a:bodyPr/>
          <a:lstStyle/>
          <a:p>
            <a:r>
              <a:rPr lang="en-US" dirty="0">
                <a:latin typeface="Gill Sans" panose="020B0502020104020203" pitchFamily="34" charset="-79"/>
                <a:cs typeface="Gill Sans" panose="020B0502020104020203" pitchFamily="34" charset="-79"/>
              </a:rPr>
              <a:t>What games do your children play at home?</a:t>
            </a:r>
          </a:p>
          <a:p>
            <a:endParaRPr lang="en-US" dirty="0">
              <a:latin typeface="Gill Sans" panose="020B0502020104020203" pitchFamily="34" charset="-79"/>
              <a:cs typeface="Gill Sans" panose="020B0502020104020203" pitchFamily="34" charset="-79"/>
            </a:endParaRPr>
          </a:p>
          <a:p>
            <a:endParaRPr lang="en-US" dirty="0">
              <a:latin typeface="Gill Sans" panose="020B0502020104020203" pitchFamily="34" charset="-79"/>
              <a:cs typeface="Gill Sans" panose="020B0502020104020203" pitchFamily="34" charset="-79"/>
            </a:endParaRPr>
          </a:p>
          <a:p>
            <a:r>
              <a:rPr lang="en-US" dirty="0">
                <a:latin typeface="Gill Sans" panose="020B0502020104020203" pitchFamily="34" charset="-79"/>
                <a:cs typeface="Gill Sans" panose="020B0502020104020203" pitchFamily="34" charset="-79"/>
              </a:rPr>
              <a:t>Do you know their age rating?</a:t>
            </a:r>
          </a:p>
          <a:p>
            <a:endParaRPr lang="en-US" dirty="0">
              <a:latin typeface="Gill Sans" panose="020B0502020104020203" pitchFamily="34" charset="-79"/>
              <a:cs typeface="Gill Sans" panose="020B0502020104020203" pitchFamily="34" charset="-79"/>
            </a:endParaRPr>
          </a:p>
          <a:p>
            <a:endParaRPr lang="en-US" dirty="0">
              <a:latin typeface="Gill Sans" panose="020B0502020104020203" pitchFamily="34" charset="-79"/>
              <a:cs typeface="Gill Sans" panose="020B0502020104020203" pitchFamily="34" charset="-79"/>
            </a:endParaRPr>
          </a:p>
          <a:p>
            <a:r>
              <a:rPr lang="en-US" dirty="0">
                <a:latin typeface="Gill Sans" panose="020B0502020104020203" pitchFamily="34" charset="-79"/>
                <a:cs typeface="Gill Sans" panose="020B0502020104020203" pitchFamily="34" charset="-79"/>
              </a:rPr>
              <a:t>What do you know about these games?</a:t>
            </a:r>
          </a:p>
        </p:txBody>
      </p:sp>
      <p:pic>
        <p:nvPicPr>
          <p:cNvPr id="4" name="Content Placeholder 4">
            <a:extLst>
              <a:ext uri="{FF2B5EF4-FFF2-40B4-BE49-F238E27FC236}">
                <a16:creationId xmlns:a16="http://schemas.microsoft.com/office/drawing/2014/main" id="{6FCEF229-1343-13AF-1A96-4EAA5BD0EFF1}"/>
              </a:ext>
            </a:extLst>
          </p:cNvPr>
          <p:cNvPicPr>
            <a:picLocks noChangeAspect="1"/>
          </p:cNvPicPr>
          <p:nvPr/>
        </p:nvPicPr>
        <p:blipFill>
          <a:blip r:embed="rId2"/>
          <a:stretch>
            <a:fillRect/>
          </a:stretch>
        </p:blipFill>
        <p:spPr>
          <a:xfrm>
            <a:off x="10088434" y="4997450"/>
            <a:ext cx="2349500" cy="1739900"/>
          </a:xfrm>
          <a:prstGeom prst="rect">
            <a:avLst/>
          </a:prstGeom>
        </p:spPr>
      </p:pic>
      <p:pic>
        <p:nvPicPr>
          <p:cNvPr id="5122" name="Picture 2" descr="EA Sports FC 24 - IGN">
            <a:extLst>
              <a:ext uri="{FF2B5EF4-FFF2-40B4-BE49-F238E27FC236}">
                <a16:creationId xmlns:a16="http://schemas.microsoft.com/office/drawing/2014/main" id="{F4FBD0EF-52C6-6467-9CAF-BB9CB28842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28400" y="120650"/>
            <a:ext cx="3920067" cy="3920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9472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022289-1D4A-09B2-747E-C962FD7534CB}"/>
              </a:ext>
            </a:extLst>
          </p:cNvPr>
          <p:cNvSpPr>
            <a:spLocks noGrp="1"/>
          </p:cNvSpPr>
          <p:nvPr>
            <p:ph type="title"/>
          </p:nvPr>
        </p:nvSpPr>
        <p:spPr>
          <a:xfrm>
            <a:off x="756308" y="161562"/>
            <a:ext cx="9601200" cy="1485900"/>
          </a:xfrm>
        </p:spPr>
        <p:txBody>
          <a:bodyPr/>
          <a:lstStyle/>
          <a:p>
            <a:r>
              <a:rPr lang="en-US" dirty="0"/>
              <a:t>Gaming</a:t>
            </a:r>
          </a:p>
        </p:txBody>
      </p:sp>
      <p:sp>
        <p:nvSpPr>
          <p:cNvPr id="3" name="Content Placeholder 2">
            <a:extLst>
              <a:ext uri="{FF2B5EF4-FFF2-40B4-BE49-F238E27FC236}">
                <a16:creationId xmlns:a16="http://schemas.microsoft.com/office/drawing/2014/main" id="{9F3D8417-42E1-7CC4-5206-7F0C2A52EB96}"/>
              </a:ext>
            </a:extLst>
          </p:cNvPr>
          <p:cNvSpPr>
            <a:spLocks noGrp="1"/>
          </p:cNvSpPr>
          <p:nvPr>
            <p:ph idx="1"/>
          </p:nvPr>
        </p:nvSpPr>
        <p:spPr>
          <a:xfrm>
            <a:off x="756308" y="904512"/>
            <a:ext cx="9601200" cy="3581400"/>
          </a:xfrm>
        </p:spPr>
        <p:txBody>
          <a:bodyPr/>
          <a:lstStyle/>
          <a:p>
            <a:r>
              <a:rPr lang="en-US" dirty="0">
                <a:solidFill>
                  <a:schemeClr val="tx1"/>
                </a:solidFill>
                <a:latin typeface="Gill Sans" panose="020B0502020104020203" pitchFamily="34" charset="-79"/>
                <a:cs typeface="Gill Sans" panose="020B0502020104020203" pitchFamily="34" charset="-79"/>
              </a:rPr>
              <a:t>56% of 3-17 years old play games online (2022)</a:t>
            </a:r>
          </a:p>
          <a:p>
            <a:r>
              <a:rPr lang="en-GB" dirty="0">
                <a:solidFill>
                  <a:schemeClr val="tx1"/>
                </a:solidFill>
                <a:latin typeface="Gill Sans" panose="020B0502020104020203" pitchFamily="34" charset="-79"/>
                <a:cs typeface="Gill Sans" panose="020B0502020104020203" pitchFamily="34" charset="-79"/>
              </a:rPr>
              <a:t>S</a:t>
            </a:r>
            <a:r>
              <a:rPr lang="en-GB" dirty="0">
                <a:solidFill>
                  <a:schemeClr val="tx1"/>
                </a:solidFill>
                <a:effectLst/>
                <a:latin typeface="Gill Sans" panose="020B0502020104020203" pitchFamily="34" charset="-79"/>
                <a:cs typeface="Gill Sans" panose="020B0502020104020203" pitchFamily="34" charset="-79"/>
              </a:rPr>
              <a:t>even in 10 UK kids </a:t>
            </a:r>
            <a:r>
              <a:rPr lang="en-GB" u="sng" dirty="0">
                <a:solidFill>
                  <a:schemeClr val="tx1"/>
                </a:solidFill>
                <a:effectLst/>
                <a:latin typeface="Gill Sans" panose="020B0502020104020203" pitchFamily="34" charset="-79"/>
                <a:cs typeface="Gill Sans" panose="020B0502020104020203" pitchFamily="34" charset="-79"/>
                <a:hlinkClick r:id="rId2">
                  <a:extLst>
                    <a:ext uri="{A12FA001-AC4F-418D-AE19-62706E023703}">
                      <ahyp:hlinkClr xmlns:ahyp="http://schemas.microsoft.com/office/drawing/2018/hyperlinkcolor" val="tx"/>
                    </a:ext>
                  </a:extLst>
                </a:hlinkClick>
              </a:rPr>
              <a:t>reporting to use Roblox on their smartphones</a:t>
            </a:r>
            <a:r>
              <a:rPr lang="en-GB" dirty="0">
                <a:solidFill>
                  <a:schemeClr val="tx1"/>
                </a:solidFill>
                <a:effectLst/>
                <a:latin typeface="Gill Sans" panose="020B0502020104020203" pitchFamily="34" charset="-79"/>
                <a:cs typeface="Gill Sans" panose="020B0502020104020203" pitchFamily="34" charset="-79"/>
              </a:rPr>
              <a:t>.</a:t>
            </a:r>
            <a:endParaRPr lang="en-US" dirty="0">
              <a:solidFill>
                <a:schemeClr val="tx1"/>
              </a:solidFill>
              <a:latin typeface="Gill Sans" panose="020B0502020104020203" pitchFamily="34" charset="-79"/>
              <a:cs typeface="Gill Sans" panose="020B0502020104020203" pitchFamily="34" charset="-79"/>
            </a:endParaRPr>
          </a:p>
          <a:p>
            <a:pPr marL="0" indent="0">
              <a:buNone/>
            </a:pPr>
            <a:endParaRPr lang="en-US" dirty="0">
              <a:solidFill>
                <a:schemeClr val="tx1"/>
              </a:solidFill>
              <a:latin typeface="Gill Sans" panose="020B0502020104020203" pitchFamily="34" charset="-79"/>
              <a:cs typeface="Gill Sans" panose="020B0502020104020203" pitchFamily="34" charset="-79"/>
            </a:endParaRPr>
          </a:p>
        </p:txBody>
      </p:sp>
      <p:pic>
        <p:nvPicPr>
          <p:cNvPr id="4" name="Content Placeholder 4">
            <a:extLst>
              <a:ext uri="{FF2B5EF4-FFF2-40B4-BE49-F238E27FC236}">
                <a16:creationId xmlns:a16="http://schemas.microsoft.com/office/drawing/2014/main" id="{6FCEF229-1343-13AF-1A96-4EAA5BD0EFF1}"/>
              </a:ext>
            </a:extLst>
          </p:cNvPr>
          <p:cNvPicPr>
            <a:picLocks noChangeAspect="1"/>
          </p:cNvPicPr>
          <p:nvPr/>
        </p:nvPicPr>
        <p:blipFill>
          <a:blip r:embed="rId3"/>
          <a:stretch>
            <a:fillRect/>
          </a:stretch>
        </p:blipFill>
        <p:spPr>
          <a:xfrm>
            <a:off x="10088434" y="4997450"/>
            <a:ext cx="2349500" cy="1739900"/>
          </a:xfrm>
          <a:prstGeom prst="rect">
            <a:avLst/>
          </a:prstGeom>
        </p:spPr>
      </p:pic>
      <p:pic>
        <p:nvPicPr>
          <p:cNvPr id="6" name="Picture 5">
            <a:extLst>
              <a:ext uri="{FF2B5EF4-FFF2-40B4-BE49-F238E27FC236}">
                <a16:creationId xmlns:a16="http://schemas.microsoft.com/office/drawing/2014/main" id="{B5EF8AC2-788C-92B8-D5E8-F17BAA5A1C39}"/>
              </a:ext>
            </a:extLst>
          </p:cNvPr>
          <p:cNvPicPr>
            <a:picLocks noChangeAspect="1"/>
          </p:cNvPicPr>
          <p:nvPr/>
        </p:nvPicPr>
        <p:blipFill>
          <a:blip r:embed="rId4"/>
          <a:stretch>
            <a:fillRect/>
          </a:stretch>
        </p:blipFill>
        <p:spPr>
          <a:xfrm>
            <a:off x="188657" y="1905712"/>
            <a:ext cx="7038974" cy="4319947"/>
          </a:xfrm>
          <a:prstGeom prst="rect">
            <a:avLst/>
          </a:prstGeom>
          <a:ln>
            <a:solidFill>
              <a:schemeClr val="tx1"/>
            </a:solidFill>
          </a:ln>
          <a:effectLst>
            <a:outerShdw blurRad="50800" dist="38100" dir="2700000" algn="tl" rotWithShape="0">
              <a:prstClr val="black">
                <a:alpha val="40000"/>
              </a:prstClr>
            </a:outerShdw>
          </a:effectLst>
        </p:spPr>
      </p:pic>
      <p:pic>
        <p:nvPicPr>
          <p:cNvPr id="3074" name="Picture 2" descr="Catalog - Roblox">
            <a:extLst>
              <a:ext uri="{FF2B5EF4-FFF2-40B4-BE49-F238E27FC236}">
                <a16:creationId xmlns:a16="http://schemas.microsoft.com/office/drawing/2014/main" id="{307E9D4E-AA3A-65F4-98C2-CC1E27F5DFF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83857" y="120650"/>
            <a:ext cx="3589609" cy="1884545"/>
          </a:xfrm>
          <a:prstGeom prst="rect">
            <a:avLst/>
          </a:prstGeom>
          <a:noFill/>
          <a:ln>
            <a:solidFill>
              <a:schemeClr val="tx1"/>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3076" name="Picture 4" descr="Fortnite confirms the start date of its new season, reveals its first  official image: all the details - Meristation">
            <a:extLst>
              <a:ext uri="{FF2B5EF4-FFF2-40B4-BE49-F238E27FC236}">
                <a16:creationId xmlns:a16="http://schemas.microsoft.com/office/drawing/2014/main" id="{9352CA67-92B2-CA9F-D82B-5F296A38139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36933" y="2128838"/>
            <a:ext cx="4436533" cy="2495550"/>
          </a:xfrm>
          <a:prstGeom prst="rect">
            <a:avLst/>
          </a:prstGeom>
          <a:noFill/>
          <a:ln>
            <a:solidFill>
              <a:schemeClr val="tx1"/>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02490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6E6FA8-9692-A543-F2F9-E853CCF1DF08}"/>
              </a:ext>
            </a:extLst>
          </p:cNvPr>
          <p:cNvSpPr>
            <a:spLocks noGrp="1"/>
          </p:cNvSpPr>
          <p:nvPr>
            <p:ph type="title"/>
          </p:nvPr>
        </p:nvSpPr>
        <p:spPr/>
        <p:txBody>
          <a:bodyPr/>
          <a:lstStyle/>
          <a:p>
            <a:r>
              <a:rPr lang="en-US" dirty="0">
                <a:latin typeface="Gill Sans" panose="020B0502020104020203" pitchFamily="34" charset="-79"/>
                <a:cs typeface="Gill Sans" panose="020B0502020104020203" pitchFamily="34" charset="-79"/>
              </a:rPr>
              <a:t>Age limits</a:t>
            </a:r>
          </a:p>
        </p:txBody>
      </p:sp>
      <p:pic>
        <p:nvPicPr>
          <p:cNvPr id="2050" name="Picture 2">
            <a:extLst>
              <a:ext uri="{FF2B5EF4-FFF2-40B4-BE49-F238E27FC236}">
                <a16:creationId xmlns:a16="http://schemas.microsoft.com/office/drawing/2014/main" id="{EC887503-22A9-BD81-50F5-412E1EE1AB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428750"/>
            <a:ext cx="10238007" cy="3505984"/>
          </a:xfrm>
          <a:prstGeom prst="rect">
            <a:avLst/>
          </a:prstGeom>
          <a:noFill/>
          <a:extLst>
            <a:ext uri="{909E8E84-426E-40DD-AFC4-6F175D3DCCD1}">
              <a14:hiddenFill xmlns:a14="http://schemas.microsoft.com/office/drawing/2010/main">
                <a:solidFill>
                  <a:srgbClr val="FFFFFF"/>
                </a:solidFill>
              </a14:hiddenFill>
            </a:ext>
          </a:extLst>
        </p:spPr>
      </p:pic>
      <p:pic>
        <p:nvPicPr>
          <p:cNvPr id="4" name="Content Placeholder 4">
            <a:extLst>
              <a:ext uri="{FF2B5EF4-FFF2-40B4-BE49-F238E27FC236}">
                <a16:creationId xmlns:a16="http://schemas.microsoft.com/office/drawing/2014/main" id="{362AF9AA-A8F7-98F6-4736-FAA455186F0C}"/>
              </a:ext>
            </a:extLst>
          </p:cNvPr>
          <p:cNvPicPr>
            <a:picLocks noChangeAspect="1"/>
          </p:cNvPicPr>
          <p:nvPr/>
        </p:nvPicPr>
        <p:blipFill>
          <a:blip r:embed="rId3"/>
          <a:stretch>
            <a:fillRect/>
          </a:stretch>
        </p:blipFill>
        <p:spPr>
          <a:xfrm>
            <a:off x="10088434" y="4997450"/>
            <a:ext cx="2349500" cy="1739900"/>
          </a:xfrm>
          <a:prstGeom prst="rect">
            <a:avLst/>
          </a:prstGeom>
        </p:spPr>
      </p:pic>
    </p:spTree>
    <p:extLst>
      <p:ext uri="{BB962C8B-B14F-4D97-AF65-F5344CB8AC3E}">
        <p14:creationId xmlns:p14="http://schemas.microsoft.com/office/powerpoint/2010/main" val="40867461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A9C202-E1A1-0344-A691-29591EC515D8}"/>
              </a:ext>
            </a:extLst>
          </p:cNvPr>
          <p:cNvSpPr>
            <a:spLocks noGrp="1"/>
          </p:cNvSpPr>
          <p:nvPr>
            <p:ph type="title"/>
          </p:nvPr>
        </p:nvSpPr>
        <p:spPr>
          <a:xfrm>
            <a:off x="1219550" y="359845"/>
            <a:ext cx="9752899" cy="503810"/>
          </a:xfrm>
          <a:noFill/>
        </p:spPr>
        <p:txBody>
          <a:bodyPr>
            <a:noAutofit/>
          </a:bodyPr>
          <a:lstStyle/>
          <a:p>
            <a:pPr algn="ctr">
              <a:lnSpc>
                <a:spcPct val="100000"/>
              </a:lnSpc>
              <a:spcBef>
                <a:spcPts val="0"/>
              </a:spcBef>
            </a:pPr>
            <a:r>
              <a:rPr lang="en-US" sz="4000" dirty="0">
                <a:solidFill>
                  <a:srgbClr val="735287"/>
                </a:solidFill>
                <a:latin typeface="Gill Sans" panose="020B0502020104020203" pitchFamily="34" charset="-79"/>
                <a:cs typeface="Gill Sans" panose="020B0502020104020203" pitchFamily="34" charset="-79"/>
              </a:rPr>
              <a:t>Guess the Age Rating</a:t>
            </a:r>
          </a:p>
        </p:txBody>
      </p:sp>
      <p:pic>
        <p:nvPicPr>
          <p:cNvPr id="19" name="Picture 18" descr="A close up of a sign&#10;&#10;Description automatically generated">
            <a:extLst>
              <a:ext uri="{FF2B5EF4-FFF2-40B4-BE49-F238E27FC236}">
                <a16:creationId xmlns:a16="http://schemas.microsoft.com/office/drawing/2014/main" id="{4D19DD4A-65DB-2D46-82EE-166C7576B80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57278" y="6049258"/>
            <a:ext cx="675842" cy="726103"/>
          </a:xfrm>
          <a:prstGeom prst="rect">
            <a:avLst/>
          </a:prstGeom>
        </p:spPr>
      </p:pic>
      <p:sp>
        <p:nvSpPr>
          <p:cNvPr id="7" name="Title 1">
            <a:extLst>
              <a:ext uri="{FF2B5EF4-FFF2-40B4-BE49-F238E27FC236}">
                <a16:creationId xmlns:a16="http://schemas.microsoft.com/office/drawing/2014/main" id="{15E89C2D-6C98-0E4E-9809-069C21EF82A2}"/>
              </a:ext>
            </a:extLst>
          </p:cNvPr>
          <p:cNvSpPr txBox="1">
            <a:spLocks/>
          </p:cNvSpPr>
          <p:nvPr/>
        </p:nvSpPr>
        <p:spPr>
          <a:xfrm>
            <a:off x="2937034" y="5654739"/>
            <a:ext cx="6317930" cy="1120622"/>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1800" dirty="0">
                <a:latin typeface="Gill Sans" panose="020B0502020104020203" pitchFamily="34" charset="-79"/>
                <a:cs typeface="Gill Sans" panose="020B0502020104020203" pitchFamily="34" charset="-79"/>
              </a:rPr>
              <a:t>Why is it this rating?</a:t>
            </a:r>
          </a:p>
          <a:p>
            <a:pPr marL="285750" indent="-285750">
              <a:buFont typeface="Arial" panose="020B0604020202020204" pitchFamily="34" charset="0"/>
              <a:buChar char="•"/>
            </a:pPr>
            <a:r>
              <a:rPr lang="en-GB" sz="1600" dirty="0">
                <a:latin typeface="Gill Sans" panose="020B0502020104020203" pitchFamily="34" charset="-79"/>
                <a:cs typeface="Gill Sans" panose="020B0502020104020203" pitchFamily="34" charset="-79"/>
              </a:rPr>
              <a:t>Violence and fear</a:t>
            </a:r>
          </a:p>
        </p:txBody>
      </p:sp>
      <p:pic>
        <p:nvPicPr>
          <p:cNvPr id="6" name="Picture 5" descr="A picture containing graphical user interface&#10;&#10;Description automatically generated">
            <a:extLst>
              <a:ext uri="{FF2B5EF4-FFF2-40B4-BE49-F238E27FC236}">
                <a16:creationId xmlns:a16="http://schemas.microsoft.com/office/drawing/2014/main" id="{CBD6CDF0-19E4-3F4F-8C2F-9B6ADD762F4B}"/>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3429830" y="1655857"/>
            <a:ext cx="5332338" cy="4095235"/>
          </a:xfrm>
          <a:prstGeom prst="rect">
            <a:avLst/>
          </a:prstGeom>
        </p:spPr>
      </p:pic>
      <p:pic>
        <p:nvPicPr>
          <p:cNvPr id="13" name="Picture 12">
            <a:extLst>
              <a:ext uri="{FF2B5EF4-FFF2-40B4-BE49-F238E27FC236}">
                <a16:creationId xmlns:a16="http://schemas.microsoft.com/office/drawing/2014/main" id="{A92486D5-5ACC-E24A-955F-4297EDD23A5E}"/>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594530" y="4862537"/>
            <a:ext cx="604951" cy="741921"/>
          </a:xfrm>
          <a:prstGeom prst="rect">
            <a:avLst/>
          </a:prstGeom>
        </p:spPr>
      </p:pic>
      <p:sp>
        <p:nvSpPr>
          <p:cNvPr id="4" name="Rectangle 3">
            <a:extLst>
              <a:ext uri="{FF2B5EF4-FFF2-40B4-BE49-F238E27FC236}">
                <a16:creationId xmlns:a16="http://schemas.microsoft.com/office/drawing/2014/main" id="{6312F181-C879-3148-8750-E75DCA706D1B}"/>
              </a:ext>
            </a:extLst>
          </p:cNvPr>
          <p:cNvSpPr/>
          <p:nvPr/>
        </p:nvSpPr>
        <p:spPr>
          <a:xfrm>
            <a:off x="3494570" y="4758540"/>
            <a:ext cx="849353" cy="889054"/>
          </a:xfrm>
          <a:prstGeom prst="rect">
            <a:avLst/>
          </a:prstGeom>
          <a:solidFill>
            <a:srgbClr val="7352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743A49A7-D1C3-3A42-8665-A0EA989815FF}"/>
              </a:ext>
            </a:extLst>
          </p:cNvPr>
          <p:cNvSpPr/>
          <p:nvPr/>
        </p:nvSpPr>
        <p:spPr>
          <a:xfrm>
            <a:off x="3494569" y="4758540"/>
            <a:ext cx="849353" cy="889054"/>
          </a:xfrm>
          <a:prstGeom prst="rect">
            <a:avLst/>
          </a:prstGeom>
          <a:solidFill>
            <a:srgbClr val="735287">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itle 1">
            <a:extLst>
              <a:ext uri="{FF2B5EF4-FFF2-40B4-BE49-F238E27FC236}">
                <a16:creationId xmlns:a16="http://schemas.microsoft.com/office/drawing/2014/main" id="{77EC5D14-E685-0247-92AA-5D7C458436C6}"/>
              </a:ext>
            </a:extLst>
          </p:cNvPr>
          <p:cNvSpPr txBox="1">
            <a:spLocks/>
          </p:cNvSpPr>
          <p:nvPr/>
        </p:nvSpPr>
        <p:spPr>
          <a:xfrm>
            <a:off x="1770992" y="1025220"/>
            <a:ext cx="8650014" cy="503810"/>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spcBef>
                <a:spcPts val="0"/>
              </a:spcBef>
            </a:pPr>
            <a:r>
              <a:rPr lang="en-US" sz="2000" dirty="0">
                <a:latin typeface="Gill Sans" panose="020B0502020104020203" pitchFamily="34" charset="-79"/>
                <a:cs typeface="Gill Sans" panose="020B0502020104020203" pitchFamily="34" charset="-79"/>
              </a:rPr>
              <a:t>Can you guess the correct age rating of these apps?</a:t>
            </a:r>
          </a:p>
          <a:p>
            <a:pPr algn="ctr">
              <a:lnSpc>
                <a:spcPct val="100000"/>
              </a:lnSpc>
              <a:spcBef>
                <a:spcPts val="0"/>
              </a:spcBef>
            </a:pPr>
            <a:r>
              <a:rPr lang="en-US" sz="2000" dirty="0">
                <a:latin typeface="Gill Sans" panose="020B0502020104020203" pitchFamily="34" charset="-79"/>
                <a:cs typeface="Gill Sans" panose="020B0502020104020203" pitchFamily="34" charset="-79"/>
              </a:rPr>
              <a:t>Click the boxes to reveal the answers!</a:t>
            </a:r>
          </a:p>
        </p:txBody>
      </p:sp>
      <p:pic>
        <p:nvPicPr>
          <p:cNvPr id="3" name="Content Placeholder 4">
            <a:extLst>
              <a:ext uri="{FF2B5EF4-FFF2-40B4-BE49-F238E27FC236}">
                <a16:creationId xmlns:a16="http://schemas.microsoft.com/office/drawing/2014/main" id="{ADB1686C-1CB1-EB91-242F-6BCB23AEDAF3}"/>
              </a:ext>
            </a:extLst>
          </p:cNvPr>
          <p:cNvPicPr>
            <a:picLocks noChangeAspect="1"/>
          </p:cNvPicPr>
          <p:nvPr/>
        </p:nvPicPr>
        <p:blipFill>
          <a:blip r:embed="rId6"/>
          <a:stretch>
            <a:fillRect/>
          </a:stretch>
        </p:blipFill>
        <p:spPr>
          <a:xfrm>
            <a:off x="10088434" y="4997450"/>
            <a:ext cx="2349500" cy="1739900"/>
          </a:xfrm>
          <a:prstGeom prst="rect">
            <a:avLst/>
          </a:prstGeom>
        </p:spPr>
      </p:pic>
    </p:spTree>
    <p:extLst>
      <p:ext uri="{BB962C8B-B14F-4D97-AF65-F5344CB8AC3E}">
        <p14:creationId xmlns:p14="http://schemas.microsoft.com/office/powerpoint/2010/main" val="3201997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9"/>
                    </p:tgtEl>
                  </p:cond>
                </p:stCondLst>
                <p:endSync evt="end" delay="0">
                  <p:rtn val="all"/>
                </p:endSync>
                <p:childTnLst>
                  <p:par>
                    <p:cTn id="8" fill="hold">
                      <p:stCondLst>
                        <p:cond delay="0"/>
                      </p:stCondLst>
                      <p:childTnLst>
                        <p:par>
                          <p:cTn id="9" fill="hold">
                            <p:stCondLst>
                              <p:cond delay="0"/>
                            </p:stCondLst>
                            <p:childTnLst>
                              <p:par>
                                <p:cTn id="10" presetID="6" presetClass="exit" presetSubtype="32" fill="hold" grpId="0" nodeType="clickEffect">
                                  <p:stCondLst>
                                    <p:cond delay="0"/>
                                  </p:stCondLst>
                                  <p:childTnLst>
                                    <p:animEffect transition="out" filter="circle(out)">
                                      <p:cBhvr>
                                        <p:cTn id="11" dur="2000"/>
                                        <p:tgtEl>
                                          <p:spTgt spid="4"/>
                                        </p:tgtEl>
                                      </p:cBhvr>
                                    </p:animEffect>
                                    <p:set>
                                      <p:cBhvr>
                                        <p:cTn id="12" dur="1" fill="hold">
                                          <p:stCondLst>
                                            <p:cond delay="1999"/>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7" grpId="0"/>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A9C202-E1A1-0344-A691-29591EC515D8}"/>
              </a:ext>
            </a:extLst>
          </p:cNvPr>
          <p:cNvSpPr>
            <a:spLocks noGrp="1"/>
          </p:cNvSpPr>
          <p:nvPr>
            <p:ph type="title"/>
          </p:nvPr>
        </p:nvSpPr>
        <p:spPr>
          <a:xfrm>
            <a:off x="1219550" y="359845"/>
            <a:ext cx="9752899" cy="503810"/>
          </a:xfrm>
          <a:noFill/>
        </p:spPr>
        <p:txBody>
          <a:bodyPr>
            <a:noAutofit/>
          </a:bodyPr>
          <a:lstStyle/>
          <a:p>
            <a:pPr algn="ctr">
              <a:lnSpc>
                <a:spcPct val="100000"/>
              </a:lnSpc>
              <a:spcBef>
                <a:spcPts val="0"/>
              </a:spcBef>
            </a:pPr>
            <a:r>
              <a:rPr lang="en-US" sz="4000" dirty="0">
                <a:solidFill>
                  <a:srgbClr val="735287"/>
                </a:solidFill>
                <a:latin typeface="Gill Sans" panose="020B0502020104020203" pitchFamily="34" charset="-79"/>
                <a:cs typeface="Gill Sans" panose="020B0502020104020203" pitchFamily="34" charset="-79"/>
              </a:rPr>
              <a:t>Guess the Age Rating</a:t>
            </a:r>
          </a:p>
        </p:txBody>
      </p:sp>
      <p:pic>
        <p:nvPicPr>
          <p:cNvPr id="19" name="Picture 18" descr="A close up of a sign&#10;&#10;Description automatically generated">
            <a:extLst>
              <a:ext uri="{FF2B5EF4-FFF2-40B4-BE49-F238E27FC236}">
                <a16:creationId xmlns:a16="http://schemas.microsoft.com/office/drawing/2014/main" id="{4D19DD4A-65DB-2D46-82EE-166C7576B80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57278" y="6049258"/>
            <a:ext cx="675842" cy="726103"/>
          </a:xfrm>
          <a:prstGeom prst="rect">
            <a:avLst/>
          </a:prstGeom>
        </p:spPr>
      </p:pic>
      <p:sp>
        <p:nvSpPr>
          <p:cNvPr id="7" name="Title 1">
            <a:extLst>
              <a:ext uri="{FF2B5EF4-FFF2-40B4-BE49-F238E27FC236}">
                <a16:creationId xmlns:a16="http://schemas.microsoft.com/office/drawing/2014/main" id="{15E89C2D-6C98-0E4E-9809-069C21EF82A2}"/>
              </a:ext>
            </a:extLst>
          </p:cNvPr>
          <p:cNvSpPr txBox="1">
            <a:spLocks/>
          </p:cNvSpPr>
          <p:nvPr/>
        </p:nvSpPr>
        <p:spPr>
          <a:xfrm>
            <a:off x="2937035" y="5937844"/>
            <a:ext cx="6317930" cy="1120622"/>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1800" dirty="0">
                <a:latin typeface="Gill Sans" panose="020B0502020104020203" pitchFamily="34" charset="-79"/>
                <a:cs typeface="Gill Sans" panose="020B0502020104020203" pitchFamily="34" charset="-79"/>
              </a:rPr>
              <a:t>Why is it this rating?</a:t>
            </a:r>
            <a:endParaRPr lang="en-GB" sz="1600" dirty="0">
              <a:latin typeface="Gill Sans" panose="020B0502020104020203" pitchFamily="34" charset="-79"/>
              <a:cs typeface="Gill Sans" panose="020B0502020104020203" pitchFamily="34" charset="-79"/>
            </a:endParaRPr>
          </a:p>
          <a:p>
            <a:pPr marL="285750" indent="-285750">
              <a:buFont typeface="Arial" panose="020B0604020202020204" pitchFamily="34" charset="0"/>
              <a:buChar char="•"/>
            </a:pPr>
            <a:r>
              <a:rPr lang="en-GB" sz="1600" dirty="0">
                <a:latin typeface="Gill Sans" panose="020B0502020104020203" pitchFamily="34" charset="-79"/>
                <a:cs typeface="Gill Sans" panose="020B0502020104020203" pitchFamily="34" charset="-79"/>
              </a:rPr>
              <a:t>Violence, fear and in-game purchases</a:t>
            </a:r>
            <a:r>
              <a:rPr lang="en-GB" sz="1600" dirty="0">
                <a:latin typeface="Poppins" pitchFamily="2" charset="77"/>
                <a:cs typeface="Poppins" pitchFamily="2" charset="77"/>
              </a:rPr>
              <a:t>.</a:t>
            </a:r>
          </a:p>
        </p:txBody>
      </p:sp>
      <p:pic>
        <p:nvPicPr>
          <p:cNvPr id="8" name="Picture 7" descr="A group of people in costumes&#10;&#10;Description automatically generated with low confidence">
            <a:extLst>
              <a:ext uri="{FF2B5EF4-FFF2-40B4-BE49-F238E27FC236}">
                <a16:creationId xmlns:a16="http://schemas.microsoft.com/office/drawing/2014/main" id="{36A5151C-5A37-B348-83C6-E5AFCF92BEC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864903" y="1706026"/>
            <a:ext cx="6462191" cy="4304902"/>
          </a:xfrm>
          <a:prstGeom prst="rect">
            <a:avLst/>
          </a:prstGeom>
        </p:spPr>
      </p:pic>
      <p:pic>
        <p:nvPicPr>
          <p:cNvPr id="11" name="Picture 10">
            <a:extLst>
              <a:ext uri="{FF2B5EF4-FFF2-40B4-BE49-F238E27FC236}">
                <a16:creationId xmlns:a16="http://schemas.microsoft.com/office/drawing/2014/main" id="{0F9CA537-1A36-3941-A481-9EF8FF0E886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73669" y="5095473"/>
            <a:ext cx="604951" cy="741921"/>
          </a:xfrm>
          <a:prstGeom prst="rect">
            <a:avLst/>
          </a:prstGeom>
        </p:spPr>
      </p:pic>
      <p:sp>
        <p:nvSpPr>
          <p:cNvPr id="4" name="Rectangle 3">
            <a:extLst>
              <a:ext uri="{FF2B5EF4-FFF2-40B4-BE49-F238E27FC236}">
                <a16:creationId xmlns:a16="http://schemas.microsoft.com/office/drawing/2014/main" id="{6312F181-C879-3148-8750-E75DCA706D1B}"/>
              </a:ext>
            </a:extLst>
          </p:cNvPr>
          <p:cNvSpPr/>
          <p:nvPr/>
        </p:nvSpPr>
        <p:spPr>
          <a:xfrm>
            <a:off x="2937035" y="5016791"/>
            <a:ext cx="883348" cy="904376"/>
          </a:xfrm>
          <a:prstGeom prst="rect">
            <a:avLst/>
          </a:prstGeom>
          <a:solidFill>
            <a:srgbClr val="7352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743A49A7-D1C3-3A42-8665-A0EA989815FF}"/>
              </a:ext>
            </a:extLst>
          </p:cNvPr>
          <p:cNvSpPr/>
          <p:nvPr/>
        </p:nvSpPr>
        <p:spPr>
          <a:xfrm>
            <a:off x="2937035" y="5016790"/>
            <a:ext cx="883348" cy="904375"/>
          </a:xfrm>
          <a:prstGeom prst="rect">
            <a:avLst/>
          </a:prstGeom>
          <a:solidFill>
            <a:srgbClr val="735287">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itle 1">
            <a:extLst>
              <a:ext uri="{FF2B5EF4-FFF2-40B4-BE49-F238E27FC236}">
                <a16:creationId xmlns:a16="http://schemas.microsoft.com/office/drawing/2014/main" id="{F84C6D57-9F44-2E49-A172-1E554105CA7D}"/>
              </a:ext>
            </a:extLst>
          </p:cNvPr>
          <p:cNvSpPr txBox="1">
            <a:spLocks/>
          </p:cNvSpPr>
          <p:nvPr/>
        </p:nvSpPr>
        <p:spPr>
          <a:xfrm>
            <a:off x="1770992" y="1025220"/>
            <a:ext cx="8650014" cy="503810"/>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spcBef>
                <a:spcPts val="0"/>
              </a:spcBef>
            </a:pPr>
            <a:r>
              <a:rPr lang="en-US" sz="2000" dirty="0">
                <a:latin typeface="Gill Sans" panose="020B0502020104020203" pitchFamily="34" charset="-79"/>
                <a:cs typeface="Gill Sans" panose="020B0502020104020203" pitchFamily="34" charset="-79"/>
              </a:rPr>
              <a:t>Can you guess the correct age rating of these apps?</a:t>
            </a:r>
          </a:p>
          <a:p>
            <a:pPr algn="ctr">
              <a:lnSpc>
                <a:spcPct val="100000"/>
              </a:lnSpc>
              <a:spcBef>
                <a:spcPts val="0"/>
              </a:spcBef>
            </a:pPr>
            <a:r>
              <a:rPr lang="en-US" sz="2000" dirty="0">
                <a:latin typeface="Gill Sans" panose="020B0502020104020203" pitchFamily="34" charset="-79"/>
                <a:cs typeface="Gill Sans" panose="020B0502020104020203" pitchFamily="34" charset="-79"/>
              </a:rPr>
              <a:t>Click the boxes to reveal the answers!</a:t>
            </a:r>
          </a:p>
        </p:txBody>
      </p:sp>
      <p:pic>
        <p:nvPicPr>
          <p:cNvPr id="3" name="Content Placeholder 4">
            <a:extLst>
              <a:ext uri="{FF2B5EF4-FFF2-40B4-BE49-F238E27FC236}">
                <a16:creationId xmlns:a16="http://schemas.microsoft.com/office/drawing/2014/main" id="{88873D83-826C-3F69-3072-C064BF096737}"/>
              </a:ext>
            </a:extLst>
          </p:cNvPr>
          <p:cNvPicPr>
            <a:picLocks noChangeAspect="1"/>
          </p:cNvPicPr>
          <p:nvPr/>
        </p:nvPicPr>
        <p:blipFill>
          <a:blip r:embed="rId6"/>
          <a:stretch>
            <a:fillRect/>
          </a:stretch>
        </p:blipFill>
        <p:spPr>
          <a:xfrm>
            <a:off x="10088434" y="4997450"/>
            <a:ext cx="2349500" cy="1739900"/>
          </a:xfrm>
          <a:prstGeom prst="rect">
            <a:avLst/>
          </a:prstGeom>
        </p:spPr>
      </p:pic>
    </p:spTree>
    <p:extLst>
      <p:ext uri="{BB962C8B-B14F-4D97-AF65-F5344CB8AC3E}">
        <p14:creationId xmlns:p14="http://schemas.microsoft.com/office/powerpoint/2010/main" val="4192490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9"/>
                    </p:tgtEl>
                  </p:cond>
                </p:stCondLst>
                <p:endSync evt="end" delay="0">
                  <p:rtn val="all"/>
                </p:endSync>
                <p:childTnLst>
                  <p:par>
                    <p:cTn id="8" fill="hold">
                      <p:stCondLst>
                        <p:cond delay="0"/>
                      </p:stCondLst>
                      <p:childTnLst>
                        <p:par>
                          <p:cTn id="9" fill="hold">
                            <p:stCondLst>
                              <p:cond delay="0"/>
                            </p:stCondLst>
                            <p:childTnLst>
                              <p:par>
                                <p:cTn id="10" presetID="6" presetClass="exit" presetSubtype="32" fill="hold" grpId="0" nodeType="clickEffect">
                                  <p:stCondLst>
                                    <p:cond delay="0"/>
                                  </p:stCondLst>
                                  <p:childTnLst>
                                    <p:animEffect transition="out" filter="circle(out)">
                                      <p:cBhvr>
                                        <p:cTn id="11" dur="2000"/>
                                        <p:tgtEl>
                                          <p:spTgt spid="4"/>
                                        </p:tgtEl>
                                      </p:cBhvr>
                                    </p:animEffect>
                                    <p:set>
                                      <p:cBhvr>
                                        <p:cTn id="12" dur="1" fill="hold">
                                          <p:stCondLst>
                                            <p:cond delay="1999"/>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7" grpId="0"/>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EA Sports FC 24 - IGN">
            <a:extLst>
              <a:ext uri="{FF2B5EF4-FFF2-40B4-BE49-F238E27FC236}">
                <a16:creationId xmlns:a16="http://schemas.microsoft.com/office/drawing/2014/main" id="{333451C6-EECA-51CF-5211-F1358EFAE7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75565" y="1617133"/>
            <a:ext cx="5240867" cy="524086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D3A9C202-E1A1-0344-A691-29591EC515D8}"/>
              </a:ext>
            </a:extLst>
          </p:cNvPr>
          <p:cNvSpPr>
            <a:spLocks noGrp="1"/>
          </p:cNvSpPr>
          <p:nvPr>
            <p:ph type="title"/>
          </p:nvPr>
        </p:nvSpPr>
        <p:spPr>
          <a:xfrm>
            <a:off x="1219550" y="359845"/>
            <a:ext cx="9752899" cy="503810"/>
          </a:xfrm>
          <a:noFill/>
        </p:spPr>
        <p:txBody>
          <a:bodyPr>
            <a:noAutofit/>
          </a:bodyPr>
          <a:lstStyle/>
          <a:p>
            <a:pPr algn="ctr">
              <a:lnSpc>
                <a:spcPct val="100000"/>
              </a:lnSpc>
              <a:spcBef>
                <a:spcPts val="0"/>
              </a:spcBef>
            </a:pPr>
            <a:r>
              <a:rPr lang="en-US" sz="4000" dirty="0">
                <a:solidFill>
                  <a:srgbClr val="735287"/>
                </a:solidFill>
                <a:latin typeface="Gill Sans" panose="020B0502020104020203" pitchFamily="34" charset="-79"/>
                <a:cs typeface="Gill Sans" panose="020B0502020104020203" pitchFamily="34" charset="-79"/>
              </a:rPr>
              <a:t>Guess the Age Rating</a:t>
            </a:r>
          </a:p>
        </p:txBody>
      </p:sp>
      <p:pic>
        <p:nvPicPr>
          <p:cNvPr id="19" name="Picture 18" descr="A close up of a sign&#10;&#10;Description automatically generated">
            <a:extLst>
              <a:ext uri="{FF2B5EF4-FFF2-40B4-BE49-F238E27FC236}">
                <a16:creationId xmlns:a16="http://schemas.microsoft.com/office/drawing/2014/main" id="{4D19DD4A-65DB-2D46-82EE-166C7576B804}"/>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57278" y="6049258"/>
            <a:ext cx="675842" cy="726103"/>
          </a:xfrm>
          <a:prstGeom prst="rect">
            <a:avLst/>
          </a:prstGeom>
        </p:spPr>
      </p:pic>
      <p:sp>
        <p:nvSpPr>
          <p:cNvPr id="13" name="Title 1">
            <a:extLst>
              <a:ext uri="{FF2B5EF4-FFF2-40B4-BE49-F238E27FC236}">
                <a16:creationId xmlns:a16="http://schemas.microsoft.com/office/drawing/2014/main" id="{CB6DE386-1B61-8E46-B047-58E797FECDFA}"/>
              </a:ext>
            </a:extLst>
          </p:cNvPr>
          <p:cNvSpPr txBox="1">
            <a:spLocks/>
          </p:cNvSpPr>
          <p:nvPr/>
        </p:nvSpPr>
        <p:spPr>
          <a:xfrm>
            <a:off x="1770992" y="1025220"/>
            <a:ext cx="8650014" cy="503810"/>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spcBef>
                <a:spcPts val="0"/>
              </a:spcBef>
            </a:pPr>
            <a:r>
              <a:rPr lang="en-US" sz="2000" dirty="0">
                <a:latin typeface="Gill Sans" panose="020B0502020104020203" pitchFamily="34" charset="-79"/>
                <a:cs typeface="Gill Sans" panose="020B0502020104020203" pitchFamily="34" charset="-79"/>
              </a:rPr>
              <a:t>Can you guess the correct age rating of these apps?</a:t>
            </a:r>
          </a:p>
          <a:p>
            <a:pPr algn="ctr">
              <a:lnSpc>
                <a:spcPct val="100000"/>
              </a:lnSpc>
              <a:spcBef>
                <a:spcPts val="0"/>
              </a:spcBef>
            </a:pPr>
            <a:r>
              <a:rPr lang="en-US" sz="2000" dirty="0">
                <a:latin typeface="Gill Sans" panose="020B0502020104020203" pitchFamily="34" charset="-79"/>
                <a:cs typeface="Gill Sans" panose="020B0502020104020203" pitchFamily="34" charset="-79"/>
              </a:rPr>
              <a:t>Click the boxes to reveal the answers!</a:t>
            </a:r>
          </a:p>
        </p:txBody>
      </p:sp>
      <p:pic>
        <p:nvPicPr>
          <p:cNvPr id="8" name="Picture 7" descr="A green and white logo&#10;&#10;Description automatically generated with low confidence">
            <a:extLst>
              <a:ext uri="{FF2B5EF4-FFF2-40B4-BE49-F238E27FC236}">
                <a16:creationId xmlns:a16="http://schemas.microsoft.com/office/drawing/2014/main" id="{A6FDFABC-4A10-D444-9025-8B1F01EDE12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786685" y="5594344"/>
            <a:ext cx="739613" cy="902223"/>
          </a:xfrm>
          <a:prstGeom prst="rect">
            <a:avLst/>
          </a:prstGeom>
        </p:spPr>
      </p:pic>
      <p:sp>
        <p:nvSpPr>
          <p:cNvPr id="4" name="Rectangle 3">
            <a:extLst>
              <a:ext uri="{FF2B5EF4-FFF2-40B4-BE49-F238E27FC236}">
                <a16:creationId xmlns:a16="http://schemas.microsoft.com/office/drawing/2014/main" id="{6312F181-C879-3148-8750-E75DCA706D1B}"/>
              </a:ext>
            </a:extLst>
          </p:cNvPr>
          <p:cNvSpPr/>
          <p:nvPr/>
        </p:nvSpPr>
        <p:spPr>
          <a:xfrm>
            <a:off x="3763369" y="5594344"/>
            <a:ext cx="834802" cy="1061201"/>
          </a:xfrm>
          <a:prstGeom prst="rect">
            <a:avLst/>
          </a:prstGeom>
          <a:solidFill>
            <a:srgbClr val="7352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743A49A7-D1C3-3A42-8665-A0EA989815FF}"/>
              </a:ext>
            </a:extLst>
          </p:cNvPr>
          <p:cNvSpPr/>
          <p:nvPr/>
        </p:nvSpPr>
        <p:spPr>
          <a:xfrm>
            <a:off x="3960096" y="5796799"/>
            <a:ext cx="834802" cy="1061201"/>
          </a:xfrm>
          <a:prstGeom prst="rect">
            <a:avLst/>
          </a:prstGeom>
          <a:solidFill>
            <a:srgbClr val="735287">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Content Placeholder 4">
            <a:extLst>
              <a:ext uri="{FF2B5EF4-FFF2-40B4-BE49-F238E27FC236}">
                <a16:creationId xmlns:a16="http://schemas.microsoft.com/office/drawing/2014/main" id="{8763C4DB-7BED-C94A-773A-FBCBA3538577}"/>
              </a:ext>
            </a:extLst>
          </p:cNvPr>
          <p:cNvPicPr>
            <a:picLocks noChangeAspect="1"/>
          </p:cNvPicPr>
          <p:nvPr/>
        </p:nvPicPr>
        <p:blipFill>
          <a:blip r:embed="rId6"/>
          <a:stretch>
            <a:fillRect/>
          </a:stretch>
        </p:blipFill>
        <p:spPr>
          <a:xfrm>
            <a:off x="10088434" y="4997450"/>
            <a:ext cx="2349500" cy="1739900"/>
          </a:xfrm>
          <a:prstGeom prst="rect">
            <a:avLst/>
          </a:prstGeom>
        </p:spPr>
      </p:pic>
    </p:spTree>
    <p:extLst>
      <p:ext uri="{BB962C8B-B14F-4D97-AF65-F5344CB8AC3E}">
        <p14:creationId xmlns:p14="http://schemas.microsoft.com/office/powerpoint/2010/main" val="331551450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6" presetClass="exit" presetSubtype="32" fill="hold" grpId="0" nodeType="clickEffect">
                                  <p:stCondLst>
                                    <p:cond delay="0"/>
                                  </p:stCondLst>
                                  <p:childTnLst>
                                    <p:animEffect transition="out" filter="circle(out)">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A9C202-E1A1-0344-A691-29591EC515D8}"/>
              </a:ext>
            </a:extLst>
          </p:cNvPr>
          <p:cNvSpPr>
            <a:spLocks noGrp="1"/>
          </p:cNvSpPr>
          <p:nvPr>
            <p:ph type="title"/>
          </p:nvPr>
        </p:nvSpPr>
        <p:spPr>
          <a:xfrm>
            <a:off x="1219550" y="359845"/>
            <a:ext cx="9752899" cy="503810"/>
          </a:xfrm>
          <a:noFill/>
        </p:spPr>
        <p:txBody>
          <a:bodyPr>
            <a:noAutofit/>
          </a:bodyPr>
          <a:lstStyle/>
          <a:p>
            <a:pPr algn="ctr">
              <a:lnSpc>
                <a:spcPct val="100000"/>
              </a:lnSpc>
              <a:spcBef>
                <a:spcPts val="0"/>
              </a:spcBef>
            </a:pPr>
            <a:r>
              <a:rPr lang="en-US" sz="4000" dirty="0">
                <a:solidFill>
                  <a:srgbClr val="735287"/>
                </a:solidFill>
                <a:latin typeface="Gill Sans" panose="020B0502020104020203" pitchFamily="34" charset="-79"/>
                <a:cs typeface="Gill Sans" panose="020B0502020104020203" pitchFamily="34" charset="-79"/>
              </a:rPr>
              <a:t>Guess the Age Rating</a:t>
            </a:r>
          </a:p>
        </p:txBody>
      </p:sp>
      <p:pic>
        <p:nvPicPr>
          <p:cNvPr id="19" name="Picture 18" descr="A close up of a sign&#10;&#10;Description automatically generated">
            <a:extLst>
              <a:ext uri="{FF2B5EF4-FFF2-40B4-BE49-F238E27FC236}">
                <a16:creationId xmlns:a16="http://schemas.microsoft.com/office/drawing/2014/main" id="{4D19DD4A-65DB-2D46-82EE-166C7576B80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57278" y="6049258"/>
            <a:ext cx="675842" cy="726103"/>
          </a:xfrm>
          <a:prstGeom prst="rect">
            <a:avLst/>
          </a:prstGeom>
        </p:spPr>
      </p:pic>
      <p:sp>
        <p:nvSpPr>
          <p:cNvPr id="7" name="Title 1">
            <a:extLst>
              <a:ext uri="{FF2B5EF4-FFF2-40B4-BE49-F238E27FC236}">
                <a16:creationId xmlns:a16="http://schemas.microsoft.com/office/drawing/2014/main" id="{15E89C2D-6C98-0E4E-9809-069C21EF82A2}"/>
              </a:ext>
            </a:extLst>
          </p:cNvPr>
          <p:cNvSpPr txBox="1">
            <a:spLocks/>
          </p:cNvSpPr>
          <p:nvPr/>
        </p:nvSpPr>
        <p:spPr>
          <a:xfrm>
            <a:off x="2937034" y="5654739"/>
            <a:ext cx="6317930" cy="1120622"/>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1800" dirty="0">
                <a:latin typeface="Gill Sans" panose="020B0502020104020203" pitchFamily="34" charset="-79"/>
                <a:cs typeface="Gill Sans" panose="020B0502020104020203" pitchFamily="34" charset="-79"/>
              </a:rPr>
              <a:t>Why is it this rating?</a:t>
            </a:r>
          </a:p>
          <a:p>
            <a:pPr marL="285750" indent="-285750">
              <a:buFont typeface="Arial" panose="020B0604020202020204" pitchFamily="34" charset="0"/>
              <a:buChar char="•"/>
            </a:pPr>
            <a:r>
              <a:rPr lang="en-GB" sz="1600" dirty="0">
                <a:latin typeface="Gill Sans" panose="020B0502020104020203" pitchFamily="34" charset="-79"/>
                <a:cs typeface="Gill Sans" panose="020B0502020104020203" pitchFamily="34" charset="-79"/>
              </a:rPr>
              <a:t>Violence</a:t>
            </a:r>
          </a:p>
        </p:txBody>
      </p:sp>
      <p:pic>
        <p:nvPicPr>
          <p:cNvPr id="6" name="Picture 5" descr="A picture containing text, indoor&#10;&#10;Description automatically generated">
            <a:extLst>
              <a:ext uri="{FF2B5EF4-FFF2-40B4-BE49-F238E27FC236}">
                <a16:creationId xmlns:a16="http://schemas.microsoft.com/office/drawing/2014/main" id="{8F576A59-63BC-5D4F-AF43-EE22E04D782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07581" y="1683309"/>
            <a:ext cx="7376837" cy="4149471"/>
          </a:xfrm>
          <a:prstGeom prst="rect">
            <a:avLst/>
          </a:prstGeom>
        </p:spPr>
      </p:pic>
      <p:pic>
        <p:nvPicPr>
          <p:cNvPr id="8" name="Picture 7">
            <a:extLst>
              <a:ext uri="{FF2B5EF4-FFF2-40B4-BE49-F238E27FC236}">
                <a16:creationId xmlns:a16="http://schemas.microsoft.com/office/drawing/2014/main" id="{59C473D0-7055-8F41-B792-80670005BED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543469" y="4549918"/>
            <a:ext cx="787131" cy="958970"/>
          </a:xfrm>
          <a:prstGeom prst="rect">
            <a:avLst/>
          </a:prstGeom>
        </p:spPr>
      </p:pic>
      <p:sp>
        <p:nvSpPr>
          <p:cNvPr id="4" name="Rectangle 3">
            <a:extLst>
              <a:ext uri="{FF2B5EF4-FFF2-40B4-BE49-F238E27FC236}">
                <a16:creationId xmlns:a16="http://schemas.microsoft.com/office/drawing/2014/main" id="{6312F181-C879-3148-8750-E75DCA706D1B}"/>
              </a:ext>
            </a:extLst>
          </p:cNvPr>
          <p:cNvSpPr/>
          <p:nvPr/>
        </p:nvSpPr>
        <p:spPr>
          <a:xfrm>
            <a:off x="2472025" y="4408648"/>
            <a:ext cx="858575" cy="1112554"/>
          </a:xfrm>
          <a:prstGeom prst="rect">
            <a:avLst/>
          </a:prstGeom>
          <a:solidFill>
            <a:srgbClr val="7352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itle 1">
            <a:extLst>
              <a:ext uri="{FF2B5EF4-FFF2-40B4-BE49-F238E27FC236}">
                <a16:creationId xmlns:a16="http://schemas.microsoft.com/office/drawing/2014/main" id="{5452EFD7-D06D-E743-A568-CD4D36C11A2C}"/>
              </a:ext>
            </a:extLst>
          </p:cNvPr>
          <p:cNvSpPr txBox="1">
            <a:spLocks/>
          </p:cNvSpPr>
          <p:nvPr/>
        </p:nvSpPr>
        <p:spPr>
          <a:xfrm>
            <a:off x="1770992" y="1025220"/>
            <a:ext cx="8650014" cy="503810"/>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spcBef>
                <a:spcPts val="0"/>
              </a:spcBef>
            </a:pPr>
            <a:r>
              <a:rPr lang="en-US" sz="2000" dirty="0">
                <a:latin typeface="Gill Sans" panose="020B0502020104020203" pitchFamily="34" charset="-79"/>
                <a:cs typeface="Gill Sans" panose="020B0502020104020203" pitchFamily="34" charset="-79"/>
              </a:rPr>
              <a:t>Can you guess the correct age rating of these apps?</a:t>
            </a:r>
          </a:p>
          <a:p>
            <a:pPr algn="ctr">
              <a:lnSpc>
                <a:spcPct val="100000"/>
              </a:lnSpc>
              <a:spcBef>
                <a:spcPts val="0"/>
              </a:spcBef>
            </a:pPr>
            <a:r>
              <a:rPr lang="en-US" sz="2000" dirty="0">
                <a:latin typeface="Gill Sans" panose="020B0502020104020203" pitchFamily="34" charset="-79"/>
                <a:cs typeface="Gill Sans" panose="020B0502020104020203" pitchFamily="34" charset="-79"/>
              </a:rPr>
              <a:t>Click the boxes to reveal the answers!</a:t>
            </a:r>
          </a:p>
        </p:txBody>
      </p:sp>
      <p:sp>
        <p:nvSpPr>
          <p:cNvPr id="9" name="Rectangle 8">
            <a:extLst>
              <a:ext uri="{FF2B5EF4-FFF2-40B4-BE49-F238E27FC236}">
                <a16:creationId xmlns:a16="http://schemas.microsoft.com/office/drawing/2014/main" id="{743A49A7-D1C3-3A42-8665-A0EA989815FF}"/>
              </a:ext>
            </a:extLst>
          </p:cNvPr>
          <p:cNvSpPr/>
          <p:nvPr/>
        </p:nvSpPr>
        <p:spPr>
          <a:xfrm>
            <a:off x="2448875" y="4352251"/>
            <a:ext cx="925551" cy="1225349"/>
          </a:xfrm>
          <a:prstGeom prst="rect">
            <a:avLst/>
          </a:prstGeom>
          <a:solidFill>
            <a:srgbClr val="735287">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Content Placeholder 4">
            <a:extLst>
              <a:ext uri="{FF2B5EF4-FFF2-40B4-BE49-F238E27FC236}">
                <a16:creationId xmlns:a16="http://schemas.microsoft.com/office/drawing/2014/main" id="{7BD53872-ABD0-28AC-5905-C2A6D8D08F45}"/>
              </a:ext>
            </a:extLst>
          </p:cNvPr>
          <p:cNvPicPr>
            <a:picLocks noChangeAspect="1"/>
          </p:cNvPicPr>
          <p:nvPr/>
        </p:nvPicPr>
        <p:blipFill>
          <a:blip r:embed="rId6"/>
          <a:stretch>
            <a:fillRect/>
          </a:stretch>
        </p:blipFill>
        <p:spPr>
          <a:xfrm>
            <a:off x="10088434" y="4997450"/>
            <a:ext cx="2349500" cy="1739900"/>
          </a:xfrm>
          <a:prstGeom prst="rect">
            <a:avLst/>
          </a:prstGeom>
        </p:spPr>
      </p:pic>
    </p:spTree>
    <p:extLst>
      <p:ext uri="{BB962C8B-B14F-4D97-AF65-F5344CB8AC3E}">
        <p14:creationId xmlns:p14="http://schemas.microsoft.com/office/powerpoint/2010/main" val="305668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9"/>
                    </p:tgtEl>
                  </p:cond>
                </p:stCondLst>
                <p:endSync evt="end" delay="0">
                  <p:rtn val="all"/>
                </p:endSync>
                <p:childTnLst>
                  <p:par>
                    <p:cTn id="8" fill="hold">
                      <p:stCondLst>
                        <p:cond delay="0"/>
                      </p:stCondLst>
                      <p:childTnLst>
                        <p:par>
                          <p:cTn id="9" fill="hold">
                            <p:stCondLst>
                              <p:cond delay="0"/>
                            </p:stCondLst>
                            <p:childTnLst>
                              <p:par>
                                <p:cTn id="10" presetID="6" presetClass="exit" presetSubtype="32" fill="hold" grpId="0" nodeType="clickEffect">
                                  <p:stCondLst>
                                    <p:cond delay="0"/>
                                  </p:stCondLst>
                                  <p:childTnLst>
                                    <p:animEffect transition="out" filter="circle(out)">
                                      <p:cBhvr>
                                        <p:cTn id="11" dur="2000"/>
                                        <p:tgtEl>
                                          <p:spTgt spid="4"/>
                                        </p:tgtEl>
                                      </p:cBhvr>
                                    </p:animEffect>
                                    <p:set>
                                      <p:cBhvr>
                                        <p:cTn id="12" dur="1" fill="hold">
                                          <p:stCondLst>
                                            <p:cond delay="1999"/>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7" grpId="0"/>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erson wearing a hat and sunglasses&#10;&#10;Description automatically generated with low confidence">
            <a:extLst>
              <a:ext uri="{FF2B5EF4-FFF2-40B4-BE49-F238E27FC236}">
                <a16:creationId xmlns:a16="http://schemas.microsoft.com/office/drawing/2014/main" id="{9971A5DB-E0EE-9A48-B34F-5CC1CDA4DA9C}"/>
              </a:ext>
            </a:extLst>
          </p:cNvPr>
          <p:cNvPicPr>
            <a:picLocks noChangeAspect="1"/>
          </p:cNvPicPr>
          <p:nvPr/>
        </p:nvPicPr>
        <p:blipFill>
          <a:blip r:embed="rId3"/>
          <a:stretch>
            <a:fillRect/>
          </a:stretch>
        </p:blipFill>
        <p:spPr>
          <a:xfrm>
            <a:off x="4190999" y="1653080"/>
            <a:ext cx="3810000" cy="4216400"/>
          </a:xfrm>
          <a:prstGeom prst="rect">
            <a:avLst/>
          </a:prstGeom>
        </p:spPr>
      </p:pic>
      <p:sp>
        <p:nvSpPr>
          <p:cNvPr id="2" name="Title 1">
            <a:extLst>
              <a:ext uri="{FF2B5EF4-FFF2-40B4-BE49-F238E27FC236}">
                <a16:creationId xmlns:a16="http://schemas.microsoft.com/office/drawing/2014/main" id="{D3A9C202-E1A1-0344-A691-29591EC515D8}"/>
              </a:ext>
            </a:extLst>
          </p:cNvPr>
          <p:cNvSpPr>
            <a:spLocks noGrp="1"/>
          </p:cNvSpPr>
          <p:nvPr>
            <p:ph type="title"/>
          </p:nvPr>
        </p:nvSpPr>
        <p:spPr>
          <a:xfrm>
            <a:off x="1219550" y="359845"/>
            <a:ext cx="9752899" cy="503810"/>
          </a:xfrm>
          <a:noFill/>
        </p:spPr>
        <p:txBody>
          <a:bodyPr>
            <a:noAutofit/>
          </a:bodyPr>
          <a:lstStyle/>
          <a:p>
            <a:pPr algn="ctr">
              <a:lnSpc>
                <a:spcPct val="100000"/>
              </a:lnSpc>
              <a:spcBef>
                <a:spcPts val="0"/>
              </a:spcBef>
            </a:pPr>
            <a:r>
              <a:rPr lang="en-US" sz="4000" dirty="0">
                <a:solidFill>
                  <a:srgbClr val="735287"/>
                </a:solidFill>
                <a:latin typeface="Gill Sans" panose="020B0502020104020203" pitchFamily="34" charset="-79"/>
                <a:cs typeface="Gill Sans" panose="020B0502020104020203" pitchFamily="34" charset="-79"/>
              </a:rPr>
              <a:t>Guess the Age Rating</a:t>
            </a:r>
          </a:p>
        </p:txBody>
      </p:sp>
      <p:pic>
        <p:nvPicPr>
          <p:cNvPr id="19" name="Picture 18" descr="A close up of a sign&#10;&#10;Description automatically generated">
            <a:extLst>
              <a:ext uri="{FF2B5EF4-FFF2-40B4-BE49-F238E27FC236}">
                <a16:creationId xmlns:a16="http://schemas.microsoft.com/office/drawing/2014/main" id="{4D19DD4A-65DB-2D46-82EE-166C7576B804}"/>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57278" y="6049258"/>
            <a:ext cx="675842" cy="726103"/>
          </a:xfrm>
          <a:prstGeom prst="rect">
            <a:avLst/>
          </a:prstGeom>
        </p:spPr>
      </p:pic>
      <p:sp>
        <p:nvSpPr>
          <p:cNvPr id="7" name="Title 1">
            <a:extLst>
              <a:ext uri="{FF2B5EF4-FFF2-40B4-BE49-F238E27FC236}">
                <a16:creationId xmlns:a16="http://schemas.microsoft.com/office/drawing/2014/main" id="{15E89C2D-6C98-0E4E-9809-069C21EF82A2}"/>
              </a:ext>
            </a:extLst>
          </p:cNvPr>
          <p:cNvSpPr txBox="1">
            <a:spLocks/>
          </p:cNvSpPr>
          <p:nvPr/>
        </p:nvSpPr>
        <p:spPr>
          <a:xfrm>
            <a:off x="2937034" y="5869480"/>
            <a:ext cx="6317930" cy="714948"/>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1800" dirty="0">
                <a:latin typeface="Gill Sans" panose="020B0502020104020203" pitchFamily="34" charset="-79"/>
                <a:cs typeface="Gill Sans" panose="020B0502020104020203" pitchFamily="34" charset="-79"/>
              </a:rPr>
              <a:t>Why is it this rating?</a:t>
            </a:r>
          </a:p>
          <a:p>
            <a:pPr marL="285750" indent="-285750">
              <a:buFont typeface="Arial" panose="020B0604020202020204" pitchFamily="34" charset="0"/>
              <a:buChar char="•"/>
            </a:pPr>
            <a:r>
              <a:rPr lang="en-GB" sz="1600" dirty="0">
                <a:latin typeface="Gill Sans" panose="020B0502020104020203" pitchFamily="34" charset="-79"/>
                <a:cs typeface="Gill Sans" panose="020B0502020104020203" pitchFamily="34" charset="-79"/>
              </a:rPr>
              <a:t>Violence, bad language and in-game purchases </a:t>
            </a:r>
          </a:p>
        </p:txBody>
      </p:sp>
      <p:pic>
        <p:nvPicPr>
          <p:cNvPr id="13" name="Picture 12">
            <a:extLst>
              <a:ext uri="{FF2B5EF4-FFF2-40B4-BE49-F238E27FC236}">
                <a16:creationId xmlns:a16="http://schemas.microsoft.com/office/drawing/2014/main" id="{53875F62-17B8-1942-A016-76FB09512D2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365683" y="5179306"/>
            <a:ext cx="486984" cy="594693"/>
          </a:xfrm>
          <a:prstGeom prst="rect">
            <a:avLst/>
          </a:prstGeom>
        </p:spPr>
      </p:pic>
      <p:sp>
        <p:nvSpPr>
          <p:cNvPr id="4" name="Rectangle 3">
            <a:extLst>
              <a:ext uri="{FF2B5EF4-FFF2-40B4-BE49-F238E27FC236}">
                <a16:creationId xmlns:a16="http://schemas.microsoft.com/office/drawing/2014/main" id="{6312F181-C879-3148-8750-E75DCA706D1B}"/>
              </a:ext>
            </a:extLst>
          </p:cNvPr>
          <p:cNvSpPr/>
          <p:nvPr/>
        </p:nvSpPr>
        <p:spPr>
          <a:xfrm>
            <a:off x="4330079" y="5116334"/>
            <a:ext cx="591002" cy="701467"/>
          </a:xfrm>
          <a:prstGeom prst="rect">
            <a:avLst/>
          </a:prstGeom>
          <a:solidFill>
            <a:srgbClr val="7352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743A49A7-D1C3-3A42-8665-A0EA989815FF}"/>
              </a:ext>
            </a:extLst>
          </p:cNvPr>
          <p:cNvSpPr/>
          <p:nvPr/>
        </p:nvSpPr>
        <p:spPr>
          <a:xfrm>
            <a:off x="4281182" y="5075133"/>
            <a:ext cx="714506" cy="794347"/>
          </a:xfrm>
          <a:prstGeom prst="rect">
            <a:avLst/>
          </a:prstGeom>
          <a:solidFill>
            <a:srgbClr val="735287">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itle 1">
            <a:extLst>
              <a:ext uri="{FF2B5EF4-FFF2-40B4-BE49-F238E27FC236}">
                <a16:creationId xmlns:a16="http://schemas.microsoft.com/office/drawing/2014/main" id="{A48DBA46-4F50-B641-B609-C074EAD57298}"/>
              </a:ext>
            </a:extLst>
          </p:cNvPr>
          <p:cNvSpPr txBox="1">
            <a:spLocks/>
          </p:cNvSpPr>
          <p:nvPr/>
        </p:nvSpPr>
        <p:spPr>
          <a:xfrm>
            <a:off x="1770992" y="1025220"/>
            <a:ext cx="8650014" cy="503810"/>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spcBef>
                <a:spcPts val="0"/>
              </a:spcBef>
            </a:pPr>
            <a:r>
              <a:rPr lang="en-US" sz="2000" dirty="0">
                <a:latin typeface="Gill Sans" panose="020B0502020104020203" pitchFamily="34" charset="-79"/>
                <a:cs typeface="Gill Sans" panose="020B0502020104020203" pitchFamily="34" charset="-79"/>
              </a:rPr>
              <a:t>Can you guess the correct age rating of these apps?</a:t>
            </a:r>
          </a:p>
          <a:p>
            <a:pPr algn="ctr">
              <a:lnSpc>
                <a:spcPct val="100000"/>
              </a:lnSpc>
              <a:spcBef>
                <a:spcPts val="0"/>
              </a:spcBef>
            </a:pPr>
            <a:r>
              <a:rPr lang="en-US" sz="2000" dirty="0">
                <a:latin typeface="Gill Sans" panose="020B0502020104020203" pitchFamily="34" charset="-79"/>
                <a:cs typeface="Gill Sans" panose="020B0502020104020203" pitchFamily="34" charset="-79"/>
              </a:rPr>
              <a:t>Click the boxes to reveal the answers!</a:t>
            </a:r>
          </a:p>
        </p:txBody>
      </p:sp>
      <p:pic>
        <p:nvPicPr>
          <p:cNvPr id="3" name="Content Placeholder 4">
            <a:extLst>
              <a:ext uri="{FF2B5EF4-FFF2-40B4-BE49-F238E27FC236}">
                <a16:creationId xmlns:a16="http://schemas.microsoft.com/office/drawing/2014/main" id="{2EBEA1B8-3F03-30E3-9A8B-574EBEF26714}"/>
              </a:ext>
            </a:extLst>
          </p:cNvPr>
          <p:cNvPicPr>
            <a:picLocks noChangeAspect="1"/>
          </p:cNvPicPr>
          <p:nvPr/>
        </p:nvPicPr>
        <p:blipFill>
          <a:blip r:embed="rId6"/>
          <a:stretch>
            <a:fillRect/>
          </a:stretch>
        </p:blipFill>
        <p:spPr>
          <a:xfrm>
            <a:off x="10088434" y="4997450"/>
            <a:ext cx="2349500" cy="1739900"/>
          </a:xfrm>
          <a:prstGeom prst="rect">
            <a:avLst/>
          </a:prstGeom>
        </p:spPr>
      </p:pic>
    </p:spTree>
    <p:extLst>
      <p:ext uri="{BB962C8B-B14F-4D97-AF65-F5344CB8AC3E}">
        <p14:creationId xmlns:p14="http://schemas.microsoft.com/office/powerpoint/2010/main" val="3783475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9"/>
                    </p:tgtEl>
                  </p:cond>
                </p:stCondLst>
                <p:endSync evt="end" delay="0">
                  <p:rtn val="all"/>
                </p:endSync>
                <p:childTnLst>
                  <p:par>
                    <p:cTn id="8" fill="hold">
                      <p:stCondLst>
                        <p:cond delay="0"/>
                      </p:stCondLst>
                      <p:childTnLst>
                        <p:par>
                          <p:cTn id="9" fill="hold">
                            <p:stCondLst>
                              <p:cond delay="0"/>
                            </p:stCondLst>
                            <p:childTnLst>
                              <p:par>
                                <p:cTn id="10" presetID="6" presetClass="exit" presetSubtype="32" fill="hold" grpId="0" nodeType="clickEffect">
                                  <p:stCondLst>
                                    <p:cond delay="0"/>
                                  </p:stCondLst>
                                  <p:childTnLst>
                                    <p:animEffect transition="out" filter="circle(out)">
                                      <p:cBhvr>
                                        <p:cTn id="11" dur="2000"/>
                                        <p:tgtEl>
                                          <p:spTgt spid="4"/>
                                        </p:tgtEl>
                                      </p:cBhvr>
                                    </p:animEffect>
                                    <p:set>
                                      <p:cBhvr>
                                        <p:cTn id="12" dur="1" fill="hold">
                                          <p:stCondLst>
                                            <p:cond delay="1999"/>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7" grpId="0"/>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icture containing icon&#10;&#10;Description automatically generated">
            <a:extLst>
              <a:ext uri="{FF2B5EF4-FFF2-40B4-BE49-F238E27FC236}">
                <a16:creationId xmlns:a16="http://schemas.microsoft.com/office/drawing/2014/main" id="{9208B84C-821B-4749-8BE1-3B321040E0D5}"/>
              </a:ext>
            </a:extLst>
          </p:cNvPr>
          <p:cNvPicPr>
            <a:picLocks noChangeAspect="1"/>
          </p:cNvPicPr>
          <p:nvPr/>
        </p:nvPicPr>
        <p:blipFill>
          <a:blip r:embed="rId3"/>
          <a:stretch>
            <a:fillRect/>
          </a:stretch>
        </p:blipFill>
        <p:spPr>
          <a:xfrm>
            <a:off x="2041546" y="1957725"/>
            <a:ext cx="8379460" cy="4091533"/>
          </a:xfrm>
          <a:prstGeom prst="rect">
            <a:avLst/>
          </a:prstGeom>
        </p:spPr>
      </p:pic>
      <p:sp>
        <p:nvSpPr>
          <p:cNvPr id="2" name="Title 1">
            <a:extLst>
              <a:ext uri="{FF2B5EF4-FFF2-40B4-BE49-F238E27FC236}">
                <a16:creationId xmlns:a16="http://schemas.microsoft.com/office/drawing/2014/main" id="{D3A9C202-E1A1-0344-A691-29591EC515D8}"/>
              </a:ext>
            </a:extLst>
          </p:cNvPr>
          <p:cNvSpPr>
            <a:spLocks noGrp="1"/>
          </p:cNvSpPr>
          <p:nvPr>
            <p:ph type="title"/>
          </p:nvPr>
        </p:nvSpPr>
        <p:spPr>
          <a:xfrm>
            <a:off x="1219550" y="359845"/>
            <a:ext cx="9752899" cy="503810"/>
          </a:xfrm>
          <a:noFill/>
        </p:spPr>
        <p:txBody>
          <a:bodyPr>
            <a:noAutofit/>
          </a:bodyPr>
          <a:lstStyle/>
          <a:p>
            <a:pPr algn="ctr">
              <a:lnSpc>
                <a:spcPct val="100000"/>
              </a:lnSpc>
              <a:spcBef>
                <a:spcPts val="0"/>
              </a:spcBef>
            </a:pPr>
            <a:r>
              <a:rPr lang="en-US" sz="4000" dirty="0">
                <a:solidFill>
                  <a:srgbClr val="735287"/>
                </a:solidFill>
                <a:latin typeface="Gill Sans" panose="020B0502020104020203" pitchFamily="34" charset="-79"/>
                <a:cs typeface="Gill Sans" panose="020B0502020104020203" pitchFamily="34" charset="-79"/>
              </a:rPr>
              <a:t>Guess the Age Rating</a:t>
            </a:r>
          </a:p>
        </p:txBody>
      </p:sp>
      <p:pic>
        <p:nvPicPr>
          <p:cNvPr id="19" name="Picture 18" descr="A close up of a sign&#10;&#10;Description automatically generated">
            <a:extLst>
              <a:ext uri="{FF2B5EF4-FFF2-40B4-BE49-F238E27FC236}">
                <a16:creationId xmlns:a16="http://schemas.microsoft.com/office/drawing/2014/main" id="{4D19DD4A-65DB-2D46-82EE-166C7576B804}"/>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57278" y="6049258"/>
            <a:ext cx="675842" cy="726103"/>
          </a:xfrm>
          <a:prstGeom prst="rect">
            <a:avLst/>
          </a:prstGeom>
        </p:spPr>
      </p:pic>
      <p:sp>
        <p:nvSpPr>
          <p:cNvPr id="15" name="Title 1">
            <a:extLst>
              <a:ext uri="{FF2B5EF4-FFF2-40B4-BE49-F238E27FC236}">
                <a16:creationId xmlns:a16="http://schemas.microsoft.com/office/drawing/2014/main" id="{A48DBA46-4F50-B641-B609-C074EAD57298}"/>
              </a:ext>
            </a:extLst>
          </p:cNvPr>
          <p:cNvSpPr txBox="1">
            <a:spLocks/>
          </p:cNvSpPr>
          <p:nvPr/>
        </p:nvSpPr>
        <p:spPr>
          <a:xfrm>
            <a:off x="1770992" y="1025220"/>
            <a:ext cx="8650014" cy="503810"/>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spcBef>
                <a:spcPts val="0"/>
              </a:spcBef>
            </a:pPr>
            <a:r>
              <a:rPr lang="en-US" sz="2000" dirty="0">
                <a:latin typeface="Gill Sans" panose="020B0502020104020203" pitchFamily="34" charset="-79"/>
                <a:cs typeface="Gill Sans" panose="020B0502020104020203" pitchFamily="34" charset="-79"/>
              </a:rPr>
              <a:t>Can you guess the correct age rating of these apps?</a:t>
            </a:r>
          </a:p>
          <a:p>
            <a:pPr algn="ctr">
              <a:lnSpc>
                <a:spcPct val="100000"/>
              </a:lnSpc>
              <a:spcBef>
                <a:spcPts val="0"/>
              </a:spcBef>
            </a:pPr>
            <a:r>
              <a:rPr lang="en-US" sz="2000" dirty="0">
                <a:latin typeface="Gill Sans" panose="020B0502020104020203" pitchFamily="34" charset="-79"/>
                <a:cs typeface="Gill Sans" panose="020B0502020104020203" pitchFamily="34" charset="-79"/>
              </a:rPr>
              <a:t>Click the boxes to reveal the answers!</a:t>
            </a:r>
          </a:p>
        </p:txBody>
      </p:sp>
      <p:pic>
        <p:nvPicPr>
          <p:cNvPr id="14" name="Picture 13" descr="Logo&#10;&#10;Description automatically generated">
            <a:extLst>
              <a:ext uri="{FF2B5EF4-FFF2-40B4-BE49-F238E27FC236}">
                <a16:creationId xmlns:a16="http://schemas.microsoft.com/office/drawing/2014/main" id="{F4F2EC8C-9086-964B-9D21-6BA5D23FCAEF}"/>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370505" y="4719781"/>
            <a:ext cx="913542" cy="1112999"/>
          </a:xfrm>
          <a:prstGeom prst="rect">
            <a:avLst/>
          </a:prstGeom>
        </p:spPr>
      </p:pic>
      <p:sp>
        <p:nvSpPr>
          <p:cNvPr id="12" name="Rectangle 11">
            <a:extLst>
              <a:ext uri="{FF2B5EF4-FFF2-40B4-BE49-F238E27FC236}">
                <a16:creationId xmlns:a16="http://schemas.microsoft.com/office/drawing/2014/main" id="{84172A01-AF25-E84B-B065-B6C09FE833D3}"/>
              </a:ext>
            </a:extLst>
          </p:cNvPr>
          <p:cNvSpPr/>
          <p:nvPr/>
        </p:nvSpPr>
        <p:spPr>
          <a:xfrm>
            <a:off x="2370505" y="4719781"/>
            <a:ext cx="913542" cy="1131287"/>
          </a:xfrm>
          <a:prstGeom prst="rect">
            <a:avLst/>
          </a:prstGeom>
          <a:solidFill>
            <a:srgbClr val="7352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Content Placeholder 4">
            <a:extLst>
              <a:ext uri="{FF2B5EF4-FFF2-40B4-BE49-F238E27FC236}">
                <a16:creationId xmlns:a16="http://schemas.microsoft.com/office/drawing/2014/main" id="{FA1FE5F3-CD3E-0EF2-043A-F3B56E64C7C0}"/>
              </a:ext>
            </a:extLst>
          </p:cNvPr>
          <p:cNvPicPr>
            <a:picLocks noChangeAspect="1"/>
          </p:cNvPicPr>
          <p:nvPr/>
        </p:nvPicPr>
        <p:blipFill>
          <a:blip r:embed="rId6"/>
          <a:stretch>
            <a:fillRect/>
          </a:stretch>
        </p:blipFill>
        <p:spPr>
          <a:xfrm>
            <a:off x="10088434" y="4997450"/>
            <a:ext cx="2349500" cy="1739900"/>
          </a:xfrm>
          <a:prstGeom prst="rect">
            <a:avLst/>
          </a:prstGeom>
        </p:spPr>
      </p:pic>
    </p:spTree>
    <p:extLst>
      <p:ext uri="{BB962C8B-B14F-4D97-AF65-F5344CB8AC3E}">
        <p14:creationId xmlns:p14="http://schemas.microsoft.com/office/powerpoint/2010/main" val="415814859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6" presetClass="exit" presetSubtype="32" fill="hold" grpId="0" nodeType="clickEffect">
                                  <p:stCondLst>
                                    <p:cond delay="0"/>
                                  </p:stCondLst>
                                  <p:childTnLst>
                                    <p:animEffect transition="out" filter="circle(out)">
                                      <p:cBhvr>
                                        <p:cTn id="6" dur="2000"/>
                                        <p:tgtEl>
                                          <p:spTgt spid="12"/>
                                        </p:tgtEl>
                                      </p:cBhvr>
                                    </p:animEffect>
                                    <p:set>
                                      <p:cBhvr>
                                        <p:cTn id="7" dur="1" fill="hold">
                                          <p:stCondLst>
                                            <p:cond delay="19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5C5C50E2-8B19-5349-8A81-FB30001BC92D}"/>
              </a:ext>
            </a:extLst>
          </p:cNvPr>
          <p:cNvSpPr txBox="1">
            <a:spLocks/>
          </p:cNvSpPr>
          <p:nvPr/>
        </p:nvSpPr>
        <p:spPr>
          <a:xfrm>
            <a:off x="986169" y="4319499"/>
            <a:ext cx="996530" cy="667695"/>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spcBef>
                <a:spcPts val="0"/>
              </a:spcBef>
            </a:pPr>
            <a:r>
              <a:rPr lang="en-US" sz="5400" b="1" dirty="0">
                <a:latin typeface="MacGuffin" panose="02000600000000000000" pitchFamily="2" charset="0"/>
              </a:rPr>
              <a:t>13</a:t>
            </a:r>
          </a:p>
        </p:txBody>
      </p:sp>
      <p:sp>
        <p:nvSpPr>
          <p:cNvPr id="2" name="Title 1">
            <a:extLst>
              <a:ext uri="{FF2B5EF4-FFF2-40B4-BE49-F238E27FC236}">
                <a16:creationId xmlns:a16="http://schemas.microsoft.com/office/drawing/2014/main" id="{D3A9C202-E1A1-0344-A691-29591EC515D8}"/>
              </a:ext>
            </a:extLst>
          </p:cNvPr>
          <p:cNvSpPr>
            <a:spLocks noGrp="1"/>
          </p:cNvSpPr>
          <p:nvPr>
            <p:ph type="title"/>
          </p:nvPr>
        </p:nvSpPr>
        <p:spPr>
          <a:xfrm>
            <a:off x="1219550" y="359845"/>
            <a:ext cx="9752899" cy="503810"/>
          </a:xfrm>
          <a:noFill/>
        </p:spPr>
        <p:txBody>
          <a:bodyPr>
            <a:noAutofit/>
          </a:bodyPr>
          <a:lstStyle/>
          <a:p>
            <a:pPr algn="ctr">
              <a:lnSpc>
                <a:spcPct val="100000"/>
              </a:lnSpc>
              <a:spcBef>
                <a:spcPts val="0"/>
              </a:spcBef>
            </a:pPr>
            <a:r>
              <a:rPr lang="en-US" sz="4000" dirty="0">
                <a:solidFill>
                  <a:srgbClr val="735287"/>
                </a:solidFill>
                <a:latin typeface="Gill Sans" panose="020B0502020104020203" pitchFamily="34" charset="-79"/>
                <a:cs typeface="Gill Sans" panose="020B0502020104020203" pitchFamily="34" charset="-79"/>
              </a:rPr>
              <a:t>Guess the Age Rating</a:t>
            </a:r>
          </a:p>
        </p:txBody>
      </p:sp>
      <p:pic>
        <p:nvPicPr>
          <p:cNvPr id="19" name="Picture 18" descr="A close up of a sign&#10;&#10;Description automatically generated">
            <a:extLst>
              <a:ext uri="{FF2B5EF4-FFF2-40B4-BE49-F238E27FC236}">
                <a16:creationId xmlns:a16="http://schemas.microsoft.com/office/drawing/2014/main" id="{4D19DD4A-65DB-2D46-82EE-166C7576B80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57278" y="6049258"/>
            <a:ext cx="675842" cy="726103"/>
          </a:xfrm>
          <a:prstGeom prst="rect">
            <a:avLst/>
          </a:prstGeom>
        </p:spPr>
      </p:pic>
      <p:sp>
        <p:nvSpPr>
          <p:cNvPr id="12" name="Title 1">
            <a:extLst>
              <a:ext uri="{FF2B5EF4-FFF2-40B4-BE49-F238E27FC236}">
                <a16:creationId xmlns:a16="http://schemas.microsoft.com/office/drawing/2014/main" id="{D5B4B887-291C-FE45-84C9-B7B1A80FBF14}"/>
              </a:ext>
            </a:extLst>
          </p:cNvPr>
          <p:cNvSpPr txBox="1">
            <a:spLocks/>
          </p:cNvSpPr>
          <p:nvPr/>
        </p:nvSpPr>
        <p:spPr>
          <a:xfrm>
            <a:off x="1770992" y="1025220"/>
            <a:ext cx="8650014" cy="503810"/>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spcBef>
                <a:spcPts val="0"/>
              </a:spcBef>
            </a:pPr>
            <a:r>
              <a:rPr lang="en-US" sz="2000" dirty="0">
                <a:latin typeface="Gill Sans" panose="020B0502020104020203" pitchFamily="34" charset="-79"/>
                <a:cs typeface="Gill Sans" panose="020B0502020104020203" pitchFamily="34" charset="-79"/>
              </a:rPr>
              <a:t>Can you guess the correct age rating of these apps?</a:t>
            </a:r>
          </a:p>
          <a:p>
            <a:pPr algn="ctr">
              <a:lnSpc>
                <a:spcPct val="100000"/>
              </a:lnSpc>
              <a:spcBef>
                <a:spcPts val="0"/>
              </a:spcBef>
            </a:pPr>
            <a:r>
              <a:rPr lang="en-US" sz="2000" dirty="0">
                <a:latin typeface="Gill Sans" panose="020B0502020104020203" pitchFamily="34" charset="-79"/>
                <a:cs typeface="Gill Sans" panose="020B0502020104020203" pitchFamily="34" charset="-79"/>
              </a:rPr>
              <a:t>Click the boxes to reveal the answers!</a:t>
            </a:r>
          </a:p>
        </p:txBody>
      </p:sp>
      <p:sp>
        <p:nvSpPr>
          <p:cNvPr id="4" name="Rectangle 3">
            <a:extLst>
              <a:ext uri="{FF2B5EF4-FFF2-40B4-BE49-F238E27FC236}">
                <a16:creationId xmlns:a16="http://schemas.microsoft.com/office/drawing/2014/main" id="{6312F181-C879-3148-8750-E75DCA706D1B}"/>
              </a:ext>
            </a:extLst>
          </p:cNvPr>
          <p:cNvSpPr/>
          <p:nvPr/>
        </p:nvSpPr>
        <p:spPr>
          <a:xfrm>
            <a:off x="968891" y="4319497"/>
            <a:ext cx="1031086" cy="667695"/>
          </a:xfrm>
          <a:prstGeom prst="rect">
            <a:avLst/>
          </a:prstGeom>
          <a:solidFill>
            <a:srgbClr val="7352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F0D32F0-98CC-2D4C-AE7C-B4C8B7A695A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15698" y="2599054"/>
            <a:ext cx="1578681" cy="1578681"/>
          </a:xfrm>
          <a:prstGeom prst="rect">
            <a:avLst/>
          </a:prstGeom>
        </p:spPr>
      </p:pic>
      <p:pic>
        <p:nvPicPr>
          <p:cNvPr id="10" name="Picture 9">
            <a:extLst>
              <a:ext uri="{FF2B5EF4-FFF2-40B4-BE49-F238E27FC236}">
                <a16:creationId xmlns:a16="http://schemas.microsoft.com/office/drawing/2014/main" id="{205565A8-6CBC-D64F-BFC0-D52E1DDDA48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164748" y="2599054"/>
            <a:ext cx="1574638" cy="1574638"/>
          </a:xfrm>
          <a:prstGeom prst="rect">
            <a:avLst/>
          </a:prstGeom>
        </p:spPr>
      </p:pic>
      <p:pic>
        <p:nvPicPr>
          <p:cNvPr id="13" name="Picture 12">
            <a:extLst>
              <a:ext uri="{FF2B5EF4-FFF2-40B4-BE49-F238E27FC236}">
                <a16:creationId xmlns:a16="http://schemas.microsoft.com/office/drawing/2014/main" id="{68D6134C-2C15-BB48-AE5F-741A2CC892B4}"/>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2582875" y="2601080"/>
            <a:ext cx="1583500" cy="1576658"/>
          </a:xfrm>
          <a:prstGeom prst="rect">
            <a:avLst/>
          </a:prstGeom>
        </p:spPr>
      </p:pic>
      <p:pic>
        <p:nvPicPr>
          <p:cNvPr id="14" name="Picture 13">
            <a:extLst>
              <a:ext uri="{FF2B5EF4-FFF2-40B4-BE49-F238E27FC236}">
                <a16:creationId xmlns:a16="http://schemas.microsoft.com/office/drawing/2014/main" id="{A252C9B0-65B2-694A-8456-07B7AE12BF38}"/>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4388909" y="2599055"/>
            <a:ext cx="1583500" cy="1578681"/>
          </a:xfrm>
          <a:prstGeom prst="rect">
            <a:avLst/>
          </a:prstGeom>
        </p:spPr>
      </p:pic>
      <p:sp>
        <p:nvSpPr>
          <p:cNvPr id="20" name="Title 1">
            <a:extLst>
              <a:ext uri="{FF2B5EF4-FFF2-40B4-BE49-F238E27FC236}">
                <a16:creationId xmlns:a16="http://schemas.microsoft.com/office/drawing/2014/main" id="{6FC8412B-C973-764F-B382-1563065CF404}"/>
              </a:ext>
            </a:extLst>
          </p:cNvPr>
          <p:cNvSpPr txBox="1">
            <a:spLocks/>
          </p:cNvSpPr>
          <p:nvPr/>
        </p:nvSpPr>
        <p:spPr>
          <a:xfrm>
            <a:off x="2831754" y="4319499"/>
            <a:ext cx="996530" cy="667695"/>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spcBef>
                <a:spcPts val="0"/>
              </a:spcBef>
            </a:pPr>
            <a:r>
              <a:rPr lang="en-US" sz="5400" b="1" dirty="0">
                <a:latin typeface="MacGuffin" panose="02000600000000000000" pitchFamily="2" charset="0"/>
              </a:rPr>
              <a:t>13</a:t>
            </a:r>
          </a:p>
        </p:txBody>
      </p:sp>
      <p:sp>
        <p:nvSpPr>
          <p:cNvPr id="21" name="Rectangle 20">
            <a:extLst>
              <a:ext uri="{FF2B5EF4-FFF2-40B4-BE49-F238E27FC236}">
                <a16:creationId xmlns:a16="http://schemas.microsoft.com/office/drawing/2014/main" id="{8FC917E8-ED76-B746-84AD-67D1AC5B4AA3}"/>
              </a:ext>
            </a:extLst>
          </p:cNvPr>
          <p:cNvSpPr/>
          <p:nvPr/>
        </p:nvSpPr>
        <p:spPr>
          <a:xfrm>
            <a:off x="2831754" y="4319496"/>
            <a:ext cx="1031086" cy="667695"/>
          </a:xfrm>
          <a:prstGeom prst="rect">
            <a:avLst/>
          </a:prstGeom>
          <a:solidFill>
            <a:srgbClr val="7352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itle 1">
            <a:extLst>
              <a:ext uri="{FF2B5EF4-FFF2-40B4-BE49-F238E27FC236}">
                <a16:creationId xmlns:a16="http://schemas.microsoft.com/office/drawing/2014/main" id="{4B8D44D9-5A51-3546-BFF5-6723FE54DF8C}"/>
              </a:ext>
            </a:extLst>
          </p:cNvPr>
          <p:cNvSpPr txBox="1">
            <a:spLocks/>
          </p:cNvSpPr>
          <p:nvPr/>
        </p:nvSpPr>
        <p:spPr>
          <a:xfrm>
            <a:off x="4640790" y="4319499"/>
            <a:ext cx="996530" cy="667695"/>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spcBef>
                <a:spcPts val="0"/>
              </a:spcBef>
            </a:pPr>
            <a:r>
              <a:rPr lang="en-US" sz="5400" b="1" dirty="0">
                <a:latin typeface="MacGuffin" panose="02000600000000000000" pitchFamily="2" charset="0"/>
              </a:rPr>
              <a:t>13</a:t>
            </a:r>
          </a:p>
        </p:txBody>
      </p:sp>
      <p:sp>
        <p:nvSpPr>
          <p:cNvPr id="24" name="Rectangle 23">
            <a:extLst>
              <a:ext uri="{FF2B5EF4-FFF2-40B4-BE49-F238E27FC236}">
                <a16:creationId xmlns:a16="http://schemas.microsoft.com/office/drawing/2014/main" id="{4ED72B06-BA91-C049-8CEA-D878EA12C345}"/>
              </a:ext>
            </a:extLst>
          </p:cNvPr>
          <p:cNvSpPr/>
          <p:nvPr/>
        </p:nvSpPr>
        <p:spPr>
          <a:xfrm>
            <a:off x="4655542" y="4325486"/>
            <a:ext cx="1031086" cy="667695"/>
          </a:xfrm>
          <a:prstGeom prst="rect">
            <a:avLst/>
          </a:prstGeom>
          <a:solidFill>
            <a:srgbClr val="7352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itle 1">
            <a:extLst>
              <a:ext uri="{FF2B5EF4-FFF2-40B4-BE49-F238E27FC236}">
                <a16:creationId xmlns:a16="http://schemas.microsoft.com/office/drawing/2014/main" id="{D24DC862-61F1-EA4F-BD89-141EFB6AA2DD}"/>
              </a:ext>
            </a:extLst>
          </p:cNvPr>
          <p:cNvSpPr txBox="1">
            <a:spLocks/>
          </p:cNvSpPr>
          <p:nvPr/>
        </p:nvSpPr>
        <p:spPr>
          <a:xfrm>
            <a:off x="6458401" y="4319499"/>
            <a:ext cx="996530" cy="667695"/>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spcBef>
                <a:spcPts val="0"/>
              </a:spcBef>
            </a:pPr>
            <a:r>
              <a:rPr lang="en-US" sz="5400" b="1" dirty="0">
                <a:latin typeface="MacGuffin" panose="02000600000000000000" pitchFamily="2" charset="0"/>
              </a:rPr>
              <a:t>16</a:t>
            </a:r>
          </a:p>
        </p:txBody>
      </p:sp>
      <p:sp>
        <p:nvSpPr>
          <p:cNvPr id="27" name="Rectangle 26">
            <a:extLst>
              <a:ext uri="{FF2B5EF4-FFF2-40B4-BE49-F238E27FC236}">
                <a16:creationId xmlns:a16="http://schemas.microsoft.com/office/drawing/2014/main" id="{8499B243-25C7-7F43-8C50-A68E615D3ED1}"/>
              </a:ext>
            </a:extLst>
          </p:cNvPr>
          <p:cNvSpPr/>
          <p:nvPr/>
        </p:nvSpPr>
        <p:spPr>
          <a:xfrm>
            <a:off x="6449826" y="4319496"/>
            <a:ext cx="1031086" cy="667695"/>
          </a:xfrm>
          <a:prstGeom prst="rect">
            <a:avLst/>
          </a:prstGeom>
          <a:solidFill>
            <a:srgbClr val="7352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Logo, icon&#10;&#10;Description automatically generated">
            <a:extLst>
              <a:ext uri="{FF2B5EF4-FFF2-40B4-BE49-F238E27FC236}">
                <a16:creationId xmlns:a16="http://schemas.microsoft.com/office/drawing/2014/main" id="{A68171EC-E156-AB45-BCAB-DCA04CC2A119}"/>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8050154" y="2530753"/>
            <a:ext cx="1574638" cy="1574638"/>
          </a:xfrm>
          <a:prstGeom prst="rect">
            <a:avLst/>
          </a:prstGeom>
        </p:spPr>
      </p:pic>
      <p:sp>
        <p:nvSpPr>
          <p:cNvPr id="29" name="Title 1">
            <a:extLst>
              <a:ext uri="{FF2B5EF4-FFF2-40B4-BE49-F238E27FC236}">
                <a16:creationId xmlns:a16="http://schemas.microsoft.com/office/drawing/2014/main" id="{DC480347-F855-3944-8D5F-A468F794BCA0}"/>
              </a:ext>
            </a:extLst>
          </p:cNvPr>
          <p:cNvSpPr txBox="1">
            <a:spLocks/>
          </p:cNvSpPr>
          <p:nvPr/>
        </p:nvSpPr>
        <p:spPr>
          <a:xfrm>
            <a:off x="8303900" y="4319499"/>
            <a:ext cx="996530" cy="667695"/>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spcBef>
                <a:spcPts val="0"/>
              </a:spcBef>
            </a:pPr>
            <a:r>
              <a:rPr lang="en-US" sz="5400" b="1" dirty="0">
                <a:latin typeface="MacGuffin" panose="02000600000000000000" pitchFamily="2" charset="0"/>
              </a:rPr>
              <a:t>18</a:t>
            </a:r>
          </a:p>
        </p:txBody>
      </p:sp>
      <p:sp>
        <p:nvSpPr>
          <p:cNvPr id="30" name="Rectangle 29">
            <a:extLst>
              <a:ext uri="{FF2B5EF4-FFF2-40B4-BE49-F238E27FC236}">
                <a16:creationId xmlns:a16="http://schemas.microsoft.com/office/drawing/2014/main" id="{D77C7085-612D-3A4D-880A-5A226670FE8D}"/>
              </a:ext>
            </a:extLst>
          </p:cNvPr>
          <p:cNvSpPr/>
          <p:nvPr/>
        </p:nvSpPr>
        <p:spPr>
          <a:xfrm>
            <a:off x="8321930" y="4319496"/>
            <a:ext cx="1031086" cy="667695"/>
          </a:xfrm>
          <a:prstGeom prst="rect">
            <a:avLst/>
          </a:prstGeom>
          <a:solidFill>
            <a:srgbClr val="7352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itle 1">
            <a:extLst>
              <a:ext uri="{FF2B5EF4-FFF2-40B4-BE49-F238E27FC236}">
                <a16:creationId xmlns:a16="http://schemas.microsoft.com/office/drawing/2014/main" id="{5CFABA49-4E17-2B49-AFD4-32F8276BA69C}"/>
              </a:ext>
            </a:extLst>
          </p:cNvPr>
          <p:cNvSpPr txBox="1">
            <a:spLocks/>
          </p:cNvSpPr>
          <p:nvPr/>
        </p:nvSpPr>
        <p:spPr>
          <a:xfrm>
            <a:off x="10124789" y="4319498"/>
            <a:ext cx="996530" cy="667695"/>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spcBef>
                <a:spcPts val="0"/>
              </a:spcBef>
            </a:pPr>
            <a:r>
              <a:rPr lang="en-US" sz="5400" b="1" dirty="0">
                <a:latin typeface="MacGuffin" panose="02000600000000000000" pitchFamily="2" charset="0"/>
              </a:rPr>
              <a:t>13</a:t>
            </a:r>
          </a:p>
        </p:txBody>
      </p:sp>
      <p:sp>
        <p:nvSpPr>
          <p:cNvPr id="32" name="Rectangle 31">
            <a:extLst>
              <a:ext uri="{FF2B5EF4-FFF2-40B4-BE49-F238E27FC236}">
                <a16:creationId xmlns:a16="http://schemas.microsoft.com/office/drawing/2014/main" id="{0792484F-0CDD-7D4B-9F51-2BD315C65BEE}"/>
              </a:ext>
            </a:extLst>
          </p:cNvPr>
          <p:cNvSpPr/>
          <p:nvPr/>
        </p:nvSpPr>
        <p:spPr>
          <a:xfrm>
            <a:off x="10090233" y="4319496"/>
            <a:ext cx="1031086" cy="667695"/>
          </a:xfrm>
          <a:prstGeom prst="rect">
            <a:avLst/>
          </a:prstGeom>
          <a:solidFill>
            <a:srgbClr val="7352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10;&#10;Description automatically generated">
            <a:extLst>
              <a:ext uri="{FF2B5EF4-FFF2-40B4-BE49-F238E27FC236}">
                <a16:creationId xmlns:a16="http://schemas.microsoft.com/office/drawing/2014/main" id="{A6D63859-C4BD-D545-ACFE-94112DC10253}"/>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9853013" y="2599054"/>
            <a:ext cx="1574638" cy="1574638"/>
          </a:xfrm>
          <a:prstGeom prst="rect">
            <a:avLst/>
          </a:prstGeom>
        </p:spPr>
      </p:pic>
      <p:pic>
        <p:nvPicPr>
          <p:cNvPr id="3" name="Content Placeholder 4">
            <a:extLst>
              <a:ext uri="{FF2B5EF4-FFF2-40B4-BE49-F238E27FC236}">
                <a16:creationId xmlns:a16="http://schemas.microsoft.com/office/drawing/2014/main" id="{CBFA7F57-9453-4671-745A-055600AF3CA3}"/>
              </a:ext>
            </a:extLst>
          </p:cNvPr>
          <p:cNvPicPr>
            <a:picLocks noChangeAspect="1"/>
          </p:cNvPicPr>
          <p:nvPr/>
        </p:nvPicPr>
        <p:blipFill>
          <a:blip r:embed="rId10"/>
          <a:stretch>
            <a:fillRect/>
          </a:stretch>
        </p:blipFill>
        <p:spPr>
          <a:xfrm>
            <a:off x="10088434" y="4997450"/>
            <a:ext cx="2349500" cy="1739900"/>
          </a:xfrm>
          <a:prstGeom prst="rect">
            <a:avLst/>
          </a:prstGeom>
        </p:spPr>
      </p:pic>
    </p:spTree>
    <p:extLst>
      <p:ext uri="{BB962C8B-B14F-4D97-AF65-F5344CB8AC3E}">
        <p14:creationId xmlns:p14="http://schemas.microsoft.com/office/powerpoint/2010/main" val="160481593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6" presetClass="exit" presetSubtype="32" fill="hold" grpId="0" nodeType="clickEffect">
                                  <p:stCondLst>
                                    <p:cond delay="0"/>
                                  </p:stCondLst>
                                  <p:childTnLst>
                                    <p:animEffect transition="out" filter="circle(out)">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8" restart="whenNotActive" fill="hold" evtFilter="cancelBubble" nodeType="interactiveSeq">
                <p:stCondLst>
                  <p:cond evt="onClick" delay="0">
                    <p:tgtEl>
                      <p:spTgt spid="24"/>
                    </p:tgtEl>
                  </p:cond>
                </p:stCondLst>
                <p:endSync evt="end" delay="0">
                  <p:rtn val="all"/>
                </p:endSync>
                <p:childTnLst>
                  <p:par>
                    <p:cTn id="9" fill="hold">
                      <p:stCondLst>
                        <p:cond delay="0"/>
                      </p:stCondLst>
                      <p:childTnLst>
                        <p:par>
                          <p:cTn id="10" fill="hold">
                            <p:stCondLst>
                              <p:cond delay="0"/>
                            </p:stCondLst>
                            <p:childTnLst>
                              <p:par>
                                <p:cTn id="11" presetID="6" presetClass="exit" presetSubtype="32" fill="hold" grpId="0" nodeType="clickEffect">
                                  <p:stCondLst>
                                    <p:cond delay="0"/>
                                  </p:stCondLst>
                                  <p:childTnLst>
                                    <p:animEffect transition="out" filter="circle(out)">
                                      <p:cBhvr>
                                        <p:cTn id="12" dur="2000"/>
                                        <p:tgtEl>
                                          <p:spTgt spid="24"/>
                                        </p:tgtEl>
                                      </p:cBhvr>
                                    </p:animEffect>
                                    <p:set>
                                      <p:cBhvr>
                                        <p:cTn id="13" dur="1" fill="hold">
                                          <p:stCondLst>
                                            <p:cond delay="19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14" restart="whenNotActive" fill="hold" evtFilter="cancelBubble" nodeType="interactiveSeq">
                <p:stCondLst>
                  <p:cond evt="onClick" delay="0">
                    <p:tgtEl>
                      <p:spTgt spid="21"/>
                    </p:tgtEl>
                  </p:cond>
                </p:stCondLst>
                <p:endSync evt="end" delay="0">
                  <p:rtn val="all"/>
                </p:endSync>
                <p:childTnLst>
                  <p:par>
                    <p:cTn id="15" fill="hold">
                      <p:stCondLst>
                        <p:cond delay="0"/>
                      </p:stCondLst>
                      <p:childTnLst>
                        <p:par>
                          <p:cTn id="16" fill="hold">
                            <p:stCondLst>
                              <p:cond delay="0"/>
                            </p:stCondLst>
                            <p:childTnLst>
                              <p:par>
                                <p:cTn id="17" presetID="6" presetClass="exit" presetSubtype="32" fill="hold" grpId="0" nodeType="clickEffect">
                                  <p:stCondLst>
                                    <p:cond delay="0"/>
                                  </p:stCondLst>
                                  <p:childTnLst>
                                    <p:animEffect transition="out" filter="circle(out)">
                                      <p:cBhvr>
                                        <p:cTn id="18" dur="2000"/>
                                        <p:tgtEl>
                                          <p:spTgt spid="21"/>
                                        </p:tgtEl>
                                      </p:cBhvr>
                                    </p:animEffect>
                                    <p:set>
                                      <p:cBhvr>
                                        <p:cTn id="19" dur="1" fill="hold">
                                          <p:stCondLst>
                                            <p:cond delay="19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20" restart="whenNotActive" fill="hold" evtFilter="cancelBubble" nodeType="interactiveSeq">
                <p:stCondLst>
                  <p:cond evt="onClick" delay="0">
                    <p:tgtEl>
                      <p:spTgt spid="27"/>
                    </p:tgtEl>
                  </p:cond>
                </p:stCondLst>
                <p:endSync evt="end" delay="0">
                  <p:rtn val="all"/>
                </p:endSync>
                <p:childTnLst>
                  <p:par>
                    <p:cTn id="21" fill="hold">
                      <p:stCondLst>
                        <p:cond delay="0"/>
                      </p:stCondLst>
                      <p:childTnLst>
                        <p:par>
                          <p:cTn id="22" fill="hold">
                            <p:stCondLst>
                              <p:cond delay="0"/>
                            </p:stCondLst>
                            <p:childTnLst>
                              <p:par>
                                <p:cTn id="23" presetID="6" presetClass="exit" presetSubtype="32" fill="hold" grpId="0" nodeType="clickEffect">
                                  <p:stCondLst>
                                    <p:cond delay="0"/>
                                  </p:stCondLst>
                                  <p:childTnLst>
                                    <p:animEffect transition="out" filter="circle(out)">
                                      <p:cBhvr>
                                        <p:cTn id="24" dur="2000"/>
                                        <p:tgtEl>
                                          <p:spTgt spid="27"/>
                                        </p:tgtEl>
                                      </p:cBhvr>
                                    </p:animEffect>
                                    <p:set>
                                      <p:cBhvr>
                                        <p:cTn id="25" dur="1" fill="hold">
                                          <p:stCondLst>
                                            <p:cond delay="1999"/>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27"/>
                  </p:tgtEl>
                </p:cond>
              </p:nextCondLst>
            </p:seq>
            <p:seq concurrent="1" nextAc="seek">
              <p:cTn id="26" restart="whenNotActive" fill="hold" evtFilter="cancelBubble" nodeType="interactiveSeq">
                <p:stCondLst>
                  <p:cond evt="onClick" delay="0">
                    <p:tgtEl>
                      <p:spTgt spid="30"/>
                    </p:tgtEl>
                  </p:cond>
                </p:stCondLst>
                <p:endSync evt="end" delay="0">
                  <p:rtn val="all"/>
                </p:endSync>
                <p:childTnLst>
                  <p:par>
                    <p:cTn id="27" fill="hold">
                      <p:stCondLst>
                        <p:cond delay="0"/>
                      </p:stCondLst>
                      <p:childTnLst>
                        <p:par>
                          <p:cTn id="28" fill="hold">
                            <p:stCondLst>
                              <p:cond delay="0"/>
                            </p:stCondLst>
                            <p:childTnLst>
                              <p:par>
                                <p:cTn id="29" presetID="6" presetClass="exit" presetSubtype="32" fill="hold" grpId="0" nodeType="clickEffect">
                                  <p:stCondLst>
                                    <p:cond delay="0"/>
                                  </p:stCondLst>
                                  <p:childTnLst>
                                    <p:animEffect transition="out" filter="circle(out)">
                                      <p:cBhvr>
                                        <p:cTn id="30" dur="2000"/>
                                        <p:tgtEl>
                                          <p:spTgt spid="30"/>
                                        </p:tgtEl>
                                      </p:cBhvr>
                                    </p:animEffect>
                                    <p:set>
                                      <p:cBhvr>
                                        <p:cTn id="31" dur="1" fill="hold">
                                          <p:stCondLst>
                                            <p:cond delay="1999"/>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32" restart="whenNotActive" fill="hold" evtFilter="cancelBubble" nodeType="interactiveSeq">
                <p:stCondLst>
                  <p:cond evt="onClick" delay="0">
                    <p:tgtEl>
                      <p:spTgt spid="32"/>
                    </p:tgtEl>
                  </p:cond>
                </p:stCondLst>
                <p:endSync evt="end" delay="0">
                  <p:rtn val="all"/>
                </p:endSync>
                <p:childTnLst>
                  <p:par>
                    <p:cTn id="33" fill="hold">
                      <p:stCondLst>
                        <p:cond delay="0"/>
                      </p:stCondLst>
                      <p:childTnLst>
                        <p:par>
                          <p:cTn id="34" fill="hold">
                            <p:stCondLst>
                              <p:cond delay="0"/>
                            </p:stCondLst>
                            <p:childTnLst>
                              <p:par>
                                <p:cTn id="35" presetID="6" presetClass="exit" presetSubtype="32" fill="hold" grpId="0" nodeType="clickEffect">
                                  <p:stCondLst>
                                    <p:cond delay="0"/>
                                  </p:stCondLst>
                                  <p:childTnLst>
                                    <p:animEffect transition="out" filter="circle(out)">
                                      <p:cBhvr>
                                        <p:cTn id="36" dur="2000"/>
                                        <p:tgtEl>
                                          <p:spTgt spid="32"/>
                                        </p:tgtEl>
                                      </p:cBhvr>
                                    </p:animEffect>
                                    <p:set>
                                      <p:cBhvr>
                                        <p:cTn id="37" dur="1" fill="hold">
                                          <p:stCondLst>
                                            <p:cond delay="19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2"/>
                  </p:tgtEl>
                </p:cond>
              </p:nextCondLst>
            </p:seq>
          </p:childTnLst>
        </p:cTn>
      </p:par>
    </p:tnLst>
    <p:bldLst>
      <p:bldP spid="4" grpId="0" animBg="1"/>
      <p:bldP spid="21" grpId="0" animBg="1"/>
      <p:bldP spid="24" grpId="0" animBg="1"/>
      <p:bldP spid="27" grpId="0" animBg="1"/>
      <p:bldP spid="30" grpId="0" animBg="1"/>
      <p:bldP spid="3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9F8E2-9656-3245-EEE7-374B44CC5F0B}"/>
              </a:ext>
            </a:extLst>
          </p:cNvPr>
          <p:cNvSpPr>
            <a:spLocks noGrp="1"/>
          </p:cNvSpPr>
          <p:nvPr>
            <p:ph type="title"/>
          </p:nvPr>
        </p:nvSpPr>
        <p:spPr/>
        <p:txBody>
          <a:bodyPr/>
          <a:lstStyle/>
          <a:p>
            <a:r>
              <a:rPr lang="en-US" dirty="0">
                <a:latin typeface="Gill Sans" panose="020B0502020104020203" pitchFamily="34" charset="-79"/>
                <a:cs typeface="Gill Sans" panose="020B0502020104020203" pitchFamily="34" charset="-79"/>
              </a:rPr>
              <a:t>Time limits</a:t>
            </a:r>
          </a:p>
        </p:txBody>
      </p:sp>
      <p:sp>
        <p:nvSpPr>
          <p:cNvPr id="3" name="Content Placeholder 2">
            <a:extLst>
              <a:ext uri="{FF2B5EF4-FFF2-40B4-BE49-F238E27FC236}">
                <a16:creationId xmlns:a16="http://schemas.microsoft.com/office/drawing/2014/main" id="{1FC85F2C-A92F-21B8-49FA-4204E2ECC873}"/>
              </a:ext>
            </a:extLst>
          </p:cNvPr>
          <p:cNvSpPr>
            <a:spLocks noGrp="1"/>
          </p:cNvSpPr>
          <p:nvPr>
            <p:ph idx="1"/>
          </p:nvPr>
        </p:nvSpPr>
        <p:spPr>
          <a:xfrm>
            <a:off x="1219200" y="1860550"/>
            <a:ext cx="9601200" cy="3581400"/>
          </a:xfrm>
        </p:spPr>
        <p:txBody>
          <a:bodyPr>
            <a:normAutofit fontScale="92500" lnSpcReduction="20000"/>
          </a:bodyPr>
          <a:lstStyle/>
          <a:p>
            <a:pPr marL="0" indent="0" algn="l">
              <a:buNone/>
            </a:pPr>
            <a:r>
              <a:rPr lang="en-GB" dirty="0">
                <a:solidFill>
                  <a:srgbClr val="212529"/>
                </a:solidFill>
                <a:effectLst/>
                <a:latin typeface="Gill Sans" panose="020B0502020104020203" pitchFamily="34" charset="-79"/>
                <a:cs typeface="Gill Sans" panose="020B0502020104020203" pitchFamily="34" charset="-79"/>
              </a:rPr>
              <a:t>Average screen time by age</a:t>
            </a:r>
          </a:p>
          <a:p>
            <a:pPr algn="l"/>
            <a:r>
              <a:rPr lang="en-GB" dirty="0">
                <a:solidFill>
                  <a:srgbClr val="212529"/>
                </a:solidFill>
                <a:effectLst/>
                <a:latin typeface="Gill Sans" panose="020B0502020104020203" pitchFamily="34" charset="-79"/>
                <a:cs typeface="Gill Sans" panose="020B0502020104020203" pitchFamily="34" charset="-79"/>
              </a:rPr>
              <a:t>So how much time do kids spend looking at a screen? It varies by age, and it’s increased since the pandemic started. Listed below are average daily screen times by age group:</a:t>
            </a:r>
          </a:p>
          <a:p>
            <a:pPr algn="l">
              <a:buFont typeface="Arial" panose="020B0604020202020204" pitchFamily="34" charset="0"/>
              <a:buChar char="•"/>
            </a:pPr>
            <a:r>
              <a:rPr lang="en-GB" dirty="0">
                <a:solidFill>
                  <a:srgbClr val="212529"/>
                </a:solidFill>
                <a:effectLst/>
                <a:latin typeface="Gill Sans" panose="020B0502020104020203" pitchFamily="34" charset="-79"/>
                <a:cs typeface="Gill Sans" panose="020B0502020104020203" pitchFamily="34" charset="-79"/>
              </a:rPr>
              <a:t>Average screen time for kids ages 0 to 2 – 49 minutes a day</a:t>
            </a:r>
          </a:p>
          <a:p>
            <a:pPr algn="l">
              <a:buFont typeface="Arial" panose="020B0604020202020204" pitchFamily="34" charset="0"/>
              <a:buChar char="•"/>
            </a:pPr>
            <a:r>
              <a:rPr lang="en-GB" dirty="0">
                <a:solidFill>
                  <a:srgbClr val="212529"/>
                </a:solidFill>
                <a:effectLst/>
                <a:latin typeface="Gill Sans" panose="020B0502020104020203" pitchFamily="34" charset="-79"/>
                <a:cs typeface="Gill Sans" panose="020B0502020104020203" pitchFamily="34" charset="-79"/>
              </a:rPr>
              <a:t>Average screen time for kids ages 2 to 4 – 2 to 2.5 hours a day</a:t>
            </a:r>
          </a:p>
          <a:p>
            <a:pPr algn="l">
              <a:buFont typeface="Arial" panose="020B0604020202020204" pitchFamily="34" charset="0"/>
              <a:buChar char="•"/>
            </a:pPr>
            <a:r>
              <a:rPr lang="en-GB" dirty="0">
                <a:solidFill>
                  <a:srgbClr val="212529"/>
                </a:solidFill>
                <a:effectLst/>
                <a:latin typeface="Gill Sans" panose="020B0502020104020203" pitchFamily="34" charset="-79"/>
                <a:cs typeface="Gill Sans" panose="020B0502020104020203" pitchFamily="34" charset="-79"/>
              </a:rPr>
              <a:t>Average screen time for kids ages 5 to 8 – Over 3 hours a day</a:t>
            </a:r>
          </a:p>
          <a:p>
            <a:pPr algn="l">
              <a:buFont typeface="Arial" panose="020B0604020202020204" pitchFamily="34" charset="0"/>
              <a:buChar char="•"/>
            </a:pPr>
            <a:r>
              <a:rPr lang="en-GB" dirty="0">
                <a:solidFill>
                  <a:srgbClr val="212529"/>
                </a:solidFill>
                <a:effectLst/>
                <a:latin typeface="Gill Sans" panose="020B0502020104020203" pitchFamily="34" charset="-79"/>
                <a:cs typeface="Gill Sans" panose="020B0502020104020203" pitchFamily="34" charset="-79"/>
              </a:rPr>
              <a:t>Average screen time for tweens ages 8 to 12 – Almost 5 hours a day</a:t>
            </a:r>
          </a:p>
          <a:p>
            <a:pPr algn="l">
              <a:buFont typeface="Arial" panose="020B0604020202020204" pitchFamily="34" charset="0"/>
              <a:buChar char="•"/>
            </a:pPr>
            <a:r>
              <a:rPr lang="en-GB" dirty="0">
                <a:solidFill>
                  <a:srgbClr val="212529"/>
                </a:solidFill>
                <a:effectLst/>
                <a:latin typeface="Gill Sans" panose="020B0502020104020203" pitchFamily="34" charset="-79"/>
                <a:cs typeface="Gill Sans" panose="020B0502020104020203" pitchFamily="34" charset="-79"/>
              </a:rPr>
              <a:t>Average screen time for teens – Almost 7.5 hours a day</a:t>
            </a:r>
          </a:p>
          <a:p>
            <a:pPr algn="l"/>
            <a:r>
              <a:rPr lang="en-GB" dirty="0">
                <a:solidFill>
                  <a:srgbClr val="212529"/>
                </a:solidFill>
                <a:effectLst/>
                <a:latin typeface="Gill Sans" panose="020B0502020104020203" pitchFamily="34" charset="-79"/>
                <a:cs typeface="Gill Sans" panose="020B0502020104020203" pitchFamily="34" charset="-79"/>
              </a:rPr>
              <a:t>These estimates include time spent on entertainment like apps, video games, TV and movies, but do not include screen time spent doing homework or other educational activities. As these are averages, many children in today's world exceed these estimates. </a:t>
            </a:r>
          </a:p>
          <a:p>
            <a:endParaRPr lang="en-US" dirty="0"/>
          </a:p>
        </p:txBody>
      </p:sp>
      <p:pic>
        <p:nvPicPr>
          <p:cNvPr id="4" name="Content Placeholder 4">
            <a:extLst>
              <a:ext uri="{FF2B5EF4-FFF2-40B4-BE49-F238E27FC236}">
                <a16:creationId xmlns:a16="http://schemas.microsoft.com/office/drawing/2014/main" id="{442BCFC0-2620-F909-7DBF-2D18723C6FE3}"/>
              </a:ext>
            </a:extLst>
          </p:cNvPr>
          <p:cNvPicPr>
            <a:picLocks noChangeAspect="1"/>
          </p:cNvPicPr>
          <p:nvPr/>
        </p:nvPicPr>
        <p:blipFill>
          <a:blip r:embed="rId2"/>
          <a:stretch>
            <a:fillRect/>
          </a:stretch>
        </p:blipFill>
        <p:spPr>
          <a:xfrm>
            <a:off x="10088434" y="4997450"/>
            <a:ext cx="2349500" cy="1739900"/>
          </a:xfrm>
          <a:prstGeom prst="rect">
            <a:avLst/>
          </a:prstGeom>
        </p:spPr>
      </p:pic>
    </p:spTree>
    <p:extLst>
      <p:ext uri="{BB962C8B-B14F-4D97-AF65-F5344CB8AC3E}">
        <p14:creationId xmlns:p14="http://schemas.microsoft.com/office/powerpoint/2010/main" val="34374115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8F8F2945-7B6A-5C41-48DD-0A96546AE9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0700" y="69850"/>
            <a:ext cx="8610600" cy="6718300"/>
          </a:xfrm>
          <a:prstGeom prst="rect">
            <a:avLst/>
          </a:prstGeom>
          <a:noFill/>
          <a:ln>
            <a:solidFill>
              <a:schemeClr val="tx1"/>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4" name="Content Placeholder 4">
            <a:extLst>
              <a:ext uri="{FF2B5EF4-FFF2-40B4-BE49-F238E27FC236}">
                <a16:creationId xmlns:a16="http://schemas.microsoft.com/office/drawing/2014/main" id="{BC194EDA-D481-2D93-1671-BEBCBCC7714F}"/>
              </a:ext>
            </a:extLst>
          </p:cNvPr>
          <p:cNvPicPr>
            <a:picLocks noChangeAspect="1"/>
          </p:cNvPicPr>
          <p:nvPr/>
        </p:nvPicPr>
        <p:blipFill>
          <a:blip r:embed="rId3"/>
          <a:stretch>
            <a:fillRect/>
          </a:stretch>
        </p:blipFill>
        <p:spPr>
          <a:xfrm>
            <a:off x="10088434" y="4997450"/>
            <a:ext cx="2349500" cy="1739900"/>
          </a:xfrm>
          <a:prstGeom prst="rect">
            <a:avLst/>
          </a:prstGeom>
        </p:spPr>
      </p:pic>
    </p:spTree>
    <p:extLst>
      <p:ext uri="{BB962C8B-B14F-4D97-AF65-F5344CB8AC3E}">
        <p14:creationId xmlns:p14="http://schemas.microsoft.com/office/powerpoint/2010/main" val="42135338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4267B8-4F6B-0996-6249-04BEDFBC598D}"/>
              </a:ext>
            </a:extLst>
          </p:cNvPr>
          <p:cNvSpPr>
            <a:spLocks noGrp="1"/>
          </p:cNvSpPr>
          <p:nvPr>
            <p:ph type="title"/>
          </p:nvPr>
        </p:nvSpPr>
        <p:spPr/>
        <p:txBody>
          <a:bodyPr/>
          <a:lstStyle/>
          <a:p>
            <a:r>
              <a:rPr lang="en-US" dirty="0"/>
              <a:t>Monitoring Systems</a:t>
            </a:r>
          </a:p>
        </p:txBody>
      </p:sp>
      <p:sp>
        <p:nvSpPr>
          <p:cNvPr id="7" name="Content Placeholder 6">
            <a:extLst>
              <a:ext uri="{FF2B5EF4-FFF2-40B4-BE49-F238E27FC236}">
                <a16:creationId xmlns:a16="http://schemas.microsoft.com/office/drawing/2014/main" id="{28247744-F50F-778D-E72E-403CAED968C3}"/>
              </a:ext>
            </a:extLst>
          </p:cNvPr>
          <p:cNvSpPr>
            <a:spLocks noGrp="1"/>
          </p:cNvSpPr>
          <p:nvPr>
            <p:ph idx="1"/>
          </p:nvPr>
        </p:nvSpPr>
        <p:spPr/>
        <p:txBody>
          <a:bodyPr/>
          <a:lstStyle/>
          <a:p>
            <a:r>
              <a:rPr lang="en-GB" dirty="0">
                <a:solidFill>
                  <a:schemeClr val="tx1"/>
                </a:solidFill>
                <a:effectLst/>
                <a:latin typeface="Gill Sans" panose="020B0502020104020203" pitchFamily="34" charset="-79"/>
                <a:cs typeface="Gill Sans" panose="020B0502020104020203" pitchFamily="34" charset="-79"/>
              </a:rPr>
              <a:t>As of November 2022, 55 percent of parents of boys and 57 percent of parents of girls were aware of the possibility of asking their mobile phone networks to </a:t>
            </a:r>
            <a:r>
              <a:rPr lang="en-GB" dirty="0">
                <a:solidFill>
                  <a:schemeClr val="tx1"/>
                </a:solidFill>
                <a:effectLst/>
                <a:latin typeface="Gill Sans" panose="020B0502020104020203" pitchFamily="34" charset="-79"/>
                <a:cs typeface="Gill Sans" panose="020B0502020104020203" pitchFamily="34" charset="-79"/>
                <a:hlinkClick r:id="rId2">
                  <a:extLst>
                    <a:ext uri="{A12FA001-AC4F-418D-AE19-62706E023703}">
                      <ahyp:hlinkClr xmlns:ahyp="http://schemas.microsoft.com/office/drawing/2018/hyperlinkcolor" val="tx"/>
                    </a:ext>
                  </a:extLst>
                </a:hlinkClick>
              </a:rPr>
              <a:t>block access to adult or inappropriate content</a:t>
            </a:r>
            <a:r>
              <a:rPr lang="en-GB" dirty="0">
                <a:solidFill>
                  <a:schemeClr val="tx1"/>
                </a:solidFill>
                <a:effectLst/>
                <a:latin typeface="Gill Sans" panose="020B0502020104020203" pitchFamily="34" charset="-79"/>
                <a:cs typeface="Gill Sans" panose="020B0502020104020203" pitchFamily="34" charset="-79"/>
              </a:rPr>
              <a:t>. </a:t>
            </a:r>
          </a:p>
          <a:p>
            <a:r>
              <a:rPr lang="en-GB" dirty="0">
                <a:solidFill>
                  <a:schemeClr val="tx1"/>
                </a:solidFill>
                <a:effectLst/>
                <a:latin typeface="Gill Sans" panose="020B0502020104020203" pitchFamily="34" charset="-79"/>
                <a:cs typeface="Gill Sans" panose="020B0502020104020203" pitchFamily="34" charset="-79"/>
              </a:rPr>
              <a:t>Over two in 10 parents of kids aged between eight and 11 </a:t>
            </a:r>
            <a:r>
              <a:rPr lang="en-GB" dirty="0">
                <a:solidFill>
                  <a:schemeClr val="tx1"/>
                </a:solidFill>
                <a:effectLst/>
                <a:latin typeface="Gill Sans" panose="020B0502020104020203" pitchFamily="34" charset="-79"/>
                <a:cs typeface="Gill Sans" panose="020B0502020104020203" pitchFamily="34" charset="-79"/>
                <a:hlinkClick r:id="rId3">
                  <a:extLst>
                    <a:ext uri="{A12FA001-AC4F-418D-AE19-62706E023703}">
                      <ahyp:hlinkClr xmlns:ahyp="http://schemas.microsoft.com/office/drawing/2018/hyperlinkcolor" val="tx"/>
                    </a:ext>
                  </a:extLst>
                </a:hlinkClick>
              </a:rPr>
              <a:t>used parental control apps</a:t>
            </a:r>
            <a:r>
              <a:rPr lang="en-GB" dirty="0">
                <a:solidFill>
                  <a:schemeClr val="tx1"/>
                </a:solidFill>
                <a:effectLst/>
                <a:latin typeface="Gill Sans" panose="020B0502020104020203" pitchFamily="34" charset="-79"/>
                <a:cs typeface="Gill Sans" panose="020B0502020104020203" pitchFamily="34" charset="-79"/>
              </a:rPr>
              <a:t>, but only about one in 10 parents of kids between three and 17 years of age reported doing the same.</a:t>
            </a:r>
            <a:endParaRPr lang="en-US" dirty="0">
              <a:solidFill>
                <a:schemeClr val="tx1"/>
              </a:solidFill>
              <a:latin typeface="Gill Sans" panose="020B0502020104020203" pitchFamily="34" charset="-79"/>
              <a:cs typeface="Gill Sans" panose="020B0502020104020203" pitchFamily="34" charset="-79"/>
            </a:endParaRPr>
          </a:p>
        </p:txBody>
      </p:sp>
      <p:pic>
        <p:nvPicPr>
          <p:cNvPr id="8" name="Content Placeholder 4">
            <a:extLst>
              <a:ext uri="{FF2B5EF4-FFF2-40B4-BE49-F238E27FC236}">
                <a16:creationId xmlns:a16="http://schemas.microsoft.com/office/drawing/2014/main" id="{09E24FA5-2BD6-55D0-A096-4C39C9031A3F}"/>
              </a:ext>
            </a:extLst>
          </p:cNvPr>
          <p:cNvPicPr>
            <a:picLocks noChangeAspect="1"/>
          </p:cNvPicPr>
          <p:nvPr/>
        </p:nvPicPr>
        <p:blipFill>
          <a:blip r:embed="rId4"/>
          <a:stretch>
            <a:fillRect/>
          </a:stretch>
        </p:blipFill>
        <p:spPr>
          <a:xfrm>
            <a:off x="10088434" y="4997450"/>
            <a:ext cx="2349500" cy="1739900"/>
          </a:xfrm>
          <a:prstGeom prst="rect">
            <a:avLst/>
          </a:prstGeom>
        </p:spPr>
      </p:pic>
    </p:spTree>
    <p:extLst>
      <p:ext uri="{BB962C8B-B14F-4D97-AF65-F5344CB8AC3E}">
        <p14:creationId xmlns:p14="http://schemas.microsoft.com/office/powerpoint/2010/main" val="31166925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28247744-F50F-778D-E72E-403CAED968C3}"/>
              </a:ext>
            </a:extLst>
          </p:cNvPr>
          <p:cNvSpPr>
            <a:spLocks noGrp="1"/>
          </p:cNvSpPr>
          <p:nvPr>
            <p:ph idx="1"/>
          </p:nvPr>
        </p:nvSpPr>
        <p:spPr>
          <a:xfrm>
            <a:off x="1371600" y="120650"/>
            <a:ext cx="10256108" cy="6737350"/>
          </a:xfrm>
        </p:spPr>
        <p:txBody>
          <a:bodyPr>
            <a:normAutofit fontScale="70000" lnSpcReduction="20000"/>
          </a:bodyPr>
          <a:lstStyle/>
          <a:p>
            <a:pPr marL="0" indent="0">
              <a:buNone/>
            </a:pPr>
            <a:r>
              <a:rPr lang="en-GB" dirty="0">
                <a:latin typeface="Gill Sans" panose="020B0502020104020203" pitchFamily="34" charset="-79"/>
                <a:cs typeface="Gill Sans" panose="020B0502020104020203" pitchFamily="34" charset="-79"/>
              </a:rPr>
              <a:t>What can help? </a:t>
            </a:r>
          </a:p>
          <a:p>
            <a:pPr marL="0" indent="0">
              <a:buNone/>
            </a:pPr>
            <a:r>
              <a:rPr lang="en-GB" dirty="0">
                <a:latin typeface="Gill Sans" panose="020B0502020104020203" pitchFamily="34" charset="-79"/>
                <a:cs typeface="Gill Sans" panose="020B0502020104020203" pitchFamily="34" charset="-79"/>
              </a:rPr>
              <a:t>What to do </a:t>
            </a:r>
            <a:r>
              <a:rPr lang="en-GB">
                <a:latin typeface="Gill Sans" panose="020B0502020104020203" pitchFamily="34" charset="-79"/>
                <a:cs typeface="Gill Sans" panose="020B0502020104020203" pitchFamily="34" charset="-79"/>
              </a:rPr>
              <a:t>next these </a:t>
            </a:r>
            <a:r>
              <a:rPr lang="en-GB" dirty="0">
                <a:latin typeface="Gill Sans" panose="020B0502020104020203" pitchFamily="34" charset="-79"/>
                <a:cs typeface="Gill Sans" panose="020B0502020104020203" pitchFamily="34" charset="-79"/>
              </a:rPr>
              <a:t>are some things that can make a difference: </a:t>
            </a:r>
          </a:p>
          <a:p>
            <a:r>
              <a:rPr lang="en-GB" dirty="0">
                <a:latin typeface="Gill Sans" panose="020B0502020104020203" pitchFamily="34" charset="-79"/>
                <a:cs typeface="Gill Sans" panose="020B0502020104020203" pitchFamily="34" charset="-79"/>
              </a:rPr>
              <a:t>1. Think about how you guide your family in the real world and how you can do the same in the digital world. </a:t>
            </a:r>
          </a:p>
          <a:p>
            <a:r>
              <a:rPr lang="en-GB" dirty="0">
                <a:latin typeface="Gill Sans" panose="020B0502020104020203" pitchFamily="34" charset="-79"/>
                <a:cs typeface="Gill Sans" panose="020B0502020104020203" pitchFamily="34" charset="-79"/>
              </a:rPr>
              <a:t>2. Question your own behaviour and what we, as adults, are modelling. </a:t>
            </a:r>
          </a:p>
          <a:p>
            <a:r>
              <a:rPr lang="en-GB" dirty="0">
                <a:latin typeface="Gill Sans" panose="020B0502020104020203" pitchFamily="34" charset="-79"/>
                <a:cs typeface="Gill Sans" panose="020B0502020104020203" pitchFamily="34" charset="-79"/>
              </a:rPr>
              <a:t>3. Try out the technologies your child enjoys - download some of their music and have a go at games they like. Look at the latest social media trends they are talking about.. Download the apps and see how they work, or google a guide to it. </a:t>
            </a:r>
          </a:p>
          <a:p>
            <a:r>
              <a:rPr lang="en-GB" dirty="0">
                <a:latin typeface="Gill Sans" panose="020B0502020104020203" pitchFamily="34" charset="-79"/>
                <a:cs typeface="Gill Sans" panose="020B0502020104020203" pitchFamily="34" charset="-79"/>
              </a:rPr>
              <a:t>4. Talk to your own friends and family about how they manage their children’s digital lives. Use some of the resources to make sure you can guide on privacy settings and age restrictions. </a:t>
            </a:r>
          </a:p>
          <a:p>
            <a:r>
              <a:rPr lang="en-GB" dirty="0">
                <a:latin typeface="Gill Sans" panose="020B0502020104020203" pitchFamily="34" charset="-79"/>
                <a:cs typeface="Gill Sans" panose="020B0502020104020203" pitchFamily="34" charset="-79"/>
              </a:rPr>
              <a:t>5. Bear in mind that policing is not equipping young people with skills for life – guidance and education are essential. </a:t>
            </a:r>
          </a:p>
          <a:p>
            <a:r>
              <a:rPr lang="en-GB" dirty="0">
                <a:latin typeface="Gill Sans" panose="020B0502020104020203" pitchFamily="34" charset="-79"/>
                <a:cs typeface="Gill Sans" panose="020B0502020104020203" pitchFamily="34" charset="-79"/>
              </a:rPr>
              <a:t>6. Remind older siblings that websites they use may not be suitable for younger brothers and sisters. Be aware of PEGI game ratings – 18 is usually 18 for a good reason. </a:t>
            </a:r>
          </a:p>
          <a:p>
            <a:r>
              <a:rPr lang="en-GB" dirty="0">
                <a:latin typeface="Gill Sans" panose="020B0502020104020203" pitchFamily="34" charset="-79"/>
                <a:cs typeface="Gill Sans" panose="020B0502020104020203" pitchFamily="34" charset="-79"/>
              </a:rPr>
              <a:t>7. Make digital issues part of ordinary, everyday conversations - talking about subjects like cyberbullying, sexting and gaming and help them understand the consequences. </a:t>
            </a:r>
          </a:p>
          <a:p>
            <a:r>
              <a:rPr lang="en-GB" dirty="0">
                <a:latin typeface="Gill Sans" panose="020B0502020104020203" pitchFamily="34" charset="-79"/>
                <a:cs typeface="Gill Sans" panose="020B0502020104020203" pitchFamily="34" charset="-79"/>
              </a:rPr>
              <a:t>8. When you’re talking about bullying, sex and relationships and other issues, don’t forget to include the online aspects. </a:t>
            </a:r>
          </a:p>
          <a:p>
            <a:r>
              <a:rPr lang="en-GB" dirty="0">
                <a:latin typeface="Gill Sans" panose="020B0502020104020203" pitchFamily="34" charset="-79"/>
                <a:cs typeface="Gill Sans" panose="020B0502020104020203" pitchFamily="34" charset="-79"/>
              </a:rPr>
              <a:t>9. Talk together about ‘friends’. Agree what a true friend is, and discuss the problems with people who ask to be your ‘friend’ online. </a:t>
            </a:r>
          </a:p>
          <a:p>
            <a:r>
              <a:rPr lang="en-GB" dirty="0">
                <a:latin typeface="Gill Sans" panose="020B0502020104020203" pitchFamily="34" charset="-79"/>
                <a:cs typeface="Gill Sans" panose="020B0502020104020203" pitchFamily="34" charset="-79"/>
              </a:rPr>
              <a:t>10. Talk to your children about whether the issues they face are different online and offline. </a:t>
            </a:r>
          </a:p>
          <a:p>
            <a:r>
              <a:rPr lang="en-GB" dirty="0">
                <a:latin typeface="Gill Sans" panose="020B0502020104020203" pitchFamily="34" charset="-79"/>
                <a:cs typeface="Gill Sans" panose="020B0502020104020203" pitchFamily="34" charset="-79"/>
              </a:rPr>
              <a:t>11. Don’t be afraid to set boundaries and rules </a:t>
            </a:r>
          </a:p>
          <a:p>
            <a:r>
              <a:rPr lang="en-GB" dirty="0">
                <a:latin typeface="Gill Sans" panose="020B0502020104020203" pitchFamily="34" charset="-79"/>
                <a:cs typeface="Gill Sans" panose="020B0502020104020203" pitchFamily="34" charset="-79"/>
              </a:rPr>
              <a:t>12. Talk to your child about their online reputation and how content (their digital footprint) could remain for years. </a:t>
            </a:r>
          </a:p>
          <a:p>
            <a:r>
              <a:rPr lang="en-GB" dirty="0">
                <a:latin typeface="Gill Sans" panose="020B0502020104020203" pitchFamily="34" charset="-79"/>
                <a:cs typeface="Gill Sans" panose="020B0502020104020203" pitchFamily="34" charset="-79"/>
              </a:rPr>
              <a:t>13. If your child does tell you about something, try not to over react as it will discourage them from turning to you                    again. Remember, they often do not want to see some of the content they might stumble across. </a:t>
            </a:r>
          </a:p>
          <a:p>
            <a:r>
              <a:rPr lang="en-GB" dirty="0">
                <a:latin typeface="Gill Sans" panose="020B0502020104020203" pitchFamily="34" charset="-79"/>
                <a:cs typeface="Gill Sans" panose="020B0502020104020203" pitchFamily="34" charset="-79"/>
              </a:rPr>
              <a:t>14. There are fantastic resources for parents and carers. Once a month or so, check out the websites in the                       resources list on the next pages. They will give you up-to-date information about the latest online trends.</a:t>
            </a:r>
            <a:endParaRPr lang="en-US" dirty="0">
              <a:latin typeface="Gill Sans" panose="020B0502020104020203" pitchFamily="34" charset="-79"/>
              <a:cs typeface="Gill Sans" panose="020B0502020104020203" pitchFamily="34" charset="-79"/>
            </a:endParaRPr>
          </a:p>
        </p:txBody>
      </p:sp>
      <p:pic>
        <p:nvPicPr>
          <p:cNvPr id="8" name="Content Placeholder 4">
            <a:extLst>
              <a:ext uri="{FF2B5EF4-FFF2-40B4-BE49-F238E27FC236}">
                <a16:creationId xmlns:a16="http://schemas.microsoft.com/office/drawing/2014/main" id="{09E24FA5-2BD6-55D0-A096-4C39C9031A3F}"/>
              </a:ext>
            </a:extLst>
          </p:cNvPr>
          <p:cNvPicPr>
            <a:picLocks noChangeAspect="1"/>
          </p:cNvPicPr>
          <p:nvPr/>
        </p:nvPicPr>
        <p:blipFill>
          <a:blip r:embed="rId2"/>
          <a:stretch>
            <a:fillRect/>
          </a:stretch>
        </p:blipFill>
        <p:spPr>
          <a:xfrm>
            <a:off x="10088434" y="4997450"/>
            <a:ext cx="2349500" cy="1739900"/>
          </a:xfrm>
          <a:prstGeom prst="rect">
            <a:avLst/>
          </a:prstGeom>
        </p:spPr>
      </p:pic>
    </p:spTree>
    <p:extLst>
      <p:ext uri="{BB962C8B-B14F-4D97-AF65-F5344CB8AC3E}">
        <p14:creationId xmlns:p14="http://schemas.microsoft.com/office/powerpoint/2010/main" val="3397578225"/>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Crop</Template>
  <TotalTime>11885</TotalTime>
  <Words>1036</Words>
  <Application>Microsoft Macintosh PowerPoint</Application>
  <PresentationFormat>Widescreen</PresentationFormat>
  <Paragraphs>96</Paragraphs>
  <Slides>25</Slides>
  <Notes>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Calibri</vt:lpstr>
      <vt:lpstr>Franklin Gothic Book</vt:lpstr>
      <vt:lpstr>Gill Sans</vt:lpstr>
      <vt:lpstr>MacGuffin</vt:lpstr>
      <vt:lpstr>Poppins</vt:lpstr>
      <vt:lpstr>Crop</vt:lpstr>
      <vt:lpstr>Online Safety</vt:lpstr>
      <vt:lpstr>Welcome</vt:lpstr>
      <vt:lpstr>Aims of Today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Gaming</vt:lpstr>
      <vt:lpstr>Gaming</vt:lpstr>
      <vt:lpstr>Age limits</vt:lpstr>
      <vt:lpstr>Guess the Age Rating</vt:lpstr>
      <vt:lpstr>Guess the Age Rating</vt:lpstr>
      <vt:lpstr>Guess the Age Rating</vt:lpstr>
      <vt:lpstr>Guess the Age Rating</vt:lpstr>
      <vt:lpstr>Guess the Age Rating</vt:lpstr>
      <vt:lpstr>Guess the Age Rating</vt:lpstr>
      <vt:lpstr>Guess the Age Rating</vt:lpstr>
      <vt:lpstr>Time limits</vt:lpstr>
      <vt:lpstr>PowerPoint Presentation</vt:lpstr>
      <vt:lpstr>Monitoring Systems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Online Safety</dc:title>
  <dc:creator>Daniel Cox</dc:creator>
  <cp:lastModifiedBy>Daniel Cox</cp:lastModifiedBy>
  <cp:revision>4</cp:revision>
  <dcterms:created xsi:type="dcterms:W3CDTF">2024-01-17T10:42:36Z</dcterms:created>
  <dcterms:modified xsi:type="dcterms:W3CDTF">2024-01-25T16:48:19Z</dcterms:modified>
</cp:coreProperties>
</file>