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85" r:id="rId3"/>
    <p:sldId id="286" r:id="rId4"/>
    <p:sldId id="287" r:id="rId5"/>
    <p:sldId id="288" r:id="rId6"/>
    <p:sldId id="289" r:id="rId7"/>
    <p:sldId id="290" r:id="rId8"/>
    <p:sldId id="291" r:id="rId9"/>
    <p:sldId id="292" r:id="rId10"/>
    <p:sldId id="29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76"/>
    <p:restoredTop sz="94705"/>
  </p:normalViewPr>
  <p:slideViewPr>
    <p:cSldViewPr snapToGrid="0" snapToObjects="1">
      <p:cViewPr varScale="1">
        <p:scale>
          <a:sx n="44" d="100"/>
          <a:sy n="44" d="100"/>
        </p:scale>
        <p:origin x="224" y="171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E7E08F6-DB05-2C4E-9377-6B294050A1B9}" type="datetimeFigureOut">
              <a:rPr lang="en-US" smtClean="0"/>
              <a:t>4/17/20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C48F0A-0640-8E4B-81D9-F863575E456A}" type="slidenum">
              <a:rPr lang="en-US" smtClean="0"/>
              <a:t>‹#›</a:t>
            </a:fld>
            <a:endParaRPr lang="en-US"/>
          </a:p>
        </p:txBody>
      </p:sp>
    </p:spTree>
    <p:extLst>
      <p:ext uri="{BB962C8B-B14F-4D97-AF65-F5344CB8AC3E}">
        <p14:creationId xmlns:p14="http://schemas.microsoft.com/office/powerpoint/2010/main" val="4183387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Slide Image Placeholder 1">
            <a:extLst>
              <a:ext uri="{FF2B5EF4-FFF2-40B4-BE49-F238E27FC236}">
                <a16:creationId xmlns:a16="http://schemas.microsoft.com/office/drawing/2014/main" id="{622E614B-7971-B440-A332-5082FCBC137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0" name="Notes Placeholder 2">
            <a:extLst>
              <a:ext uri="{FF2B5EF4-FFF2-40B4-BE49-F238E27FC236}">
                <a16:creationId xmlns:a16="http://schemas.microsoft.com/office/drawing/2014/main" id="{DE296B90-F65E-6D4A-B255-BDFA31290B62}"/>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r>
              <a:rPr lang="en-GB" altLang="en-US"/>
              <a:t>Teacher Note - Please check the content in this link, including any comments, is suitable for your educational environment before showing. Please do not let the next video automatically play at the end of the clip. Twinkl accepts no responsibility for the content of third party websites. </a:t>
            </a:r>
          </a:p>
        </p:txBody>
      </p:sp>
      <p:sp>
        <p:nvSpPr>
          <p:cNvPr id="4" name="Slide Number Placeholder 3">
            <a:extLst>
              <a:ext uri="{FF2B5EF4-FFF2-40B4-BE49-F238E27FC236}">
                <a16:creationId xmlns:a16="http://schemas.microsoft.com/office/drawing/2014/main" id="{967E6C5C-A718-644C-8FE9-F43799F367FB}"/>
              </a:ext>
            </a:extLst>
          </p:cNvPr>
          <p:cNvSpPr>
            <a:spLocks noGrp="1"/>
          </p:cNvSpPr>
          <p:nvPr>
            <p:ph type="sldNum" sz="quarter" idx="5"/>
          </p:nvPr>
        </p:nvSpPr>
        <p:spPr/>
        <p:txBody>
          <a:bodyPr/>
          <a:lstStyle/>
          <a:p>
            <a:pPr>
              <a:defRPr/>
            </a:pPr>
            <a:fld id="{80846EA7-DC5F-5440-8779-D2FDF9C43BE4}" type="slidenum">
              <a:rPr lang="en-GB" smtClean="0"/>
              <a:pPr>
                <a:defRPr/>
              </a:pPr>
              <a:t>3</a:t>
            </a:fld>
            <a:endParaRPr lang="en-GB"/>
          </a:p>
        </p:txBody>
      </p:sp>
    </p:spTree>
    <p:extLst>
      <p:ext uri="{BB962C8B-B14F-4D97-AF65-F5344CB8AC3E}">
        <p14:creationId xmlns:p14="http://schemas.microsoft.com/office/powerpoint/2010/main" val="130459965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F81E8E-871F-5D43-AA32-2D47023705D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0522FFC-FCB0-C842-B05D-FE3F7C84F7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56BBE270-3BBF-6B47-945F-7A047474C267}"/>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2A11A3C5-E01A-164A-AD40-F3F76523811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07B646E-0A12-EE48-B88D-307FE56CC98E}"/>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15948320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BE58FC-6209-2E4C-9FA6-DB34A8402FF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445F589-7A1C-FC44-9D3F-5B37E004AF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422C8F1-F296-EC48-B21F-DFB4F475C082}"/>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6DAF3192-809B-3A4A-ADCB-C935E6B1BA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49E3F2-F6D9-F540-A38C-044D575FF8A9}"/>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14819248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A0B78-C409-B94C-8AE4-47EB139187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B71B043-2D7B-8249-AA01-D5C6FFC9B96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E0C5252-5C1F-D842-BE33-C045C92CA2C4}"/>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5CC70515-3F01-9546-BEA6-2043FD73473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D0C231A-8103-D548-A16D-DEE4E7F236A9}"/>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24974060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E8665-4325-A94E-AF27-79CD1AC1916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8E14BE-AD25-C240-A5E8-F893334A8DB7}"/>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2B679D-AA7E-D249-8E86-459791E6BCB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126803B-D550-4F4B-BF67-4FED7B0091E3}"/>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6" name="Footer Placeholder 5">
            <a:extLst>
              <a:ext uri="{FF2B5EF4-FFF2-40B4-BE49-F238E27FC236}">
                <a16:creationId xmlns:a16="http://schemas.microsoft.com/office/drawing/2014/main" id="{527C2DE5-FBF6-A74B-B647-E9E6AFBFEB8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E1A12C-E923-4C4F-8D42-EA82A12B44F8}"/>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4126187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6D7A34-40BB-3449-BA8A-016F0FDCEDE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0B057F-C4C1-0344-9638-8897EEB72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1A3DBE-7946-1643-91E0-B7298D5E13F5}"/>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CA72FDD-15B5-F042-A57E-471153C3995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E663AA36-9AFB-5140-B4F1-DE52E5EC932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0BA46EA-D4E8-374D-AFB2-C7B0E4BCD7D9}"/>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8" name="Footer Placeholder 7">
            <a:extLst>
              <a:ext uri="{FF2B5EF4-FFF2-40B4-BE49-F238E27FC236}">
                <a16:creationId xmlns:a16="http://schemas.microsoft.com/office/drawing/2014/main" id="{2F46FB97-639C-9B4B-823C-1C59DC6183A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0B9AE2B-D0CF-D342-A133-58B8A1082F67}"/>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1678789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556B8-AC10-B740-8847-6E4D6B5682F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97566CE-A442-7A4D-AB9B-31816ECA8111}"/>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4" name="Footer Placeholder 3">
            <a:extLst>
              <a:ext uri="{FF2B5EF4-FFF2-40B4-BE49-F238E27FC236}">
                <a16:creationId xmlns:a16="http://schemas.microsoft.com/office/drawing/2014/main" id="{06019424-829F-8D4C-886E-BBF77A76B8D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4557E88-C5FE-B349-89B3-0B247E555ED8}"/>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2596488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2D88D20-427D-BA43-8B90-404E4F70AE9F}"/>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3" name="Footer Placeholder 2">
            <a:extLst>
              <a:ext uri="{FF2B5EF4-FFF2-40B4-BE49-F238E27FC236}">
                <a16:creationId xmlns:a16="http://schemas.microsoft.com/office/drawing/2014/main" id="{AAED6C64-5875-D64D-8CF1-B4B1C624531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FAD28537-609C-DC44-B54D-9FB466CDB044}"/>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5296475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AA74D-37D4-C646-80A8-EFD3D534BA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0D60D9-E0A6-B94D-81D1-B2FE6105A9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2E9A0F5-1CE7-E641-BC4D-C69B22B21D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0CCEEFF-9B8B-C54E-A9A4-5D0A0EE1C825}"/>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6" name="Footer Placeholder 5">
            <a:extLst>
              <a:ext uri="{FF2B5EF4-FFF2-40B4-BE49-F238E27FC236}">
                <a16:creationId xmlns:a16="http://schemas.microsoft.com/office/drawing/2014/main" id="{FFA86ED6-8099-174A-B1FD-7291880F1E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1BC3F5B-A206-1944-A1DA-D6B9E7AA7A4B}"/>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35705369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2D5E94-978D-1F4A-A356-CB8775AF88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5C016B3-6C58-CE47-AFCD-CFC322A01A7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9564E54-F501-5B4A-B15D-E8FECEC63AC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16AD88C-368D-A940-BB28-F93D675573F1}"/>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6" name="Footer Placeholder 5">
            <a:extLst>
              <a:ext uri="{FF2B5EF4-FFF2-40B4-BE49-F238E27FC236}">
                <a16:creationId xmlns:a16="http://schemas.microsoft.com/office/drawing/2014/main" id="{CA9CB6B8-9255-3446-8DB4-D10D92EDFF3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4604883-116E-E24B-83FA-8AF002297E77}"/>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554393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A19827-048E-BA42-A0D1-7DA2F820ACD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45FF5C3-E3AD-F64F-98F9-841136C4CCD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B38093-6CA5-EF4C-8FBB-B360F951A872}"/>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4041F44F-D551-044F-A009-E459B828131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56EA9B-3357-4240-B4F3-9696C706867C}"/>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32266663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95B81DB-A507-6F43-92BB-2021618B5EC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12C57E0-1FFE-BB43-B040-43DDF5C485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F044A86-47DC-A24F-8DD1-DCF2CD10C3AB}"/>
              </a:ext>
            </a:extLst>
          </p:cNvPr>
          <p:cNvSpPr>
            <a:spLocks noGrp="1"/>
          </p:cNvSpPr>
          <p:nvPr>
            <p:ph type="dt" sz="half" idx="10"/>
          </p:nvPr>
        </p:nvSpPr>
        <p:spPr/>
        <p:txBody>
          <a:body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F929670F-DAE3-844D-9940-9F3CF6C954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B6CDA09-F49D-544C-87ED-AA4F48953974}"/>
              </a:ext>
            </a:extLst>
          </p:cNvPr>
          <p:cNvSpPr>
            <a:spLocks noGrp="1"/>
          </p:cNvSpPr>
          <p:nvPr>
            <p:ph type="sldNum" sz="quarter" idx="12"/>
          </p:nvPr>
        </p:nvSpPr>
        <p:spPr/>
        <p:txBody>
          <a:bodyPr/>
          <a:lstStyle/>
          <a:p>
            <a:fld id="{5D542F5D-27AF-C64C-AB7A-0BC494894604}" type="slidenum">
              <a:rPr lang="en-US" smtClean="0"/>
              <a:t>‹#›</a:t>
            </a:fld>
            <a:endParaRPr lang="en-US"/>
          </a:p>
        </p:txBody>
      </p:sp>
    </p:spTree>
    <p:extLst>
      <p:ext uri="{BB962C8B-B14F-4D97-AF65-F5344CB8AC3E}">
        <p14:creationId xmlns:p14="http://schemas.microsoft.com/office/powerpoint/2010/main" val="1752613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7314228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684978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592487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5778227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9469498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851001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2091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395823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E98A16B-6A5E-9945-9CCC-9C73DF354159}"/>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40017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D1B668F-FBA4-8943-A976-7C7B68C407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2F50949-4334-1E43-ACAF-A38CAFF4AAB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8D83268-266B-0744-93BF-229EF773045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D21FF0-9897-3B4F-9867-78E3A6C8FC43}" type="datetimeFigureOut">
              <a:rPr lang="en-US" smtClean="0"/>
              <a:t>4/17/20</a:t>
            </a:fld>
            <a:endParaRPr lang="en-US"/>
          </a:p>
        </p:txBody>
      </p:sp>
      <p:sp>
        <p:nvSpPr>
          <p:cNvPr id="5" name="Footer Placeholder 4">
            <a:extLst>
              <a:ext uri="{FF2B5EF4-FFF2-40B4-BE49-F238E27FC236}">
                <a16:creationId xmlns:a16="http://schemas.microsoft.com/office/drawing/2014/main" id="{33F0856B-0573-3849-8858-74B2F772E8D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3A76F4-1DA1-9240-8338-9EC277EA92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D542F5D-27AF-C64C-AB7A-0BC494894604}" type="slidenum">
              <a:rPr lang="en-US" smtClean="0"/>
              <a:t>‹#›</a:t>
            </a:fld>
            <a:endParaRPr lang="en-US"/>
          </a:p>
        </p:txBody>
      </p:sp>
    </p:spTree>
    <p:extLst>
      <p:ext uri="{BB962C8B-B14F-4D97-AF65-F5344CB8AC3E}">
        <p14:creationId xmlns:p14="http://schemas.microsoft.com/office/powerpoint/2010/main" val="3703797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hyperlink" Target="https://vimeo.com/104781717"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hyperlink" Target="http://www.twinkl.co.uk/resource/t2-t-715-ks2-origami-lotus-flower-craft-instructions" TargetMode="External"/><Relationship Id="rId2" Type="http://schemas.openxmlformats.org/officeDocument/2006/relationships/image" Target="../media/image9.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9.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0.xml"/><Relationship Id="rId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BD5B1-B517-5649-9631-8CE46541E075}"/>
              </a:ext>
            </a:extLst>
          </p:cNvPr>
          <p:cNvSpPr>
            <a:spLocks noGrp="1"/>
          </p:cNvSpPr>
          <p:nvPr>
            <p:ph type="ctrTitle"/>
          </p:nvPr>
        </p:nvSpPr>
        <p:spPr/>
        <p:txBody>
          <a:bodyPr/>
          <a:lstStyle/>
          <a:p>
            <a:endParaRPr lang="en-US"/>
          </a:p>
        </p:txBody>
      </p:sp>
      <p:sp>
        <p:nvSpPr>
          <p:cNvPr id="3" name="Subtitle 2">
            <a:extLst>
              <a:ext uri="{FF2B5EF4-FFF2-40B4-BE49-F238E27FC236}">
                <a16:creationId xmlns:a16="http://schemas.microsoft.com/office/drawing/2014/main" id="{E9B05FFE-F575-7040-B012-834EB2B57FEA}"/>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8574988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a:extLst>
              <a:ext uri="{FF2B5EF4-FFF2-40B4-BE49-F238E27FC236}">
                <a16:creationId xmlns:a16="http://schemas.microsoft.com/office/drawing/2014/main" id="{8238D684-02DF-A54B-A99A-E338965ECA25}"/>
              </a:ext>
            </a:extLst>
          </p:cNvPr>
          <p:cNvSpPr>
            <a:spLocks noGrp="1"/>
          </p:cNvSpPr>
          <p:nvPr>
            <p:ph type="title"/>
          </p:nvPr>
        </p:nvSpPr>
        <p:spPr>
          <a:xfrm>
            <a:off x="1981201" y="479426"/>
            <a:ext cx="8220075" cy="993775"/>
          </a:xfrm>
        </p:spPr>
        <p:txBody>
          <a:bodyPr/>
          <a:lstStyle/>
          <a:p>
            <a:pPr eaLnBrk="1" hangingPunct="1"/>
            <a:r>
              <a:rPr lang="en-GB" altLang="en-US">
                <a:solidFill>
                  <a:schemeClr val="tx1"/>
                </a:solidFill>
                <a:latin typeface="Twinkl" pitchFamily="2" charset="77"/>
              </a:rPr>
              <a:t>Buddhist Worship</a:t>
            </a:r>
            <a:endParaRPr lang="en-GB" altLang="en-US">
              <a:solidFill>
                <a:schemeClr val="tx1"/>
              </a:solidFill>
            </a:endParaRPr>
          </a:p>
        </p:txBody>
      </p:sp>
      <p:sp>
        <p:nvSpPr>
          <p:cNvPr id="3" name="Rectangle 2">
            <a:extLst>
              <a:ext uri="{FF2B5EF4-FFF2-40B4-BE49-F238E27FC236}">
                <a16:creationId xmlns:a16="http://schemas.microsoft.com/office/drawing/2014/main" id="{BDA24819-022A-F74D-857B-E8E6D7CBCAF3}"/>
              </a:ext>
            </a:extLst>
          </p:cNvPr>
          <p:cNvSpPr>
            <a:spLocks noChangeArrowheads="1"/>
          </p:cNvSpPr>
          <p:nvPr/>
        </p:nvSpPr>
        <p:spPr bwMode="auto">
          <a:xfrm>
            <a:off x="2243138" y="1363664"/>
            <a:ext cx="7669212" cy="923925"/>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Buddhist worship is called ‘Puja’. </a:t>
            </a:r>
          </a:p>
          <a:p>
            <a:pPr eaLnBrk="1" hangingPunct="1">
              <a:lnSpc>
                <a:spcPct val="100000"/>
              </a:lnSpc>
              <a:spcBef>
                <a:spcPct val="0"/>
              </a:spcBef>
              <a:buFontTx/>
              <a:buNone/>
            </a:pPr>
            <a:r>
              <a:rPr lang="en-GB" altLang="en-US">
                <a:solidFill>
                  <a:schemeClr val="tx1"/>
                </a:solidFill>
              </a:rPr>
              <a:t>A Wat is a Buddhist temple that most Buddhists visit on special religious days (often when it is a full moon).</a:t>
            </a:r>
          </a:p>
        </p:txBody>
      </p:sp>
      <p:grpSp>
        <p:nvGrpSpPr>
          <p:cNvPr id="26" name="Group 25">
            <a:extLst>
              <a:ext uri="{FF2B5EF4-FFF2-40B4-BE49-F238E27FC236}">
                <a16:creationId xmlns:a16="http://schemas.microsoft.com/office/drawing/2014/main" id="{0230230C-4846-4145-8BA9-D216DF1CE78A}"/>
              </a:ext>
            </a:extLst>
          </p:cNvPr>
          <p:cNvGrpSpPr>
            <a:grpSpLocks/>
          </p:cNvGrpSpPr>
          <p:nvPr/>
        </p:nvGrpSpPr>
        <p:grpSpPr bwMode="auto">
          <a:xfrm>
            <a:off x="2243138" y="2413000"/>
            <a:ext cx="4514850" cy="1930400"/>
            <a:chOff x="719137" y="2379511"/>
            <a:chExt cx="4514933" cy="1930148"/>
          </a:xfrm>
        </p:grpSpPr>
        <p:pic>
          <p:nvPicPr>
            <p:cNvPr id="25611" name="table">
              <a:extLst>
                <a:ext uri="{FF2B5EF4-FFF2-40B4-BE49-F238E27FC236}">
                  <a16:creationId xmlns:a16="http://schemas.microsoft.com/office/drawing/2014/main" id="{C16A6C77-6BE1-744E-8FE8-FF99D95AC80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19137" y="2379511"/>
              <a:ext cx="4514933" cy="19301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2" name="Picture 14">
              <a:extLst>
                <a:ext uri="{FF2B5EF4-FFF2-40B4-BE49-F238E27FC236}">
                  <a16:creationId xmlns:a16="http://schemas.microsoft.com/office/drawing/2014/main" id="{1CF887ED-3177-A04F-B177-C0026C1A39D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47495" y="3740910"/>
              <a:ext cx="488225" cy="487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3" name="Picture 15">
              <a:extLst>
                <a:ext uri="{FF2B5EF4-FFF2-40B4-BE49-F238E27FC236}">
                  <a16:creationId xmlns:a16="http://schemas.microsoft.com/office/drawing/2014/main" id="{A1736407-4A10-FF42-AED4-51F2F7693D3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38352" y="3429000"/>
              <a:ext cx="597695" cy="761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14" name="Picture 16">
              <a:extLst>
                <a:ext uri="{FF2B5EF4-FFF2-40B4-BE49-F238E27FC236}">
                  <a16:creationId xmlns:a16="http://schemas.microsoft.com/office/drawing/2014/main" id="{CA0020D3-F2E1-E841-AEBB-EFAA4D6C8EA6}"/>
                </a:ext>
              </a:extLst>
            </p:cNvPr>
            <p:cNvPicPr>
              <a:picLocks noChangeAspect="1"/>
            </p:cNvPicPr>
            <p:nvPr/>
          </p:nvPicPr>
          <p:blipFill>
            <a:blip r:embed="rId5">
              <a:extLst>
                <a:ext uri="{28A0092B-C50C-407E-A947-70E740481C1C}">
                  <a14:useLocalDpi xmlns:a14="http://schemas.microsoft.com/office/drawing/2010/main" val="0"/>
                </a:ext>
              </a:extLst>
            </a:blip>
            <a:srcRect l="16785" r="18962" b="23433"/>
            <a:stretch>
              <a:fillRect/>
            </a:stretch>
          </p:blipFill>
          <p:spPr bwMode="auto">
            <a:xfrm>
              <a:off x="4429802" y="3518940"/>
              <a:ext cx="636048" cy="654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6" name="Rectangle 5">
            <a:extLst>
              <a:ext uri="{FF2B5EF4-FFF2-40B4-BE49-F238E27FC236}">
                <a16:creationId xmlns:a16="http://schemas.microsoft.com/office/drawing/2014/main" id="{6398C76D-1D72-BF43-9479-C48284A408FE}"/>
              </a:ext>
            </a:extLst>
          </p:cNvPr>
          <p:cNvSpPr>
            <a:spLocks noChangeArrowheads="1"/>
          </p:cNvSpPr>
          <p:nvPr/>
        </p:nvSpPr>
        <p:spPr bwMode="auto">
          <a:xfrm>
            <a:off x="2243138" y="4468813"/>
            <a:ext cx="4514850" cy="1477962"/>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Buddhists often have a shrine in their home where they thank Buddha for his teachings. Buddhists chant to show their love for the Buddha and make offerings of flowers, incense, candles and pure water.</a:t>
            </a:r>
          </a:p>
        </p:txBody>
      </p:sp>
      <p:grpSp>
        <p:nvGrpSpPr>
          <p:cNvPr id="25" name="Group 24">
            <a:extLst>
              <a:ext uri="{FF2B5EF4-FFF2-40B4-BE49-F238E27FC236}">
                <a16:creationId xmlns:a16="http://schemas.microsoft.com/office/drawing/2014/main" id="{82C05D6A-738A-4643-A1A2-66D67334870B}"/>
              </a:ext>
            </a:extLst>
          </p:cNvPr>
          <p:cNvGrpSpPr>
            <a:grpSpLocks/>
          </p:cNvGrpSpPr>
          <p:nvPr/>
        </p:nvGrpSpPr>
        <p:grpSpPr bwMode="auto">
          <a:xfrm>
            <a:off x="6877050" y="2776539"/>
            <a:ext cx="3035300" cy="3170237"/>
            <a:chOff x="5353234" y="2776511"/>
            <a:chExt cx="3035116" cy="3169811"/>
          </a:xfrm>
        </p:grpSpPr>
        <p:grpSp>
          <p:nvGrpSpPr>
            <p:cNvPr id="25607" name="Group 18">
              <a:extLst>
                <a:ext uri="{FF2B5EF4-FFF2-40B4-BE49-F238E27FC236}">
                  <a16:creationId xmlns:a16="http://schemas.microsoft.com/office/drawing/2014/main" id="{64D1E119-D0EB-B94C-80A2-4E0AA1D32D98}"/>
                </a:ext>
              </a:extLst>
            </p:cNvPr>
            <p:cNvGrpSpPr>
              <a:grpSpLocks/>
            </p:cNvGrpSpPr>
            <p:nvPr/>
          </p:nvGrpSpPr>
          <p:grpSpPr bwMode="auto">
            <a:xfrm>
              <a:off x="5353234" y="2776511"/>
              <a:ext cx="3035116" cy="3169811"/>
              <a:chOff x="5353234" y="2776511"/>
              <a:chExt cx="3035116" cy="3169811"/>
            </a:xfrm>
          </p:grpSpPr>
          <p:sp>
            <p:nvSpPr>
              <p:cNvPr id="25609" name="Rectangle 17">
                <a:extLst>
                  <a:ext uri="{FF2B5EF4-FFF2-40B4-BE49-F238E27FC236}">
                    <a16:creationId xmlns:a16="http://schemas.microsoft.com/office/drawing/2014/main" id="{51C808A0-2FE9-C046-8FE2-F6751BF411A6}"/>
                  </a:ext>
                </a:extLst>
              </p:cNvPr>
              <p:cNvSpPr>
                <a:spLocks noChangeArrowheads="1"/>
              </p:cNvSpPr>
              <p:nvPr/>
            </p:nvSpPr>
            <p:spPr bwMode="auto">
              <a:xfrm>
                <a:off x="5353234" y="2776511"/>
                <a:ext cx="3035115" cy="1292488"/>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endParaRPr lang="en-GB" altLang="en-US" sz="2400">
                  <a:solidFill>
                    <a:schemeClr val="tx1"/>
                  </a:solidFill>
                </a:endParaRPr>
              </a:p>
              <a:p>
                <a:pPr eaLnBrk="1" hangingPunct="1">
                  <a:lnSpc>
                    <a:spcPct val="100000"/>
                  </a:lnSpc>
                  <a:spcBef>
                    <a:spcPct val="0"/>
                  </a:spcBef>
                  <a:buFontTx/>
                  <a:buNone/>
                </a:pPr>
                <a:r>
                  <a:rPr lang="en-GB" altLang="en-US">
                    <a:solidFill>
                      <a:schemeClr val="tx1"/>
                    </a:solidFill>
                  </a:rPr>
                  <a:t>Use the information about the features of a Buddhist temple and design your own.</a:t>
                </a:r>
              </a:p>
            </p:txBody>
          </p:sp>
          <p:sp>
            <p:nvSpPr>
              <p:cNvPr id="9" name="Rectangle 8">
                <a:extLst>
                  <a:ext uri="{FF2B5EF4-FFF2-40B4-BE49-F238E27FC236}">
                    <a16:creationId xmlns:a16="http://schemas.microsoft.com/office/drawing/2014/main" id="{8DC1B4B7-71F2-B949-AC5A-4E4233DBFDC0}"/>
                  </a:ext>
                </a:extLst>
              </p:cNvPr>
              <p:cNvSpPr/>
              <p:nvPr/>
            </p:nvSpPr>
            <p:spPr>
              <a:xfrm>
                <a:off x="5353234" y="4346337"/>
                <a:ext cx="3035116" cy="1599985"/>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grpSp>
        <p:pic>
          <p:nvPicPr>
            <p:cNvPr id="25608" name="Picture 20">
              <a:extLst>
                <a:ext uri="{FF2B5EF4-FFF2-40B4-BE49-F238E27FC236}">
                  <a16:creationId xmlns:a16="http://schemas.microsoft.com/office/drawing/2014/main" id="{4B544E89-4145-D248-8E2E-C0ADD44A4943}"/>
                </a:ext>
              </a:extLst>
            </p:cNvPr>
            <p:cNvPicPr>
              <a:picLocks noChangeAspect="1"/>
            </p:cNvPicPr>
            <p:nvPr/>
          </p:nvPicPr>
          <p:blipFill>
            <a:blip r:embed="rId6">
              <a:extLst>
                <a:ext uri="{28A0092B-C50C-407E-A947-70E740481C1C}">
                  <a14:useLocalDpi xmlns:a14="http://schemas.microsoft.com/office/drawing/2010/main" val="0"/>
                </a:ext>
              </a:extLst>
            </a:blip>
            <a:srcRect b="39565"/>
            <a:stretch>
              <a:fillRect/>
            </a:stretch>
          </p:blipFill>
          <p:spPr bwMode="auto">
            <a:xfrm>
              <a:off x="6524819" y="4093679"/>
              <a:ext cx="1597794" cy="1852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22" name="Rectangle 21">
            <a:extLst>
              <a:ext uri="{FF2B5EF4-FFF2-40B4-BE49-F238E27FC236}">
                <a16:creationId xmlns:a16="http://schemas.microsoft.com/office/drawing/2014/main" id="{5C35E701-DE2E-FE49-BC02-10D637938FC7}"/>
              </a:ext>
            </a:extLst>
          </p:cNvPr>
          <p:cNvSpPr/>
          <p:nvPr/>
        </p:nvSpPr>
        <p:spPr>
          <a:xfrm>
            <a:off x="6877050" y="2416176"/>
            <a:ext cx="3035300" cy="557213"/>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Try It Activities:</a:t>
            </a:r>
          </a:p>
        </p:txBody>
      </p:sp>
    </p:spTree>
    <p:extLst>
      <p:ext uri="{BB962C8B-B14F-4D97-AF65-F5344CB8AC3E}">
        <p14:creationId xmlns:p14="http://schemas.microsoft.com/office/powerpoint/2010/main" val="29289990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6"/>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500"/>
                                        <p:tgtEl>
                                          <p:spTgt spid="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fade">
                                      <p:cBhvr>
                                        <p:cTn id="21"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2" restart="whenNotActive" fill="hold" evtFilter="cancelBubble" nodeType="interactiveSeq">
                <p:stCondLst>
                  <p:cond evt="onClick" delay="0">
                    <p:tgtEl>
                      <p:spTgt spid="22"/>
                    </p:tgtEl>
                  </p:cond>
                </p:stCondLst>
                <p:endSync evt="end" delay="0">
                  <p:rtn val="all"/>
                </p:endSync>
                <p:childTnLst>
                  <p:par>
                    <p:cTn id="23" fill="hold" nodeType="clickPar">
                      <p:stCondLst>
                        <p:cond delay="0"/>
                      </p:stCondLst>
                      <p:childTnLst>
                        <p:par>
                          <p:cTn id="24" fill="hold" nodeType="withGroup">
                            <p:stCondLst>
                              <p:cond delay="0"/>
                            </p:stCondLst>
                            <p:childTnLst>
                              <p:par>
                                <p:cTn id="25" presetID="22" presetClass="entr" presetSubtype="1" fill="hold"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up)">
                                      <p:cBhvr>
                                        <p:cTn id="27" dur="500"/>
                                        <p:tgtEl>
                                          <p:spTgt spid="25"/>
                                        </p:tgtEl>
                                      </p:cBhvr>
                                    </p:animEffect>
                                  </p:childTnLst>
                                </p:cTn>
                              </p:par>
                            </p:childTnLst>
                          </p:cTn>
                        </p:par>
                      </p:childTnLst>
                    </p:cTn>
                  </p:par>
                </p:childTnLst>
              </p:cTn>
              <p:nextCondLst>
                <p:cond evt="onClick" delay="0">
                  <p:tgtEl>
                    <p:spTgt spid="22"/>
                  </p:tgtEl>
                </p:cond>
              </p:nextCondLst>
            </p:seq>
          </p:childTnLst>
        </p:cTn>
      </p:par>
    </p:tnLst>
    <p:bldLst>
      <p:bldP spid="3" grpId="0" animBg="1"/>
      <p:bldP spid="6" grpId="0"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Title 1">
            <a:extLst>
              <a:ext uri="{FF2B5EF4-FFF2-40B4-BE49-F238E27FC236}">
                <a16:creationId xmlns:a16="http://schemas.microsoft.com/office/drawing/2014/main" id="{ACBAD915-F76B-1A4E-A65C-15F6E39A19F2}"/>
              </a:ext>
            </a:extLst>
          </p:cNvPr>
          <p:cNvSpPr>
            <a:spLocks noGrp="1"/>
          </p:cNvSpPr>
          <p:nvPr>
            <p:ph type="title"/>
          </p:nvPr>
        </p:nvSpPr>
        <p:spPr>
          <a:xfrm>
            <a:off x="1981201" y="479426"/>
            <a:ext cx="8220075" cy="993775"/>
          </a:xfrm>
        </p:spPr>
        <p:txBody>
          <a:bodyPr/>
          <a:lstStyle/>
          <a:p>
            <a:pPr eaLnBrk="1" hangingPunct="1"/>
            <a:r>
              <a:rPr lang="en-GB" altLang="en-US">
                <a:solidFill>
                  <a:schemeClr val="tx1"/>
                </a:solidFill>
                <a:latin typeface="Twinkl" pitchFamily="2" charset="77"/>
              </a:rPr>
              <a:t>Meditation</a:t>
            </a:r>
            <a:endParaRPr lang="en-GB" altLang="en-US">
              <a:solidFill>
                <a:schemeClr val="tx1"/>
              </a:solidFill>
            </a:endParaRPr>
          </a:p>
        </p:txBody>
      </p:sp>
      <p:sp>
        <p:nvSpPr>
          <p:cNvPr id="3" name="Rectangle 2">
            <a:extLst>
              <a:ext uri="{FF2B5EF4-FFF2-40B4-BE49-F238E27FC236}">
                <a16:creationId xmlns:a16="http://schemas.microsoft.com/office/drawing/2014/main" id="{658291E9-AC30-6F41-BB2F-E240FDAC7EB9}"/>
              </a:ext>
            </a:extLst>
          </p:cNvPr>
          <p:cNvSpPr>
            <a:spLocks noChangeArrowheads="1"/>
          </p:cNvSpPr>
          <p:nvPr/>
        </p:nvSpPr>
        <p:spPr bwMode="auto">
          <a:xfrm>
            <a:off x="2243138" y="1363663"/>
            <a:ext cx="7669212" cy="1200150"/>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Meditation is of great importance for Buddhists. In fact, Buddha became enlightened after a long period of time spent meditating. Buddhists believe it is important to clear the mind of worries and to resist distractions. This helps to open one’s mind to wisdom and understanding.</a:t>
            </a:r>
          </a:p>
        </p:txBody>
      </p:sp>
      <p:sp>
        <p:nvSpPr>
          <p:cNvPr id="22" name="Rectangle 21">
            <a:extLst>
              <a:ext uri="{FF2B5EF4-FFF2-40B4-BE49-F238E27FC236}">
                <a16:creationId xmlns:a16="http://schemas.microsoft.com/office/drawing/2014/main" id="{9FB51383-7581-154C-9C4F-F255761EFA8B}"/>
              </a:ext>
            </a:extLst>
          </p:cNvPr>
          <p:cNvSpPr/>
          <p:nvPr/>
        </p:nvSpPr>
        <p:spPr>
          <a:xfrm>
            <a:off x="2243138" y="2781301"/>
            <a:ext cx="7669212" cy="557213"/>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Try It Activities:</a:t>
            </a:r>
          </a:p>
        </p:txBody>
      </p:sp>
      <p:sp>
        <p:nvSpPr>
          <p:cNvPr id="4" name="Rectangle 3">
            <a:extLst>
              <a:ext uri="{FF2B5EF4-FFF2-40B4-BE49-F238E27FC236}">
                <a16:creationId xmlns:a16="http://schemas.microsoft.com/office/drawing/2014/main" id="{3FAD8D33-AFD4-7B4E-977D-23A9A12028DF}"/>
              </a:ext>
            </a:extLst>
          </p:cNvPr>
          <p:cNvSpPr>
            <a:spLocks noChangeArrowheads="1"/>
          </p:cNvSpPr>
          <p:nvPr/>
        </p:nvSpPr>
        <p:spPr bwMode="auto">
          <a:xfrm>
            <a:off x="2243138" y="3338513"/>
            <a:ext cx="7669212" cy="1477962"/>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Focus on this picture or close your eyes.</a:t>
            </a:r>
          </a:p>
          <a:p>
            <a:pPr eaLnBrk="1" hangingPunct="1">
              <a:lnSpc>
                <a:spcPct val="100000"/>
              </a:lnSpc>
              <a:spcBef>
                <a:spcPct val="0"/>
              </a:spcBef>
              <a:buFontTx/>
              <a:buNone/>
            </a:pPr>
            <a:r>
              <a:rPr lang="en-GB" altLang="en-US">
                <a:solidFill>
                  <a:schemeClr val="tx1"/>
                </a:solidFill>
              </a:rPr>
              <a:t>Concentrate on your breathing. Try to empty your mind of all cares, worries and thoughts.</a:t>
            </a:r>
          </a:p>
          <a:p>
            <a:pPr eaLnBrk="1" hangingPunct="1">
              <a:lnSpc>
                <a:spcPct val="100000"/>
              </a:lnSpc>
              <a:spcBef>
                <a:spcPct val="0"/>
              </a:spcBef>
              <a:buFontTx/>
              <a:buNone/>
            </a:pPr>
            <a:r>
              <a:rPr lang="en-GB" altLang="en-US">
                <a:solidFill>
                  <a:schemeClr val="tx1"/>
                </a:solidFill>
              </a:rPr>
              <a:t>As you breathe in, think about all the blessings you have.</a:t>
            </a:r>
          </a:p>
          <a:p>
            <a:pPr eaLnBrk="1" hangingPunct="1">
              <a:lnSpc>
                <a:spcPct val="100000"/>
              </a:lnSpc>
              <a:spcBef>
                <a:spcPct val="0"/>
              </a:spcBef>
              <a:buFontTx/>
              <a:buNone/>
            </a:pPr>
            <a:r>
              <a:rPr lang="en-GB" altLang="en-US">
                <a:solidFill>
                  <a:schemeClr val="tx1"/>
                </a:solidFill>
              </a:rPr>
              <a:t>As you breathe out, breathe away all your concerns.</a:t>
            </a:r>
          </a:p>
        </p:txBody>
      </p:sp>
      <p:sp>
        <p:nvSpPr>
          <p:cNvPr id="20" name="Rectangle 19">
            <a:hlinkClick r:id="rId3"/>
            <a:extLst>
              <a:ext uri="{FF2B5EF4-FFF2-40B4-BE49-F238E27FC236}">
                <a16:creationId xmlns:a16="http://schemas.microsoft.com/office/drawing/2014/main" id="{5925EFED-7908-C649-BCA6-C706A922C3E2}"/>
              </a:ext>
            </a:extLst>
          </p:cNvPr>
          <p:cNvSpPr/>
          <p:nvPr/>
        </p:nvSpPr>
        <p:spPr>
          <a:xfrm>
            <a:off x="4916488" y="5046664"/>
            <a:ext cx="2432050" cy="655637"/>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dirty="0">
                <a:solidFill>
                  <a:schemeClr val="tx1"/>
                </a:solidFill>
              </a:rPr>
              <a:t>Meditation Music </a:t>
            </a:r>
          </a:p>
        </p:txBody>
      </p:sp>
    </p:spTree>
    <p:extLst>
      <p:ext uri="{BB962C8B-B14F-4D97-AF65-F5344CB8AC3E}">
        <p14:creationId xmlns:p14="http://schemas.microsoft.com/office/powerpoint/2010/main" val="227794168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fade">
                                      <p:cBhvr>
                                        <p:cTn id="1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22"/>
                    </p:tgtEl>
                  </p:cond>
                </p:stCondLst>
                <p:endSync evt="end" delay="0">
                  <p:rtn val="all"/>
                </p:endSync>
                <p:childTnLst>
                  <p:par>
                    <p:cTn id="14" fill="hold" nodeType="clickPar">
                      <p:stCondLst>
                        <p:cond delay="0"/>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wipe(up)">
                                      <p:cBhvr>
                                        <p:cTn id="18" dur="500"/>
                                        <p:tgtEl>
                                          <p:spTgt spid="4"/>
                                        </p:tgtEl>
                                      </p:cBhvr>
                                    </p:animEffect>
                                  </p:childTnLst>
                                </p:cTn>
                              </p:par>
                            </p:childTnLst>
                          </p:cTn>
                        </p:par>
                      </p:childTnLst>
                    </p:cTn>
                  </p:par>
                </p:childTnLst>
              </p:cTn>
              <p:nextCondLst>
                <p:cond evt="onClick" delay="0">
                  <p:tgtEl>
                    <p:spTgt spid="22"/>
                  </p:tgtEl>
                </p:cond>
              </p:nextCondLst>
            </p:seq>
          </p:childTnLst>
        </p:cTn>
      </p:par>
    </p:tnLst>
    <p:bldLst>
      <p:bldP spid="3" grpId="0" animBg="1"/>
      <p:bldP spid="22" grpId="0" animBg="1"/>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3" name="Picture 6">
            <a:extLst>
              <a:ext uri="{FF2B5EF4-FFF2-40B4-BE49-F238E27FC236}">
                <a16:creationId xmlns:a16="http://schemas.microsoft.com/office/drawing/2014/main" id="{A5862E2B-5C9C-8641-A275-B78249F994D7}"/>
              </a:ext>
            </a:extLst>
          </p:cNvPr>
          <p:cNvPicPr>
            <a:picLocks noChangeAspect="1"/>
          </p:cNvPicPr>
          <p:nvPr/>
        </p:nvPicPr>
        <p:blipFill>
          <a:blip r:embed="rId2">
            <a:extLst>
              <a:ext uri="{28A0092B-C50C-407E-A947-70E740481C1C}">
                <a14:useLocalDpi xmlns:a14="http://schemas.microsoft.com/office/drawing/2010/main" val="0"/>
              </a:ext>
            </a:extLst>
          </a:blip>
          <a:srcRect t="-333" r="21117" b="333"/>
          <a:stretch>
            <a:fillRect/>
          </a:stretch>
        </p:blipFill>
        <p:spPr bwMode="auto">
          <a:xfrm>
            <a:off x="2063750" y="574676"/>
            <a:ext cx="8027988" cy="5724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15641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a:extLst>
              <a:ext uri="{FF2B5EF4-FFF2-40B4-BE49-F238E27FC236}">
                <a16:creationId xmlns:a16="http://schemas.microsoft.com/office/drawing/2014/main" id="{E100BEAB-7985-164D-BCC8-76CBB457F416}"/>
              </a:ext>
            </a:extLst>
          </p:cNvPr>
          <p:cNvSpPr>
            <a:spLocks noGrp="1"/>
          </p:cNvSpPr>
          <p:nvPr>
            <p:ph type="title"/>
          </p:nvPr>
        </p:nvSpPr>
        <p:spPr>
          <a:xfrm>
            <a:off x="1981201" y="479426"/>
            <a:ext cx="8220075" cy="993775"/>
          </a:xfrm>
        </p:spPr>
        <p:txBody>
          <a:bodyPr/>
          <a:lstStyle/>
          <a:p>
            <a:pPr eaLnBrk="1" hangingPunct="1"/>
            <a:r>
              <a:rPr lang="en-GB" altLang="en-US"/>
              <a:t>Asala-Dharma Day</a:t>
            </a:r>
          </a:p>
        </p:txBody>
      </p:sp>
      <p:grpSp>
        <p:nvGrpSpPr>
          <p:cNvPr id="11" name="Group 10">
            <a:extLst>
              <a:ext uri="{FF2B5EF4-FFF2-40B4-BE49-F238E27FC236}">
                <a16:creationId xmlns:a16="http://schemas.microsoft.com/office/drawing/2014/main" id="{DA99946D-823B-5B4E-8035-1FC2F801C6C9}"/>
              </a:ext>
            </a:extLst>
          </p:cNvPr>
          <p:cNvGrpSpPr>
            <a:grpSpLocks/>
          </p:cNvGrpSpPr>
          <p:nvPr/>
        </p:nvGrpSpPr>
        <p:grpSpPr bwMode="auto">
          <a:xfrm>
            <a:off x="2243138" y="1473200"/>
            <a:ext cx="7669212" cy="1181100"/>
            <a:chOff x="719137" y="1473201"/>
            <a:chExt cx="7669213" cy="1181222"/>
          </a:xfrm>
        </p:grpSpPr>
        <p:sp>
          <p:nvSpPr>
            <p:cNvPr id="9" name="Rectangle 8">
              <a:extLst>
                <a:ext uri="{FF2B5EF4-FFF2-40B4-BE49-F238E27FC236}">
                  <a16:creationId xmlns:a16="http://schemas.microsoft.com/office/drawing/2014/main" id="{7AE6CC90-345C-B747-BD34-6CCE5248B83D}"/>
                </a:ext>
              </a:extLst>
            </p:cNvPr>
            <p:cNvSpPr/>
            <p:nvPr/>
          </p:nvSpPr>
          <p:spPr>
            <a:xfrm>
              <a:off x="719137" y="1473201"/>
              <a:ext cx="7669213" cy="118122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9707" name="Rectangle 2">
              <a:extLst>
                <a:ext uri="{FF2B5EF4-FFF2-40B4-BE49-F238E27FC236}">
                  <a16:creationId xmlns:a16="http://schemas.microsoft.com/office/drawing/2014/main" id="{1FF4E791-B7AB-9242-B17D-E361C236AAED}"/>
                </a:ext>
              </a:extLst>
            </p:cNvPr>
            <p:cNvSpPr>
              <a:spLocks noChangeArrowheads="1"/>
            </p:cNvSpPr>
            <p:nvPr/>
          </p:nvSpPr>
          <p:spPr bwMode="auto">
            <a:xfrm>
              <a:off x="719138" y="1594840"/>
              <a:ext cx="7669212" cy="6463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Asala-Dharma Day is when Buddhists celebrate the beginning of Buddhism and Buddha’s teachings on the first full moon of the eighth lunar month.</a:t>
              </a:r>
            </a:p>
          </p:txBody>
        </p:sp>
      </p:grpSp>
      <p:grpSp>
        <p:nvGrpSpPr>
          <p:cNvPr id="12" name="Group 11">
            <a:extLst>
              <a:ext uri="{FF2B5EF4-FFF2-40B4-BE49-F238E27FC236}">
                <a16:creationId xmlns:a16="http://schemas.microsoft.com/office/drawing/2014/main" id="{43F64BBB-6FB6-C041-A542-9550EBBADB4E}"/>
              </a:ext>
            </a:extLst>
          </p:cNvPr>
          <p:cNvGrpSpPr>
            <a:grpSpLocks/>
          </p:cNvGrpSpPr>
          <p:nvPr/>
        </p:nvGrpSpPr>
        <p:grpSpPr bwMode="auto">
          <a:xfrm>
            <a:off x="2243138" y="2862264"/>
            <a:ext cx="7669212" cy="1317625"/>
            <a:chOff x="719136" y="2862773"/>
            <a:chExt cx="7669213" cy="1316389"/>
          </a:xfrm>
        </p:grpSpPr>
        <p:sp>
          <p:nvSpPr>
            <p:cNvPr id="10" name="Rectangle 9">
              <a:extLst>
                <a:ext uri="{FF2B5EF4-FFF2-40B4-BE49-F238E27FC236}">
                  <a16:creationId xmlns:a16="http://schemas.microsoft.com/office/drawing/2014/main" id="{87FFD35C-41E0-E04F-9D75-28322F6DD6D5}"/>
                </a:ext>
              </a:extLst>
            </p:cNvPr>
            <p:cNvSpPr/>
            <p:nvPr/>
          </p:nvSpPr>
          <p:spPr>
            <a:xfrm>
              <a:off x="719136" y="2862773"/>
              <a:ext cx="7669213" cy="1316389"/>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29705" name="Rectangle 3">
              <a:extLst>
                <a:ext uri="{FF2B5EF4-FFF2-40B4-BE49-F238E27FC236}">
                  <a16:creationId xmlns:a16="http://schemas.microsoft.com/office/drawing/2014/main" id="{C4464F87-8E4A-1146-9C23-64FADF81E027}"/>
                </a:ext>
              </a:extLst>
            </p:cNvPr>
            <p:cNvSpPr>
              <a:spLocks noChangeArrowheads="1"/>
            </p:cNvSpPr>
            <p:nvPr/>
          </p:nvSpPr>
          <p:spPr bwMode="auto">
            <a:xfrm>
              <a:off x="719137" y="2931443"/>
              <a:ext cx="6542796"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pPr>
              <a:r>
                <a:rPr lang="en-GB" altLang="en-US">
                  <a:solidFill>
                    <a:schemeClr val="tx1"/>
                  </a:solidFill>
                </a:rPr>
                <a:t>Dharma means truth - doing the right thing in speech, thoughts, action and right mindfulness. </a:t>
              </a:r>
            </a:p>
            <a:p>
              <a:pPr eaLnBrk="1" hangingPunct="1">
                <a:lnSpc>
                  <a:spcPct val="100000"/>
                </a:lnSpc>
                <a:spcBef>
                  <a:spcPct val="0"/>
                </a:spcBef>
              </a:pPr>
              <a:r>
                <a:rPr lang="en-GB" altLang="en-US">
                  <a:solidFill>
                    <a:schemeClr val="tx1"/>
                  </a:solidFill>
                </a:rPr>
                <a:t>Buddhists might give thanks at the temple, light candles, burn incense and reflect on the Four Noble Truths.</a:t>
              </a:r>
            </a:p>
          </p:txBody>
        </p:sp>
      </p:grpSp>
      <p:sp>
        <p:nvSpPr>
          <p:cNvPr id="7" name="Rectangle 6">
            <a:extLst>
              <a:ext uri="{FF2B5EF4-FFF2-40B4-BE49-F238E27FC236}">
                <a16:creationId xmlns:a16="http://schemas.microsoft.com/office/drawing/2014/main" id="{B23D10F5-6D6A-444F-A7F0-9D5A52050CE4}"/>
              </a:ext>
            </a:extLst>
          </p:cNvPr>
          <p:cNvSpPr/>
          <p:nvPr/>
        </p:nvSpPr>
        <p:spPr>
          <a:xfrm>
            <a:off x="2243138" y="4576763"/>
            <a:ext cx="3852862" cy="55721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Try It Activity:</a:t>
            </a:r>
          </a:p>
        </p:txBody>
      </p:sp>
      <p:sp>
        <p:nvSpPr>
          <p:cNvPr id="8" name="Rectangle 7">
            <a:extLst>
              <a:ext uri="{FF2B5EF4-FFF2-40B4-BE49-F238E27FC236}">
                <a16:creationId xmlns:a16="http://schemas.microsoft.com/office/drawing/2014/main" id="{26685578-6D74-1B41-9B03-58C2EA333F4D}"/>
              </a:ext>
            </a:extLst>
          </p:cNvPr>
          <p:cNvSpPr>
            <a:spLocks noChangeArrowheads="1"/>
          </p:cNvSpPr>
          <p:nvPr/>
        </p:nvSpPr>
        <p:spPr bwMode="auto">
          <a:xfrm>
            <a:off x="2243138" y="5133976"/>
            <a:ext cx="3852862" cy="646331"/>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Share it - Are there any other religions where people light candles?</a:t>
            </a:r>
          </a:p>
        </p:txBody>
      </p:sp>
      <p:pic>
        <p:nvPicPr>
          <p:cNvPr id="29702" name="Picture 13">
            <a:extLst>
              <a:ext uri="{FF2B5EF4-FFF2-40B4-BE49-F238E27FC236}">
                <a16:creationId xmlns:a16="http://schemas.microsoft.com/office/drawing/2014/main" id="{640C659F-AC38-2642-8409-381865B639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715376" y="2360613"/>
            <a:ext cx="1166813" cy="387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3" name="Picture 14">
            <a:extLst>
              <a:ext uri="{FF2B5EF4-FFF2-40B4-BE49-F238E27FC236}">
                <a16:creationId xmlns:a16="http://schemas.microsoft.com/office/drawing/2014/main" id="{4967319D-56B4-204C-945B-981DAD72FE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315325" y="3175001"/>
            <a:ext cx="941388" cy="3133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834493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1">
            <a:extLst>
              <a:ext uri="{FF2B5EF4-FFF2-40B4-BE49-F238E27FC236}">
                <a16:creationId xmlns:a16="http://schemas.microsoft.com/office/drawing/2014/main" id="{306CC721-2F5D-224A-979B-C9A6497FD960}"/>
              </a:ext>
            </a:extLst>
          </p:cNvPr>
          <p:cNvSpPr>
            <a:spLocks noGrp="1"/>
          </p:cNvSpPr>
          <p:nvPr>
            <p:ph type="title"/>
          </p:nvPr>
        </p:nvSpPr>
        <p:spPr>
          <a:xfrm>
            <a:off x="1981201" y="479426"/>
            <a:ext cx="8220075" cy="993775"/>
          </a:xfrm>
        </p:spPr>
        <p:txBody>
          <a:bodyPr/>
          <a:lstStyle/>
          <a:p>
            <a:pPr algn="ctr" eaLnBrk="1" hangingPunct="1"/>
            <a:r>
              <a:rPr lang="en-GB" altLang="en-US">
                <a:solidFill>
                  <a:schemeClr val="tx1"/>
                </a:solidFill>
                <a:latin typeface="Twinkl" pitchFamily="2" charset="77"/>
              </a:rPr>
              <a:t>Wesak Celebrations</a:t>
            </a:r>
            <a:endParaRPr lang="en-GB" altLang="en-US" sz="1800">
              <a:latin typeface="Twinkl" pitchFamily="2" charset="77"/>
            </a:endParaRPr>
          </a:p>
        </p:txBody>
      </p:sp>
      <p:grpSp>
        <p:nvGrpSpPr>
          <p:cNvPr id="5" name="Group 4">
            <a:extLst>
              <a:ext uri="{FF2B5EF4-FFF2-40B4-BE49-F238E27FC236}">
                <a16:creationId xmlns:a16="http://schemas.microsoft.com/office/drawing/2014/main" id="{5D18174D-F3A0-7543-BE23-AA74F9F0C67B}"/>
              </a:ext>
            </a:extLst>
          </p:cNvPr>
          <p:cNvGrpSpPr>
            <a:grpSpLocks/>
          </p:cNvGrpSpPr>
          <p:nvPr/>
        </p:nvGrpSpPr>
        <p:grpSpPr bwMode="auto">
          <a:xfrm>
            <a:off x="2243138" y="1473200"/>
            <a:ext cx="7669212" cy="990600"/>
            <a:chOff x="719137" y="1473201"/>
            <a:chExt cx="7669213" cy="989977"/>
          </a:xfrm>
        </p:grpSpPr>
        <p:sp>
          <p:nvSpPr>
            <p:cNvPr id="10" name="Rectangle 9">
              <a:extLst>
                <a:ext uri="{FF2B5EF4-FFF2-40B4-BE49-F238E27FC236}">
                  <a16:creationId xmlns:a16="http://schemas.microsoft.com/office/drawing/2014/main" id="{16CFCF5E-D652-6D4D-A824-098762CDEB05}"/>
                </a:ext>
              </a:extLst>
            </p:cNvPr>
            <p:cNvSpPr/>
            <p:nvPr/>
          </p:nvSpPr>
          <p:spPr>
            <a:xfrm>
              <a:off x="719137" y="1473201"/>
              <a:ext cx="7669213" cy="989977"/>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30730" name="Rectangle 2">
              <a:extLst>
                <a:ext uri="{FF2B5EF4-FFF2-40B4-BE49-F238E27FC236}">
                  <a16:creationId xmlns:a16="http://schemas.microsoft.com/office/drawing/2014/main" id="{EED80225-D04F-B042-9D16-247B7F6C7B3C}"/>
                </a:ext>
              </a:extLst>
            </p:cNvPr>
            <p:cNvSpPr>
              <a:spLocks noChangeArrowheads="1"/>
            </p:cNvSpPr>
            <p:nvPr/>
          </p:nvSpPr>
          <p:spPr bwMode="auto">
            <a:xfrm>
              <a:off x="831276" y="1646596"/>
              <a:ext cx="7527715" cy="646331"/>
            </a:xfrm>
            <a:prstGeom prst="rect">
              <a:avLst/>
            </a:prstGeom>
            <a:solidFill>
              <a:srgbClr val="F7BC9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Wesak is the most important Buddhist festival. It is celebrated on the full moon in May. This is a celebration of the Buddha’s birthday.</a:t>
              </a:r>
            </a:p>
          </p:txBody>
        </p:sp>
      </p:grpSp>
      <p:grpSp>
        <p:nvGrpSpPr>
          <p:cNvPr id="15" name="Group 14">
            <a:extLst>
              <a:ext uri="{FF2B5EF4-FFF2-40B4-BE49-F238E27FC236}">
                <a16:creationId xmlns:a16="http://schemas.microsoft.com/office/drawing/2014/main" id="{72C37E90-5EC4-3A43-99D9-5929AC829968}"/>
              </a:ext>
            </a:extLst>
          </p:cNvPr>
          <p:cNvGrpSpPr>
            <a:grpSpLocks/>
          </p:cNvGrpSpPr>
          <p:nvPr/>
        </p:nvGrpSpPr>
        <p:grpSpPr bwMode="auto">
          <a:xfrm>
            <a:off x="2243139" y="2582863"/>
            <a:ext cx="7312025" cy="1479550"/>
            <a:chOff x="719137" y="2583594"/>
            <a:chExt cx="7312055" cy="1479448"/>
          </a:xfrm>
        </p:grpSpPr>
        <p:sp>
          <p:nvSpPr>
            <p:cNvPr id="13" name="Rectangle 12">
              <a:extLst>
                <a:ext uri="{FF2B5EF4-FFF2-40B4-BE49-F238E27FC236}">
                  <a16:creationId xmlns:a16="http://schemas.microsoft.com/office/drawing/2014/main" id="{FFA3DFF4-8122-764C-9D96-ADF2B0F29B72}"/>
                </a:ext>
              </a:extLst>
            </p:cNvPr>
            <p:cNvSpPr/>
            <p:nvPr/>
          </p:nvSpPr>
          <p:spPr>
            <a:xfrm>
              <a:off x="719137" y="2583594"/>
              <a:ext cx="7312055" cy="1479448"/>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sp>
          <p:nvSpPr>
            <p:cNvPr id="30728" name="Rectangle 3">
              <a:extLst>
                <a:ext uri="{FF2B5EF4-FFF2-40B4-BE49-F238E27FC236}">
                  <a16:creationId xmlns:a16="http://schemas.microsoft.com/office/drawing/2014/main" id="{6E9CC240-ED1A-DB4B-850F-C20AB368EFC8}"/>
                </a:ext>
              </a:extLst>
            </p:cNvPr>
            <p:cNvSpPr>
              <a:spLocks noChangeArrowheads="1"/>
            </p:cNvSpPr>
            <p:nvPr/>
          </p:nvSpPr>
          <p:spPr bwMode="auto">
            <a:xfrm>
              <a:off x="822651" y="2726661"/>
              <a:ext cx="63545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To celebrate, Buddhists might clean and decorate their homes, chant, pray and go to listen to teachings at their local temple or give gifts to the Buddha statues. Different countries celebrate Wesak in different ways.</a:t>
              </a:r>
            </a:p>
          </p:txBody>
        </p:sp>
      </p:grpSp>
      <p:pic>
        <p:nvPicPr>
          <p:cNvPr id="30724" name="Picture 5">
            <a:extLst>
              <a:ext uri="{FF2B5EF4-FFF2-40B4-BE49-F238E27FC236}">
                <a16:creationId xmlns:a16="http://schemas.microsoft.com/office/drawing/2014/main" id="{A2FB3CBF-1D4D-F24F-BB9A-1AC911930C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00925" y="2562225"/>
            <a:ext cx="2800350" cy="347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a:extLst>
              <a:ext uri="{FF2B5EF4-FFF2-40B4-BE49-F238E27FC236}">
                <a16:creationId xmlns:a16="http://schemas.microsoft.com/office/drawing/2014/main" id="{9A6F44E9-BDF6-5A48-BA00-DDC45A8C68D1}"/>
              </a:ext>
            </a:extLst>
          </p:cNvPr>
          <p:cNvSpPr/>
          <p:nvPr/>
        </p:nvSpPr>
        <p:spPr>
          <a:xfrm>
            <a:off x="2243138" y="4298950"/>
            <a:ext cx="3852862" cy="558800"/>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Try It Activity:</a:t>
            </a:r>
          </a:p>
        </p:txBody>
      </p:sp>
      <p:sp>
        <p:nvSpPr>
          <p:cNvPr id="8" name="Rectangle 7">
            <a:hlinkClick r:id="rId3"/>
            <a:extLst>
              <a:ext uri="{FF2B5EF4-FFF2-40B4-BE49-F238E27FC236}">
                <a16:creationId xmlns:a16="http://schemas.microsoft.com/office/drawing/2014/main" id="{9BF1A8C9-BD3B-1E40-9B57-382653E9F045}"/>
              </a:ext>
            </a:extLst>
          </p:cNvPr>
          <p:cNvSpPr>
            <a:spLocks noChangeArrowheads="1"/>
          </p:cNvSpPr>
          <p:nvPr/>
        </p:nvSpPr>
        <p:spPr bwMode="auto">
          <a:xfrm>
            <a:off x="2243138" y="4857750"/>
            <a:ext cx="3852862" cy="923330"/>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Make your own lotus origami flower decoration by following the simple step-by-step instructions </a:t>
            </a:r>
            <a:r>
              <a:rPr lang="en-GB" altLang="en-US" b="1" u="sng">
                <a:solidFill>
                  <a:schemeClr val="tx1"/>
                </a:solidFill>
              </a:rPr>
              <a:t>here.</a:t>
            </a:r>
            <a:endParaRPr lang="en-GB" altLang="en-US">
              <a:solidFill>
                <a:schemeClr val="tx1"/>
              </a:solidFill>
            </a:endParaRPr>
          </a:p>
        </p:txBody>
      </p:sp>
    </p:spTree>
    <p:extLst>
      <p:ext uri="{BB962C8B-B14F-4D97-AF65-F5344CB8AC3E}">
        <p14:creationId xmlns:p14="http://schemas.microsoft.com/office/powerpoint/2010/main" val="83301083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wipe(left)">
                                      <p:cBhvr>
                                        <p:cTn id="12" dur="500"/>
                                        <p:tgtEl>
                                          <p:spTgt spid="1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7"/>
                    </p:tgtEl>
                  </p:cond>
                </p:stCondLst>
                <p:endSync evt="end" delay="0">
                  <p:rtn val="all"/>
                </p:endSync>
                <p:childTnLst>
                  <p:par>
                    <p:cTn id="19" fill="hold" nodeType="clickPar">
                      <p:stCondLst>
                        <p:cond delay="0"/>
                      </p:stCondLst>
                      <p:childTnLst>
                        <p:par>
                          <p:cTn id="20" fill="hold" nodeType="withGroup">
                            <p:stCondLst>
                              <p:cond delay="0"/>
                            </p:stCondLst>
                            <p:childTnLst>
                              <p:par>
                                <p:cTn id="21" presetID="22" presetClass="entr" presetSubtype="1"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childTnLst>
                    </p:cTn>
                  </p:par>
                </p:childTnLst>
              </p:cTn>
              <p:nextCondLst>
                <p:cond evt="onClick" delay="0">
                  <p:tgtEl>
                    <p:spTgt spid="7"/>
                  </p:tgtEl>
                </p:cond>
              </p:nextCondLst>
            </p:seq>
          </p:childTnLst>
        </p:cTn>
      </p:par>
    </p:tnLst>
    <p:bldLst>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Title 1">
            <a:extLst>
              <a:ext uri="{FF2B5EF4-FFF2-40B4-BE49-F238E27FC236}">
                <a16:creationId xmlns:a16="http://schemas.microsoft.com/office/drawing/2014/main" id="{3325ACAD-313A-6D46-9D44-B1174DE2DFB5}"/>
              </a:ext>
            </a:extLst>
          </p:cNvPr>
          <p:cNvSpPr>
            <a:spLocks noGrp="1"/>
          </p:cNvSpPr>
          <p:nvPr>
            <p:ph type="title"/>
          </p:nvPr>
        </p:nvSpPr>
        <p:spPr>
          <a:xfrm>
            <a:off x="1981201" y="479426"/>
            <a:ext cx="8220075" cy="993775"/>
          </a:xfrm>
        </p:spPr>
        <p:txBody>
          <a:bodyPr/>
          <a:lstStyle/>
          <a:p>
            <a:pPr algn="ctr" eaLnBrk="1" hangingPunct="1"/>
            <a:r>
              <a:rPr lang="en-GB" altLang="en-US">
                <a:solidFill>
                  <a:schemeClr val="tx1"/>
                </a:solidFill>
                <a:latin typeface="Twinkl" pitchFamily="2" charset="77"/>
              </a:rPr>
              <a:t>Buddha</a:t>
            </a:r>
            <a:endParaRPr lang="en-GB" altLang="en-US" sz="1800">
              <a:latin typeface="Twinkl" pitchFamily="2" charset="77"/>
            </a:endParaRPr>
          </a:p>
        </p:txBody>
      </p:sp>
      <p:sp>
        <p:nvSpPr>
          <p:cNvPr id="12" name="1">
            <a:extLst>
              <a:ext uri="{FF2B5EF4-FFF2-40B4-BE49-F238E27FC236}">
                <a16:creationId xmlns:a16="http://schemas.microsoft.com/office/drawing/2014/main" id="{DC49A7BA-08B0-704A-B41C-E7E06242DC28}"/>
              </a:ext>
            </a:extLst>
          </p:cNvPr>
          <p:cNvSpPr/>
          <p:nvPr/>
        </p:nvSpPr>
        <p:spPr>
          <a:xfrm>
            <a:off x="2262188" y="2563813"/>
            <a:ext cx="5429250" cy="35401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A man</a:t>
            </a:r>
          </a:p>
        </p:txBody>
      </p:sp>
      <p:sp>
        <p:nvSpPr>
          <p:cNvPr id="14" name="2 a">
            <a:extLst>
              <a:ext uri="{FF2B5EF4-FFF2-40B4-BE49-F238E27FC236}">
                <a16:creationId xmlns:a16="http://schemas.microsoft.com/office/drawing/2014/main" id="{1ACAC3B1-C77D-4742-BF67-DAE0F9BAE940}"/>
              </a:ext>
            </a:extLst>
          </p:cNvPr>
          <p:cNvSpPr/>
          <p:nvPr/>
        </p:nvSpPr>
        <p:spPr>
          <a:xfrm>
            <a:off x="2262189" y="3049589"/>
            <a:ext cx="4695825"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A god</a:t>
            </a:r>
          </a:p>
        </p:txBody>
      </p:sp>
      <p:sp>
        <p:nvSpPr>
          <p:cNvPr id="16" name="3 a">
            <a:extLst>
              <a:ext uri="{FF2B5EF4-FFF2-40B4-BE49-F238E27FC236}">
                <a16:creationId xmlns:a16="http://schemas.microsoft.com/office/drawing/2014/main" id="{25A9C269-0FC8-BE4B-A35F-724049A51257}"/>
              </a:ext>
            </a:extLst>
          </p:cNvPr>
          <p:cNvSpPr/>
          <p:nvPr/>
        </p:nvSpPr>
        <p:spPr>
          <a:xfrm>
            <a:off x="2262188" y="3533776"/>
            <a:ext cx="4610100"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A priest</a:t>
            </a:r>
          </a:p>
        </p:txBody>
      </p:sp>
      <p:pic>
        <p:nvPicPr>
          <p:cNvPr id="17" name="2">
            <a:extLst>
              <a:ext uri="{FF2B5EF4-FFF2-40B4-BE49-F238E27FC236}">
                <a16:creationId xmlns:a16="http://schemas.microsoft.com/office/drawing/2014/main" id="{B082F52E-6CA2-8740-A0D8-87B98DF62DC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24288" y="3022600"/>
            <a:ext cx="3302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r">
            <a:extLst>
              <a:ext uri="{FF2B5EF4-FFF2-40B4-BE49-F238E27FC236}">
                <a16:creationId xmlns:a16="http://schemas.microsoft.com/office/drawing/2014/main" id="{9E949D48-91CC-BB4C-86D7-1CB188DE528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954464" y="2497139"/>
            <a:ext cx="403225"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3">
            <a:extLst>
              <a:ext uri="{FF2B5EF4-FFF2-40B4-BE49-F238E27FC236}">
                <a16:creationId xmlns:a16="http://schemas.microsoft.com/office/drawing/2014/main" id="{044CFAC0-C83B-4442-8FFF-2EB068F2151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87775" y="3516314"/>
            <a:ext cx="331788"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52" name="Rectangle 8">
            <a:extLst>
              <a:ext uri="{FF2B5EF4-FFF2-40B4-BE49-F238E27FC236}">
                <a16:creationId xmlns:a16="http://schemas.microsoft.com/office/drawing/2014/main" id="{18A707B0-E25A-684D-946F-6EA4298D3D32}"/>
              </a:ext>
            </a:extLst>
          </p:cNvPr>
          <p:cNvSpPr>
            <a:spLocks noChangeArrowheads="1"/>
          </p:cNvSpPr>
          <p:nvPr/>
        </p:nvSpPr>
        <p:spPr bwMode="auto">
          <a:xfrm>
            <a:off x="2243138" y="1785938"/>
            <a:ext cx="5465762" cy="400050"/>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2000">
                <a:solidFill>
                  <a:schemeClr val="tx1"/>
                </a:solidFill>
                <a:cs typeface="Arial" panose="020B0604020202020204" pitchFamily="34" charset="0"/>
              </a:rPr>
              <a:t>Who was Buddha?</a:t>
            </a:r>
          </a:p>
        </p:txBody>
      </p:sp>
      <p:pic>
        <p:nvPicPr>
          <p:cNvPr id="31753" name="Picture 21">
            <a:extLst>
              <a:ext uri="{FF2B5EF4-FFF2-40B4-BE49-F238E27FC236}">
                <a16:creationId xmlns:a16="http://schemas.microsoft.com/office/drawing/2014/main" id="{53A1DC1D-E273-AE4A-8DA0-54385BBC568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27826" y="1355725"/>
            <a:ext cx="3363913"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639968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childTnLst>
                                </p:cTn>
                              </p:par>
                            </p:childTnLst>
                          </p:cTn>
                        </p:par>
                      </p:childTnLst>
                    </p:cTn>
                  </p:par>
                </p:childTnLst>
              </p:cTn>
              <p:nextCondLst>
                <p:cond evt="onClick" delay="0">
                  <p:tgtEl>
                    <p:spTgt spid="12"/>
                  </p:tgtEl>
                </p:cond>
              </p:nextCondLst>
            </p:seq>
            <p:seq concurrent="1" nextAc="seek">
              <p:cTn id="24" restart="whenNotActive" fill="hold" evtFilter="cancelBubble" nodeType="interactiveSeq">
                <p:stCondLst>
                  <p:cond evt="onClick" delay="0">
                    <p:tgtEl>
                      <p:spTgt spid="1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4"/>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childTnLst>
                    </p:cTn>
                  </p:par>
                </p:childTnLst>
              </p:cTn>
              <p:nextCondLst>
                <p:cond evt="onClick" delay="0">
                  <p:tgtEl>
                    <p:spTgt spid="14"/>
                  </p:tgtEl>
                </p:cond>
              </p:nextCondLst>
            </p:seq>
          </p:childTnLst>
        </p:cTn>
      </p:par>
    </p:tnLst>
    <p:bldLst>
      <p:bldP spid="12" grpId="0" animBg="1"/>
      <p:bldP spid="14"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1">
            <a:extLst>
              <a:ext uri="{FF2B5EF4-FFF2-40B4-BE49-F238E27FC236}">
                <a16:creationId xmlns:a16="http://schemas.microsoft.com/office/drawing/2014/main" id="{86A3F338-5A1A-F445-8B94-D957893DCA0E}"/>
              </a:ext>
            </a:extLst>
          </p:cNvPr>
          <p:cNvSpPr>
            <a:spLocks noGrp="1"/>
          </p:cNvSpPr>
          <p:nvPr>
            <p:ph type="title"/>
          </p:nvPr>
        </p:nvSpPr>
        <p:spPr>
          <a:xfrm>
            <a:off x="1981201" y="479426"/>
            <a:ext cx="8220075" cy="993775"/>
          </a:xfrm>
        </p:spPr>
        <p:txBody>
          <a:bodyPr/>
          <a:lstStyle/>
          <a:p>
            <a:pPr algn="ctr" eaLnBrk="1" hangingPunct="1"/>
            <a:r>
              <a:rPr lang="en-GB" altLang="en-US">
                <a:solidFill>
                  <a:schemeClr val="tx1"/>
                </a:solidFill>
                <a:latin typeface="Twinkl" pitchFamily="2" charset="77"/>
              </a:rPr>
              <a:t>Buddha</a:t>
            </a:r>
            <a:endParaRPr lang="en-GB" altLang="en-US" sz="1800">
              <a:latin typeface="Twinkl" pitchFamily="2" charset="77"/>
            </a:endParaRPr>
          </a:p>
        </p:txBody>
      </p:sp>
      <p:sp>
        <p:nvSpPr>
          <p:cNvPr id="12" name="1">
            <a:extLst>
              <a:ext uri="{FF2B5EF4-FFF2-40B4-BE49-F238E27FC236}">
                <a16:creationId xmlns:a16="http://schemas.microsoft.com/office/drawing/2014/main" id="{9EF2FDB4-514B-934F-8097-248C1E8563D1}"/>
              </a:ext>
            </a:extLst>
          </p:cNvPr>
          <p:cNvSpPr/>
          <p:nvPr/>
        </p:nvSpPr>
        <p:spPr>
          <a:xfrm>
            <a:off x="3076576" y="2563813"/>
            <a:ext cx="6835775" cy="35401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Ins="540000" anchor="ctr"/>
          <a:lstStyle/>
          <a:p>
            <a:pPr algn="r">
              <a:defRPr/>
            </a:pPr>
            <a:r>
              <a:rPr lang="en-GB" dirty="0">
                <a:solidFill>
                  <a:schemeClr val="tx1"/>
                </a:solidFill>
              </a:rPr>
              <a:t> That there would always be suffering in the world.</a:t>
            </a:r>
          </a:p>
        </p:txBody>
      </p:sp>
      <p:sp>
        <p:nvSpPr>
          <p:cNvPr id="14" name="2 a">
            <a:extLst>
              <a:ext uri="{FF2B5EF4-FFF2-40B4-BE49-F238E27FC236}">
                <a16:creationId xmlns:a16="http://schemas.microsoft.com/office/drawing/2014/main" id="{DE82B77F-91E2-554B-AE68-04C99B3D07A3}"/>
              </a:ext>
            </a:extLst>
          </p:cNvPr>
          <p:cNvSpPr/>
          <p:nvPr/>
        </p:nvSpPr>
        <p:spPr>
          <a:xfrm>
            <a:off x="3076576" y="3049589"/>
            <a:ext cx="6835775"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Ins="576000" anchor="ctr"/>
          <a:lstStyle/>
          <a:p>
            <a:pPr algn="r">
              <a:defRPr/>
            </a:pPr>
            <a:r>
              <a:rPr lang="en-GB" dirty="0">
                <a:solidFill>
                  <a:schemeClr val="tx1"/>
                </a:solidFill>
              </a:rPr>
              <a:t>That meditation was the only way to happiness.</a:t>
            </a:r>
          </a:p>
        </p:txBody>
      </p:sp>
      <p:sp>
        <p:nvSpPr>
          <p:cNvPr id="16" name="3 a">
            <a:extLst>
              <a:ext uri="{FF2B5EF4-FFF2-40B4-BE49-F238E27FC236}">
                <a16:creationId xmlns:a16="http://schemas.microsoft.com/office/drawing/2014/main" id="{1A6A1ECD-85CC-EF4B-B0AC-D9C96502978D}"/>
              </a:ext>
            </a:extLst>
          </p:cNvPr>
          <p:cNvSpPr/>
          <p:nvPr/>
        </p:nvSpPr>
        <p:spPr>
          <a:xfrm>
            <a:off x="3016250" y="3533776"/>
            <a:ext cx="6896100"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Ins="540000" anchor="ctr"/>
          <a:lstStyle/>
          <a:p>
            <a:pPr algn="r">
              <a:defRPr/>
            </a:pPr>
            <a:r>
              <a:rPr lang="en-GB" dirty="0">
                <a:solidFill>
                  <a:schemeClr val="tx1"/>
                </a:solidFill>
              </a:rPr>
              <a:t>That no one else could reach enlightenment.</a:t>
            </a:r>
          </a:p>
        </p:txBody>
      </p:sp>
      <p:pic>
        <p:nvPicPr>
          <p:cNvPr id="17" name="2">
            <a:extLst>
              <a:ext uri="{FF2B5EF4-FFF2-40B4-BE49-F238E27FC236}">
                <a16:creationId xmlns:a16="http://schemas.microsoft.com/office/drawing/2014/main" id="{F490A8FC-D2AD-B34E-988A-E9E16F6B0A0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86900" y="3022600"/>
            <a:ext cx="3302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r">
            <a:extLst>
              <a:ext uri="{FF2B5EF4-FFF2-40B4-BE49-F238E27FC236}">
                <a16:creationId xmlns:a16="http://schemas.microsoft.com/office/drawing/2014/main" id="{650F82E0-CA61-C34F-A433-3B78706F0C3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15489" y="2497139"/>
            <a:ext cx="403225"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3">
            <a:extLst>
              <a:ext uri="{FF2B5EF4-FFF2-40B4-BE49-F238E27FC236}">
                <a16:creationId xmlns:a16="http://schemas.microsoft.com/office/drawing/2014/main" id="{DC21E9CD-AEB9-A341-AAD8-F5400A55F5E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50389" y="3516314"/>
            <a:ext cx="331787"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6" name="Rectangle 8">
            <a:extLst>
              <a:ext uri="{FF2B5EF4-FFF2-40B4-BE49-F238E27FC236}">
                <a16:creationId xmlns:a16="http://schemas.microsoft.com/office/drawing/2014/main" id="{EBA03F60-E638-2F40-8250-B3430CB203F9}"/>
              </a:ext>
            </a:extLst>
          </p:cNvPr>
          <p:cNvSpPr>
            <a:spLocks noChangeArrowheads="1"/>
          </p:cNvSpPr>
          <p:nvPr/>
        </p:nvSpPr>
        <p:spPr bwMode="auto">
          <a:xfrm>
            <a:off x="2243138" y="1785938"/>
            <a:ext cx="7669212" cy="400050"/>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2000">
                <a:solidFill>
                  <a:schemeClr val="tx1"/>
                </a:solidFill>
                <a:cs typeface="Arial" panose="020B0604020202020204" pitchFamily="34" charset="0"/>
              </a:rPr>
              <a:t>What did Siddhartha Gautama learn when he left his palace?</a:t>
            </a:r>
          </a:p>
        </p:txBody>
      </p:sp>
      <p:pic>
        <p:nvPicPr>
          <p:cNvPr id="32777" name="Picture 3">
            <a:extLst>
              <a:ext uri="{FF2B5EF4-FFF2-40B4-BE49-F238E27FC236}">
                <a16:creationId xmlns:a16="http://schemas.microsoft.com/office/drawing/2014/main" id="{7D098AD9-5509-1C44-BF8F-D44D1A555FE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387600" y="2251076"/>
            <a:ext cx="2516188" cy="369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797093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p:cTn id="21" dur="500" fill="hold"/>
                                        <p:tgtEl>
                                          <p:spTgt spid="18"/>
                                        </p:tgtEl>
                                        <p:attrNameLst>
                                          <p:attrName>ppt_w</p:attrName>
                                        </p:attrNameLst>
                                      </p:cBhvr>
                                      <p:tavLst>
                                        <p:tav tm="0">
                                          <p:val>
                                            <p:fltVal val="0"/>
                                          </p:val>
                                        </p:tav>
                                        <p:tav tm="100000">
                                          <p:val>
                                            <p:strVal val="#ppt_w"/>
                                          </p:val>
                                        </p:tav>
                                      </p:tavLst>
                                    </p:anim>
                                    <p:anim calcmode="lin" valueType="num">
                                      <p:cBhvr>
                                        <p:cTn id="22" dur="500" fill="hold"/>
                                        <p:tgtEl>
                                          <p:spTgt spid="18"/>
                                        </p:tgtEl>
                                        <p:attrNameLst>
                                          <p:attrName>ppt_h</p:attrName>
                                        </p:attrNameLst>
                                      </p:cBhvr>
                                      <p:tavLst>
                                        <p:tav tm="0">
                                          <p:val>
                                            <p:fltVal val="0"/>
                                          </p:val>
                                        </p:tav>
                                        <p:tav tm="100000">
                                          <p:val>
                                            <p:strVal val="#ppt_h"/>
                                          </p:val>
                                        </p:tav>
                                      </p:tavLst>
                                    </p:anim>
                                    <p:animEffect transition="in" filter="fade">
                                      <p:cBhvr>
                                        <p:cTn id="23" dur="500"/>
                                        <p:tgtEl>
                                          <p:spTgt spid="18"/>
                                        </p:tgtEl>
                                      </p:cBhvr>
                                    </p:animEffect>
                                  </p:childTnLst>
                                </p:cTn>
                              </p:par>
                            </p:childTnLst>
                          </p:cTn>
                        </p:par>
                      </p:childTnLst>
                    </p:cTn>
                  </p:par>
                </p:childTnLst>
              </p:cTn>
              <p:nextCondLst>
                <p:cond evt="onClick" delay="0">
                  <p:tgtEl>
                    <p:spTgt spid="12"/>
                  </p:tgtEl>
                </p:cond>
              </p:nextCondLst>
            </p:seq>
            <p:seq concurrent="1" nextAc="seek">
              <p:cTn id="24" restart="whenNotActive" fill="hold" evtFilter="cancelBubble" nodeType="interactiveSeq">
                <p:stCondLst>
                  <p:cond evt="onClick" delay="0">
                    <p:tgtEl>
                      <p:spTgt spid="16"/>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4"/>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500" fill="hold"/>
                                        <p:tgtEl>
                                          <p:spTgt spid="17"/>
                                        </p:tgtEl>
                                        <p:attrNameLst>
                                          <p:attrName>ppt_w</p:attrName>
                                        </p:attrNameLst>
                                      </p:cBhvr>
                                      <p:tavLst>
                                        <p:tav tm="0">
                                          <p:val>
                                            <p:fltVal val="0"/>
                                          </p:val>
                                        </p:tav>
                                        <p:tav tm="100000">
                                          <p:val>
                                            <p:strVal val="#ppt_w"/>
                                          </p:val>
                                        </p:tav>
                                      </p:tavLst>
                                    </p:anim>
                                    <p:anim calcmode="lin" valueType="num">
                                      <p:cBhvr>
                                        <p:cTn id="38" dur="500" fill="hold"/>
                                        <p:tgtEl>
                                          <p:spTgt spid="17"/>
                                        </p:tgtEl>
                                        <p:attrNameLst>
                                          <p:attrName>ppt_h</p:attrName>
                                        </p:attrNameLst>
                                      </p:cBhvr>
                                      <p:tavLst>
                                        <p:tav tm="0">
                                          <p:val>
                                            <p:fltVal val="0"/>
                                          </p:val>
                                        </p:tav>
                                        <p:tav tm="100000">
                                          <p:val>
                                            <p:strVal val="#ppt_h"/>
                                          </p:val>
                                        </p:tav>
                                      </p:tavLst>
                                    </p:anim>
                                    <p:animEffect transition="in" filter="fade">
                                      <p:cBhvr>
                                        <p:cTn id="39" dur="500"/>
                                        <p:tgtEl>
                                          <p:spTgt spid="17"/>
                                        </p:tgtEl>
                                      </p:cBhvr>
                                    </p:animEffect>
                                  </p:childTnLst>
                                </p:cTn>
                              </p:par>
                            </p:childTnLst>
                          </p:cTn>
                        </p:par>
                      </p:childTnLst>
                    </p:cTn>
                  </p:par>
                </p:childTnLst>
              </p:cTn>
              <p:nextCondLst>
                <p:cond evt="onClick" delay="0">
                  <p:tgtEl>
                    <p:spTgt spid="14"/>
                  </p:tgtEl>
                </p:cond>
              </p:nextCondLst>
            </p:seq>
          </p:childTnLst>
        </p:cTn>
      </p:par>
    </p:tnLst>
    <p:bldLst>
      <p:bldP spid="12" grpId="0" animBg="1"/>
      <p:bldP spid="14" grpId="0" animBg="1"/>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a:extLst>
              <a:ext uri="{FF2B5EF4-FFF2-40B4-BE49-F238E27FC236}">
                <a16:creationId xmlns:a16="http://schemas.microsoft.com/office/drawing/2014/main" id="{39C4B4D0-EF62-5C45-A38A-B1D0CD1718A5}"/>
              </a:ext>
            </a:extLst>
          </p:cNvPr>
          <p:cNvSpPr>
            <a:spLocks noGrp="1"/>
          </p:cNvSpPr>
          <p:nvPr>
            <p:ph type="title"/>
          </p:nvPr>
        </p:nvSpPr>
        <p:spPr>
          <a:xfrm>
            <a:off x="1981201" y="479426"/>
            <a:ext cx="8220075" cy="993775"/>
          </a:xfrm>
        </p:spPr>
        <p:txBody>
          <a:bodyPr/>
          <a:lstStyle/>
          <a:p>
            <a:pPr algn="ctr" eaLnBrk="1" hangingPunct="1"/>
            <a:r>
              <a:rPr lang="en-GB" altLang="en-US">
                <a:solidFill>
                  <a:schemeClr val="tx1"/>
                </a:solidFill>
                <a:latin typeface="Twinkl" pitchFamily="2" charset="77"/>
              </a:rPr>
              <a:t>India</a:t>
            </a:r>
            <a:endParaRPr lang="en-GB" altLang="en-US" sz="1800">
              <a:latin typeface="Twinkl" pitchFamily="2" charset="77"/>
            </a:endParaRPr>
          </a:p>
        </p:txBody>
      </p:sp>
      <p:sp>
        <p:nvSpPr>
          <p:cNvPr id="12" name="1">
            <a:extLst>
              <a:ext uri="{FF2B5EF4-FFF2-40B4-BE49-F238E27FC236}">
                <a16:creationId xmlns:a16="http://schemas.microsoft.com/office/drawing/2014/main" id="{DC658AEC-C7F8-A44C-8997-EDF082971170}"/>
              </a:ext>
            </a:extLst>
          </p:cNvPr>
          <p:cNvSpPr/>
          <p:nvPr/>
        </p:nvSpPr>
        <p:spPr>
          <a:xfrm>
            <a:off x="2262188" y="2563813"/>
            <a:ext cx="5429250" cy="35401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Europe</a:t>
            </a:r>
          </a:p>
        </p:txBody>
      </p:sp>
      <p:sp>
        <p:nvSpPr>
          <p:cNvPr id="14" name="2 a">
            <a:extLst>
              <a:ext uri="{FF2B5EF4-FFF2-40B4-BE49-F238E27FC236}">
                <a16:creationId xmlns:a16="http://schemas.microsoft.com/office/drawing/2014/main" id="{9A3859F1-8A19-6845-9BAB-9C091C873690}"/>
              </a:ext>
            </a:extLst>
          </p:cNvPr>
          <p:cNvSpPr/>
          <p:nvPr/>
        </p:nvSpPr>
        <p:spPr>
          <a:xfrm>
            <a:off x="2262189" y="3049589"/>
            <a:ext cx="4695825"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South America</a:t>
            </a:r>
          </a:p>
        </p:txBody>
      </p:sp>
      <p:sp>
        <p:nvSpPr>
          <p:cNvPr id="16" name="3 a">
            <a:extLst>
              <a:ext uri="{FF2B5EF4-FFF2-40B4-BE49-F238E27FC236}">
                <a16:creationId xmlns:a16="http://schemas.microsoft.com/office/drawing/2014/main" id="{37ACC003-57E7-7F43-940D-8A1FA723BC54}"/>
              </a:ext>
            </a:extLst>
          </p:cNvPr>
          <p:cNvSpPr/>
          <p:nvPr/>
        </p:nvSpPr>
        <p:spPr>
          <a:xfrm>
            <a:off x="2262188" y="3533776"/>
            <a:ext cx="5086350"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en-GB" dirty="0">
                <a:solidFill>
                  <a:schemeClr val="tx1"/>
                </a:solidFill>
              </a:rPr>
              <a:t>Asia</a:t>
            </a:r>
          </a:p>
        </p:txBody>
      </p:sp>
      <p:pic>
        <p:nvPicPr>
          <p:cNvPr id="17" name="2">
            <a:extLst>
              <a:ext uri="{FF2B5EF4-FFF2-40B4-BE49-F238E27FC236}">
                <a16:creationId xmlns:a16="http://schemas.microsoft.com/office/drawing/2014/main" id="{EF93301C-BE6B-7C4E-9A64-C3EF7A4F56F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027488" y="3019425"/>
            <a:ext cx="3302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r">
            <a:extLst>
              <a:ext uri="{FF2B5EF4-FFF2-40B4-BE49-F238E27FC236}">
                <a16:creationId xmlns:a16="http://schemas.microsoft.com/office/drawing/2014/main" id="{9413059B-5D4C-774F-8A83-66CD4B0CE2F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421064" y="3500439"/>
            <a:ext cx="403225"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3">
            <a:extLst>
              <a:ext uri="{FF2B5EF4-FFF2-40B4-BE49-F238E27FC236}">
                <a16:creationId xmlns:a16="http://schemas.microsoft.com/office/drawing/2014/main" id="{262017CE-52EB-5B4B-AF10-0B145A07697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94114" y="2547939"/>
            <a:ext cx="333375" cy="420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0" name="Rectangle 8">
            <a:extLst>
              <a:ext uri="{FF2B5EF4-FFF2-40B4-BE49-F238E27FC236}">
                <a16:creationId xmlns:a16="http://schemas.microsoft.com/office/drawing/2014/main" id="{EE05A374-EB18-E142-8F78-EC96E1459B49}"/>
              </a:ext>
            </a:extLst>
          </p:cNvPr>
          <p:cNvSpPr>
            <a:spLocks noChangeArrowheads="1"/>
          </p:cNvSpPr>
          <p:nvPr/>
        </p:nvSpPr>
        <p:spPr bwMode="auto">
          <a:xfrm>
            <a:off x="2243138" y="1785938"/>
            <a:ext cx="5264150" cy="400050"/>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2000">
                <a:solidFill>
                  <a:schemeClr val="tx1"/>
                </a:solidFill>
                <a:cs typeface="Arial" panose="020B0604020202020204" pitchFamily="34" charset="0"/>
              </a:rPr>
              <a:t>Which continent is India in?</a:t>
            </a:r>
          </a:p>
        </p:txBody>
      </p:sp>
      <p:pic>
        <p:nvPicPr>
          <p:cNvPr id="33801" name="Picture 3">
            <a:extLst>
              <a:ext uri="{FF2B5EF4-FFF2-40B4-BE49-F238E27FC236}">
                <a16:creationId xmlns:a16="http://schemas.microsoft.com/office/drawing/2014/main" id="{B3219C32-F791-B44E-AB99-42159C72291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507163" y="1277938"/>
            <a:ext cx="3465512"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3558525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childTnLst>
                    </p:cTn>
                  </p:par>
                </p:childTnLst>
              </p:cTn>
              <p:nextCondLst>
                <p:cond evt="onClick" delay="0">
                  <p:tgtEl>
                    <p:spTgt spid="12"/>
                  </p:tgtEl>
                </p:cond>
              </p:nextCondLst>
            </p:seq>
            <p:seq concurrent="1" nextAc="seek">
              <p:cTn id="24" restart="whenNotActive" fill="hold" evtFilter="cancelBubble" nodeType="interactiveSeq">
                <p:stCondLst>
                  <p:cond evt="onClick" delay="0">
                    <p:tgtEl>
                      <p:spTgt spid="14"/>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childTnLst>
                    </p:cTn>
                  </p:par>
                </p:childTnLst>
              </p:cTn>
              <p:nextCondLst>
                <p:cond evt="onClick" delay="0">
                  <p:tgtEl>
                    <p:spTgt spid="14"/>
                  </p:tgtEl>
                </p:cond>
              </p:nextCondLst>
            </p:seq>
            <p:seq concurrent="1" nextAc="seek">
              <p:cTn id="32" restart="whenNotActive" fill="hold" evtFilter="cancelBubble" nodeType="interactiveSeq">
                <p:stCondLst>
                  <p:cond evt="onClick" delay="0">
                    <p:tgtEl>
                      <p:spTgt spid="16"/>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childTnLst>
              </p:cTn>
              <p:nextCondLst>
                <p:cond evt="onClick" delay="0">
                  <p:tgtEl>
                    <p:spTgt spid="16"/>
                  </p:tgtEl>
                </p:cond>
              </p:nextCondLst>
            </p:seq>
          </p:childTnLst>
        </p:cTn>
      </p:par>
    </p:tnLst>
    <p:bldLst>
      <p:bldP spid="12" grpId="0" animBg="1"/>
      <p:bldP spid="14"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Title 1">
            <a:extLst>
              <a:ext uri="{FF2B5EF4-FFF2-40B4-BE49-F238E27FC236}">
                <a16:creationId xmlns:a16="http://schemas.microsoft.com/office/drawing/2014/main" id="{AC783DF7-4AB0-0446-90FE-C1F4AFA40EB4}"/>
              </a:ext>
            </a:extLst>
          </p:cNvPr>
          <p:cNvSpPr>
            <a:spLocks noGrp="1"/>
          </p:cNvSpPr>
          <p:nvPr>
            <p:ph type="title"/>
          </p:nvPr>
        </p:nvSpPr>
        <p:spPr>
          <a:xfrm>
            <a:off x="1981201" y="479426"/>
            <a:ext cx="8220075" cy="993775"/>
          </a:xfrm>
        </p:spPr>
        <p:txBody>
          <a:bodyPr/>
          <a:lstStyle/>
          <a:p>
            <a:pPr algn="ctr" eaLnBrk="1" hangingPunct="1"/>
            <a:r>
              <a:rPr lang="en-GB" altLang="en-US">
                <a:solidFill>
                  <a:schemeClr val="tx1"/>
                </a:solidFill>
                <a:latin typeface="Twinkl" pitchFamily="2" charset="77"/>
              </a:rPr>
              <a:t>Reincarnation</a:t>
            </a:r>
            <a:endParaRPr lang="en-GB" altLang="en-US" sz="1800">
              <a:latin typeface="Twinkl" pitchFamily="2" charset="77"/>
            </a:endParaRPr>
          </a:p>
        </p:txBody>
      </p:sp>
      <p:sp>
        <p:nvSpPr>
          <p:cNvPr id="12" name="1">
            <a:extLst>
              <a:ext uri="{FF2B5EF4-FFF2-40B4-BE49-F238E27FC236}">
                <a16:creationId xmlns:a16="http://schemas.microsoft.com/office/drawing/2014/main" id="{6EC9B7FD-646D-A34C-950F-FCF2903574AF}"/>
              </a:ext>
            </a:extLst>
          </p:cNvPr>
          <p:cNvSpPr/>
          <p:nvPr/>
        </p:nvSpPr>
        <p:spPr>
          <a:xfrm>
            <a:off x="3530600" y="2563813"/>
            <a:ext cx="6381750" cy="354012"/>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Ins="540000" anchor="ctr"/>
          <a:lstStyle/>
          <a:p>
            <a:pPr algn="r">
              <a:defRPr/>
            </a:pPr>
            <a:r>
              <a:rPr lang="en-GB" dirty="0">
                <a:solidFill>
                  <a:schemeClr val="tx1"/>
                </a:solidFill>
              </a:rPr>
              <a:t>That everyone should do what they want.</a:t>
            </a:r>
          </a:p>
        </p:txBody>
      </p:sp>
      <p:sp>
        <p:nvSpPr>
          <p:cNvPr id="14" name="2 a">
            <a:extLst>
              <a:ext uri="{FF2B5EF4-FFF2-40B4-BE49-F238E27FC236}">
                <a16:creationId xmlns:a16="http://schemas.microsoft.com/office/drawing/2014/main" id="{14AC5D34-E0EC-1B4F-8513-0D8E40E98237}"/>
              </a:ext>
            </a:extLst>
          </p:cNvPr>
          <p:cNvSpPr/>
          <p:nvPr/>
        </p:nvSpPr>
        <p:spPr>
          <a:xfrm>
            <a:off x="3397250" y="3049589"/>
            <a:ext cx="6515100" cy="352425"/>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rIns="576000" anchor="ctr"/>
          <a:lstStyle/>
          <a:p>
            <a:pPr algn="r">
              <a:defRPr/>
            </a:pPr>
            <a:r>
              <a:rPr lang="en-GB" dirty="0">
                <a:solidFill>
                  <a:schemeClr val="tx1"/>
                </a:solidFill>
              </a:rPr>
              <a:t>That actions have consequences for the future.</a:t>
            </a:r>
          </a:p>
        </p:txBody>
      </p:sp>
      <p:sp>
        <p:nvSpPr>
          <p:cNvPr id="16" name="3 a">
            <a:extLst>
              <a:ext uri="{FF2B5EF4-FFF2-40B4-BE49-F238E27FC236}">
                <a16:creationId xmlns:a16="http://schemas.microsoft.com/office/drawing/2014/main" id="{A127B7D8-B0A1-4945-A2EA-74D7544386B5}"/>
              </a:ext>
            </a:extLst>
          </p:cNvPr>
          <p:cNvSpPr/>
          <p:nvPr/>
        </p:nvSpPr>
        <p:spPr>
          <a:xfrm>
            <a:off x="3743326" y="3533775"/>
            <a:ext cx="6169025" cy="757238"/>
          </a:xfrm>
          <a:prstGeom prst="rect">
            <a:avLst/>
          </a:prstGeom>
          <a:solidFill>
            <a:srgbClr val="F7BC92"/>
          </a:solidFill>
          <a:ln>
            <a:noFill/>
          </a:ln>
        </p:spPr>
        <p:style>
          <a:lnRef idx="2">
            <a:schemeClr val="accent1">
              <a:shade val="50000"/>
            </a:schemeClr>
          </a:lnRef>
          <a:fillRef idx="1">
            <a:schemeClr val="accent1"/>
          </a:fillRef>
          <a:effectRef idx="0">
            <a:schemeClr val="accent1"/>
          </a:effectRef>
          <a:fontRef idx="minor">
            <a:schemeClr val="lt1"/>
          </a:fontRef>
        </p:style>
        <p:txBody>
          <a:bodyPr lIns="576000" rIns="540000" anchor="ctr"/>
          <a:lstStyle/>
          <a:p>
            <a:pPr algn="r">
              <a:defRPr/>
            </a:pPr>
            <a:r>
              <a:rPr lang="en-GB" dirty="0">
                <a:solidFill>
                  <a:schemeClr val="tx1"/>
                </a:solidFill>
              </a:rPr>
              <a:t>That </a:t>
            </a:r>
            <a:r>
              <a:rPr lang="en-GB" altLang="en-US" dirty="0">
                <a:solidFill>
                  <a:schemeClr val="tx1"/>
                </a:solidFill>
              </a:rPr>
              <a:t>living beings will die and come back as other living beings.</a:t>
            </a:r>
            <a:endParaRPr lang="en-GB" dirty="0">
              <a:solidFill>
                <a:schemeClr val="tx1"/>
              </a:solidFill>
            </a:endParaRPr>
          </a:p>
        </p:txBody>
      </p:sp>
      <p:pic>
        <p:nvPicPr>
          <p:cNvPr id="17" name="2">
            <a:extLst>
              <a:ext uri="{FF2B5EF4-FFF2-40B4-BE49-F238E27FC236}">
                <a16:creationId xmlns:a16="http://schemas.microsoft.com/office/drawing/2014/main" id="{8F7149A2-B8FB-074C-8995-89118B95E52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86900" y="3022600"/>
            <a:ext cx="330200"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r">
            <a:extLst>
              <a:ext uri="{FF2B5EF4-FFF2-40B4-BE49-F238E27FC236}">
                <a16:creationId xmlns:a16="http://schemas.microsoft.com/office/drawing/2014/main" id="{0A18F327-1B62-3744-ACCF-6C2FE9729C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526589" y="3702050"/>
            <a:ext cx="403225"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3">
            <a:extLst>
              <a:ext uri="{FF2B5EF4-FFF2-40B4-BE49-F238E27FC236}">
                <a16:creationId xmlns:a16="http://schemas.microsoft.com/office/drawing/2014/main" id="{F8D92854-CC20-2143-975E-84D98CD7BE3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488489" y="2530475"/>
            <a:ext cx="331787"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4" name="Rectangle 8">
            <a:extLst>
              <a:ext uri="{FF2B5EF4-FFF2-40B4-BE49-F238E27FC236}">
                <a16:creationId xmlns:a16="http://schemas.microsoft.com/office/drawing/2014/main" id="{37D8D4A4-7597-E349-8965-A4A0A3997E4D}"/>
              </a:ext>
            </a:extLst>
          </p:cNvPr>
          <p:cNvSpPr>
            <a:spLocks noChangeArrowheads="1"/>
          </p:cNvSpPr>
          <p:nvPr/>
        </p:nvSpPr>
        <p:spPr bwMode="auto">
          <a:xfrm>
            <a:off x="2243138" y="1785938"/>
            <a:ext cx="7669212" cy="400050"/>
          </a:xfrm>
          <a:prstGeom prst="rect">
            <a:avLst/>
          </a:prstGeom>
          <a:solidFill>
            <a:srgbClr val="F0864A"/>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indent="9525">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2000">
                <a:solidFill>
                  <a:schemeClr val="tx1"/>
                </a:solidFill>
                <a:cs typeface="Arial" panose="020B0604020202020204" pitchFamily="34" charset="0"/>
              </a:rPr>
              <a:t>Buddhists believe in reincarnation. What does that mean?</a:t>
            </a:r>
          </a:p>
        </p:txBody>
      </p:sp>
      <p:pic>
        <p:nvPicPr>
          <p:cNvPr id="34825" name="Picture 4">
            <a:extLst>
              <a:ext uri="{FF2B5EF4-FFF2-40B4-BE49-F238E27FC236}">
                <a16:creationId xmlns:a16="http://schemas.microsoft.com/office/drawing/2014/main" id="{884F360F-9ED2-B64F-9295-3A14AF25162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85950" y="2495551"/>
            <a:ext cx="3359150" cy="381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155195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childTnLst>
                          </p:cTn>
                        </p:par>
                        <p:par>
                          <p:cTn id="12" fill="hold" nodeType="afterGroup">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6" restart="whenNotActive" fill="hold" evtFilter="cancelBubble" nodeType="interactiveSeq">
                <p:stCondLst>
                  <p:cond evt="onClick" delay="0">
                    <p:tgtEl>
                      <p:spTgt spid="12"/>
                    </p:tgtEl>
                  </p:cond>
                </p:stCondLst>
                <p:endSync evt="end" delay="0">
                  <p:rtn val="all"/>
                </p:endSync>
                <p:childTnLst>
                  <p:par>
                    <p:cTn id="17" fill="hold" nodeType="clickPar">
                      <p:stCondLst>
                        <p:cond delay="0"/>
                      </p:stCondLst>
                      <p:childTnLst>
                        <p:par>
                          <p:cTn id="18" fill="hold" nodeType="withGroup">
                            <p:stCondLst>
                              <p:cond delay="0"/>
                            </p:stCondLst>
                            <p:childTnLst>
                              <p:par>
                                <p:cTn id="19" presetID="53" presetClass="entr" presetSubtype="16" fill="hold" nodeType="click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500" fill="hold"/>
                                        <p:tgtEl>
                                          <p:spTgt spid="19"/>
                                        </p:tgtEl>
                                        <p:attrNameLst>
                                          <p:attrName>ppt_w</p:attrName>
                                        </p:attrNameLst>
                                      </p:cBhvr>
                                      <p:tavLst>
                                        <p:tav tm="0">
                                          <p:val>
                                            <p:fltVal val="0"/>
                                          </p:val>
                                        </p:tav>
                                        <p:tav tm="100000">
                                          <p:val>
                                            <p:strVal val="#ppt_w"/>
                                          </p:val>
                                        </p:tav>
                                      </p:tavLst>
                                    </p:anim>
                                    <p:anim calcmode="lin" valueType="num">
                                      <p:cBhvr>
                                        <p:cTn id="22" dur="500" fill="hold"/>
                                        <p:tgtEl>
                                          <p:spTgt spid="19"/>
                                        </p:tgtEl>
                                        <p:attrNameLst>
                                          <p:attrName>ppt_h</p:attrName>
                                        </p:attrNameLst>
                                      </p:cBhvr>
                                      <p:tavLst>
                                        <p:tav tm="0">
                                          <p:val>
                                            <p:fltVal val="0"/>
                                          </p:val>
                                        </p:tav>
                                        <p:tav tm="100000">
                                          <p:val>
                                            <p:strVal val="#ppt_h"/>
                                          </p:val>
                                        </p:tav>
                                      </p:tavLst>
                                    </p:anim>
                                    <p:animEffect transition="in" filter="fade">
                                      <p:cBhvr>
                                        <p:cTn id="23" dur="500"/>
                                        <p:tgtEl>
                                          <p:spTgt spid="19"/>
                                        </p:tgtEl>
                                      </p:cBhvr>
                                    </p:animEffect>
                                  </p:childTnLst>
                                </p:cTn>
                              </p:par>
                            </p:childTnLst>
                          </p:cTn>
                        </p:par>
                      </p:childTnLst>
                    </p:cTn>
                  </p:par>
                </p:childTnLst>
              </p:cTn>
              <p:nextCondLst>
                <p:cond evt="onClick" delay="0">
                  <p:tgtEl>
                    <p:spTgt spid="12"/>
                  </p:tgtEl>
                </p:cond>
              </p:nextCondLst>
            </p:seq>
            <p:seq concurrent="1" nextAc="seek">
              <p:cTn id="24" restart="whenNotActive" fill="hold" evtFilter="cancelBubble" nodeType="interactiveSeq">
                <p:stCondLst>
                  <p:cond evt="onClick" delay="0">
                    <p:tgtEl>
                      <p:spTgt spid="14"/>
                    </p:tgtEl>
                  </p:cond>
                </p:stCondLst>
                <p:endSync evt="end" delay="0">
                  <p:rtn val="all"/>
                </p:endSync>
                <p:childTnLst>
                  <p:par>
                    <p:cTn id="25" fill="hold" nodeType="clickPar">
                      <p:stCondLst>
                        <p:cond delay="0"/>
                      </p:stCondLst>
                      <p:childTnLst>
                        <p:par>
                          <p:cTn id="26" fill="hold" nodeType="withGroup">
                            <p:stCondLst>
                              <p:cond delay="0"/>
                            </p:stCondLst>
                            <p:childTnLst>
                              <p:par>
                                <p:cTn id="27" presetID="53" presetClass="entr" presetSubtype="16" fill="hold" nodeType="click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p:cTn id="29" dur="500" fill="hold"/>
                                        <p:tgtEl>
                                          <p:spTgt spid="17"/>
                                        </p:tgtEl>
                                        <p:attrNameLst>
                                          <p:attrName>ppt_w</p:attrName>
                                        </p:attrNameLst>
                                      </p:cBhvr>
                                      <p:tavLst>
                                        <p:tav tm="0">
                                          <p:val>
                                            <p:fltVal val="0"/>
                                          </p:val>
                                        </p:tav>
                                        <p:tav tm="100000">
                                          <p:val>
                                            <p:strVal val="#ppt_w"/>
                                          </p:val>
                                        </p:tav>
                                      </p:tavLst>
                                    </p:anim>
                                    <p:anim calcmode="lin" valueType="num">
                                      <p:cBhvr>
                                        <p:cTn id="30" dur="500" fill="hold"/>
                                        <p:tgtEl>
                                          <p:spTgt spid="17"/>
                                        </p:tgtEl>
                                        <p:attrNameLst>
                                          <p:attrName>ppt_h</p:attrName>
                                        </p:attrNameLst>
                                      </p:cBhvr>
                                      <p:tavLst>
                                        <p:tav tm="0">
                                          <p:val>
                                            <p:fltVal val="0"/>
                                          </p:val>
                                        </p:tav>
                                        <p:tav tm="100000">
                                          <p:val>
                                            <p:strVal val="#ppt_h"/>
                                          </p:val>
                                        </p:tav>
                                      </p:tavLst>
                                    </p:anim>
                                    <p:animEffect transition="in" filter="fade">
                                      <p:cBhvr>
                                        <p:cTn id="31" dur="500"/>
                                        <p:tgtEl>
                                          <p:spTgt spid="17"/>
                                        </p:tgtEl>
                                      </p:cBhvr>
                                    </p:animEffect>
                                  </p:childTnLst>
                                </p:cTn>
                              </p:par>
                            </p:childTnLst>
                          </p:cTn>
                        </p:par>
                      </p:childTnLst>
                    </p:cTn>
                  </p:par>
                </p:childTnLst>
              </p:cTn>
              <p:nextCondLst>
                <p:cond evt="onClick" delay="0">
                  <p:tgtEl>
                    <p:spTgt spid="14"/>
                  </p:tgtEl>
                </p:cond>
              </p:nextCondLst>
            </p:seq>
            <p:seq concurrent="1" nextAc="seek">
              <p:cTn id="32" restart="whenNotActive" fill="hold" evtFilter="cancelBubble" nodeType="interactiveSeq">
                <p:stCondLst>
                  <p:cond evt="onClick" delay="0">
                    <p:tgtEl>
                      <p:spTgt spid="16"/>
                    </p:tgtEl>
                  </p:cond>
                </p:stCondLst>
                <p:endSync evt="end" delay="0">
                  <p:rtn val="all"/>
                </p:endSync>
                <p:childTnLst>
                  <p:par>
                    <p:cTn id="33" fill="hold" nodeType="clickPar">
                      <p:stCondLst>
                        <p:cond delay="0"/>
                      </p:stCondLst>
                      <p:childTnLst>
                        <p:par>
                          <p:cTn id="34" fill="hold" nodeType="withGroup">
                            <p:stCondLst>
                              <p:cond delay="0"/>
                            </p:stCondLst>
                            <p:childTnLst>
                              <p:par>
                                <p:cTn id="35" presetID="53" presetClass="entr" presetSubtype="16" fill="hold"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childTnLst>
                    </p:cTn>
                  </p:par>
                </p:childTnLst>
              </p:cTn>
              <p:nextCondLst>
                <p:cond evt="onClick" delay="0">
                  <p:tgtEl>
                    <p:spTgt spid="16"/>
                  </p:tgtEl>
                </p:cond>
              </p:nextCondLst>
            </p:seq>
          </p:childTnLst>
        </p:cTn>
      </p:par>
    </p:tnLst>
    <p:bldLst>
      <p:bldP spid="12" grpId="0" animBg="1"/>
      <p:bldP spid="14" grpId="0" animBg="1"/>
      <p:bldP spid="16"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522</Words>
  <Application>Microsoft Macintosh PowerPoint</Application>
  <PresentationFormat>Widescreen</PresentationFormat>
  <Paragraphs>48</Paragraphs>
  <Slides>10</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Sassoon Infant Rg</vt:lpstr>
      <vt:lpstr>Twinkl</vt:lpstr>
      <vt:lpstr>Twinkl SemiBold</vt:lpstr>
      <vt:lpstr>Office Theme</vt:lpstr>
      <vt:lpstr>PowerPoint Presentation</vt:lpstr>
      <vt:lpstr>Buddhist Worship</vt:lpstr>
      <vt:lpstr>Meditation</vt:lpstr>
      <vt:lpstr>PowerPoint Presentation</vt:lpstr>
      <vt:lpstr>Asala-Dharma Day</vt:lpstr>
      <vt:lpstr>Wesak Celebrations</vt:lpstr>
      <vt:lpstr>Buddha</vt:lpstr>
      <vt:lpstr>Buddha</vt:lpstr>
      <vt:lpstr>India</vt:lpstr>
      <vt:lpstr>Reincarnation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Jones</dc:creator>
  <cp:lastModifiedBy>Emma Jones</cp:lastModifiedBy>
  <cp:revision>1</cp:revision>
  <dcterms:created xsi:type="dcterms:W3CDTF">2020-04-17T13:40:17Z</dcterms:created>
  <dcterms:modified xsi:type="dcterms:W3CDTF">2020-04-17T13:41:27Z</dcterms:modified>
</cp:coreProperties>
</file>